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1"/>
  </p:notesMasterIdLst>
  <p:sldIdLst>
    <p:sldId id="306" r:id="rId5"/>
    <p:sldId id="522" r:id="rId6"/>
    <p:sldId id="263" r:id="rId7"/>
    <p:sldId id="322" r:id="rId8"/>
    <p:sldId id="325" r:id="rId9"/>
    <p:sldId id="326" r:id="rId10"/>
    <p:sldId id="531" r:id="rId11"/>
    <p:sldId id="535" r:id="rId12"/>
    <p:sldId id="474" r:id="rId13"/>
    <p:sldId id="536" r:id="rId14"/>
    <p:sldId id="570" r:id="rId15"/>
    <p:sldId id="569" r:id="rId16"/>
    <p:sldId id="534" r:id="rId17"/>
    <p:sldId id="528" r:id="rId18"/>
    <p:sldId id="328" r:id="rId19"/>
    <p:sldId id="331" r:id="rId20"/>
    <p:sldId id="333" r:id="rId21"/>
    <p:sldId id="532" r:id="rId22"/>
    <p:sldId id="2590" r:id="rId23"/>
    <p:sldId id="2591" r:id="rId24"/>
    <p:sldId id="336" r:id="rId25"/>
    <p:sldId id="475" r:id="rId26"/>
    <p:sldId id="571" r:id="rId27"/>
    <p:sldId id="445" r:id="rId28"/>
    <p:sldId id="580" r:id="rId29"/>
    <p:sldId id="375" r:id="rId30"/>
    <p:sldId id="376" r:id="rId31"/>
    <p:sldId id="549" r:id="rId32"/>
    <p:sldId id="280" r:id="rId33"/>
    <p:sldId id="2592" r:id="rId34"/>
    <p:sldId id="288" r:id="rId35"/>
    <p:sldId id="353" r:id="rId36"/>
    <p:sldId id="355" r:id="rId37"/>
    <p:sldId id="552" r:id="rId38"/>
    <p:sldId id="577" r:id="rId39"/>
    <p:sldId id="526" r:id="rId40"/>
    <p:sldId id="582" r:id="rId41"/>
    <p:sldId id="583" r:id="rId42"/>
    <p:sldId id="557" r:id="rId43"/>
    <p:sldId id="340" r:id="rId44"/>
    <p:sldId id="581" r:id="rId45"/>
    <p:sldId id="342" r:id="rId46"/>
    <p:sldId id="374" r:id="rId47"/>
    <p:sldId id="2582" r:id="rId48"/>
    <p:sldId id="392" r:id="rId49"/>
    <p:sldId id="2593" r:id="rId50"/>
    <p:sldId id="344" r:id="rId51"/>
    <p:sldId id="341" r:id="rId52"/>
    <p:sldId id="345" r:id="rId53"/>
    <p:sldId id="347" r:id="rId54"/>
    <p:sldId id="354" r:id="rId55"/>
    <p:sldId id="2594" r:id="rId56"/>
    <p:sldId id="2595" r:id="rId57"/>
    <p:sldId id="2596" r:id="rId58"/>
    <p:sldId id="579" r:id="rId59"/>
    <p:sldId id="527" r:id="rId60"/>
    <p:sldId id="2587" r:id="rId61"/>
    <p:sldId id="2588" r:id="rId62"/>
    <p:sldId id="2589" r:id="rId63"/>
    <p:sldId id="2579" r:id="rId64"/>
    <p:sldId id="1203" r:id="rId65"/>
    <p:sldId id="574" r:id="rId66"/>
    <p:sldId id="2599" r:id="rId67"/>
    <p:sldId id="2600" r:id="rId68"/>
    <p:sldId id="380" r:id="rId69"/>
    <p:sldId id="2603" r:id="rId7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FFEDCD"/>
    <a:srgbClr val="FFFAEB"/>
    <a:srgbClr val="FFF8EB"/>
    <a:srgbClr val="FEEED2"/>
    <a:srgbClr val="B4C7E7"/>
    <a:srgbClr val="FFF8E5"/>
    <a:srgbClr val="4472C4"/>
    <a:srgbClr val="886E52"/>
    <a:srgbClr val="CFC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7" autoAdjust="0"/>
    <p:restoredTop sz="80336" autoAdjust="0"/>
  </p:normalViewPr>
  <p:slideViewPr>
    <p:cSldViewPr snapToGrid="0">
      <p:cViewPr>
        <p:scale>
          <a:sx n="75" d="100"/>
          <a:sy n="75" d="100"/>
        </p:scale>
        <p:origin x="2058" y="3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CF1D8-7B7D-4241-8A88-D25CCA59C943}" type="datetimeFigureOut">
              <a:rPr lang="en-BE" smtClean="0"/>
              <a:t>09/06/2024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E568D-248F-477F-AB38-90C8DB82DA8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093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0244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0641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3430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768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6430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4804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4464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0052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838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4043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947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3530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1365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0693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0902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5286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3086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25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2328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8368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90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706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8492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5403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2470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F657-3141-4118-835B-604DD5B49939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77557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8414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37274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6004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9493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252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0334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72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1697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4650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5574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300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B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966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E568D-248F-477F-AB38-90C8DB82DA8C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881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33428-C1E2-3E3E-A74D-1A9AF3383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171FFD0-548A-1FFD-EBFA-243689C28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E6E986-B779-C746-79C3-9B4A4CED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91925-CBB1-4A37-B1FA-3C2BC0C76242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89034E-154A-A448-99F8-72FB67F4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D380F6-4943-6DAA-6040-EC0AD6D6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8342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A5221-1483-6E24-607E-B2DB7BA0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392238-2352-6CDF-F76B-5AF2F81E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0BD397C-D900-14BF-4C4E-2EE784F63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594D141-ED55-4B57-01B3-D5D187A3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B49-A049-41F6-8ED2-EFFA0B58DE3D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984802-5816-3E3F-DD2E-7ED630E9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A02C460-02BE-28CB-8D2C-535744BE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557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656B9-A447-EC7B-1657-DFCC4D1D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4A358E8-F04A-D75E-4F3E-30D37E99A1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C810A6D-005F-4E9E-F62A-711B5E786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A9B5EDC-00E6-D051-613F-7EA782B5E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3C846-04AA-4B39-B09C-1E6E8534CACF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1C6D2C-92EA-CB56-E6F4-094AE20A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73085C5-B353-8956-EDAC-B9EB9F7B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3817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A05C1-DDF5-6686-E145-803CD8AE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BD7D42A-91FA-497D-FBB2-E14C0A48B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71126F-E66E-009F-C0A6-26AF3907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DA3-5DED-4E91-83A3-EB305BA23523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042995-CA3C-5E53-9C4F-0211FC4A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53DFD5-D001-62BF-B2B9-2194E7C1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60231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489AA03-BD48-D397-467C-93A67096A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11C3BEF-FCB3-C89B-3ED3-C05136C5E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9B7AC2-4446-3990-5F74-BE15BF19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ED4E-5DC7-46AD-B61C-C12A76446F73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4D9D20-CE29-905C-0166-929DC4D4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4E610D5-3FED-3D31-6095-1A995D2C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5533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1192" y="2340864"/>
            <a:ext cx="11029615" cy="3634486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9EEEA-B694-4BA5-8798-CE50EF3D4D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Bilt Virtual 2021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BC2292A-60A7-407D-83A0-2DABA1A058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938" y="5865813"/>
            <a:ext cx="2613025" cy="854075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950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eeg Howest Oo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6161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33428-C1E2-3E3E-A74D-1A9AF33834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42457"/>
            <a:ext cx="9144000" cy="2373086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nl-NL" dirty="0"/>
              <a:t>Klik om stijl te bewerken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E6E986-B779-C746-79C3-9B4A4CED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AD653-328F-481D-9314-7946F11F1B00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89034E-154A-A448-99F8-72FB67F4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D380F6-4943-6DAA-6040-EC0AD6D6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642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1DE8-DA10-9963-0554-1462D287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7F8E92-6FF8-4F36-CCF5-F9AD7C64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5E30EF-8638-F987-C4AD-C13F7303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AE53-9561-45BC-99A9-ADDF2F3ABB75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828210-9134-EAA0-CE38-8E8613671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802D72-DDA1-99CB-919C-CBCB7833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99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1DE8-DA10-9963-0554-1462D287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7F8E92-6FF8-4F36-CCF5-F9AD7C64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5E30EF-8638-F987-C4AD-C13F7303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3BCA-6F11-473D-8B23-AFAD4D8C469B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828210-9134-EAA0-CE38-8E8613671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802D72-DDA1-99CB-919C-CBCB7833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B90267-74BF-4D9D-9554-3B269AB9EB03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959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web, water, druppel, Vocht&#10;&#10;Automatisch gegenereerde beschrijving">
            <a:extLst>
              <a:ext uri="{FF2B5EF4-FFF2-40B4-BE49-F238E27FC236}">
                <a16:creationId xmlns:a16="http://schemas.microsoft.com/office/drawing/2014/main" id="{69E3C3A6-B725-98A8-1A7D-EBCA19F62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76" r="14544" b="1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1A53ED6-4906-F53E-8804-93CF6BCF682A}"/>
              </a:ext>
            </a:extLst>
          </p:cNvPr>
          <p:cNvSpPr/>
          <p:nvPr userDrawn="1"/>
        </p:nvSpPr>
        <p:spPr>
          <a:xfrm>
            <a:off x="-396572" y="0"/>
            <a:ext cx="1631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BA0B2D-8D93-3B28-318F-6CD642B1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524062" y="1332705"/>
            <a:ext cx="7508875" cy="2852737"/>
          </a:xfrm>
        </p:spPr>
        <p:txBody>
          <a:bodyPr anchor="b">
            <a:normAutofit/>
          </a:bodyPr>
          <a:lstStyle>
            <a:lvl1pPr>
              <a:defRPr sz="11500" b="1" cap="all" baseline="0">
                <a:solidFill>
                  <a:srgbClr val="8BA8A8"/>
                </a:solidFill>
              </a:defRPr>
            </a:lvl1pPr>
          </a:lstStyle>
          <a:p>
            <a:r>
              <a:rPr lang="nl-NL" dirty="0"/>
              <a:t>Klik</a:t>
            </a:r>
            <a:endParaRPr lang="en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AD3F47-BE12-968A-1690-804DA9F2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4711-60C8-4007-A271-21D929F3AFC6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0265FB-7826-E267-BDF1-2D2BD065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64712-0511-694E-6A59-3A8C5716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1714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A8868-8F13-76CE-4061-367D3378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22C130-DBD6-19DC-3B83-1BBC76E9A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C83882-4607-3FE3-3E9F-5E006FFA5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DC84A8F-925C-C812-B0C6-117BB644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2B9-22FD-41C4-846E-0593AF43AF2B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6FD41C6-DE01-7389-8DC4-624A82A87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B895FB-F200-65C7-2660-688E8814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546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EB2CF-3EA0-47B8-F00E-711F6968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02EA74-6948-C720-28B0-C1D5CAF90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DB0B64C-6BE3-F3F6-DA78-64A21A966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A1DD752-EBCD-0E9C-A156-56489AB6F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E245D65-7063-4631-6959-748EA49C3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8A56A80-1330-E291-3049-9F9F0C0B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6CB7-2A64-45F2-877D-6B6AB5A9CDA3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42B1B5F-611F-A681-207A-825BA2C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F0E8EEF-5CAD-76C5-BAAE-3E7BA1C4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486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2C3A1-DD10-3977-A327-1B0CB0F6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47EEA38-E59C-D49B-4962-E158C8C4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B3DE-7B82-4EBF-BE5E-89B66EB8B6D5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4670BE4-E93E-8B6F-29C6-8C69218D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259168C-895B-3C4F-0AC0-7D1D6F14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764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CF20EC3-EBD7-86BB-6F05-D7C58A2D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C43F-E092-46FD-9097-A5B976DF30B2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B69ED3F-3A14-2F39-A9FB-E54F3FD0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C94AEB8-EB1E-8529-D8E4-89DF7E6A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62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7964D77-C8C5-68BD-07F6-56F0B52A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FFAB6C-5B46-D6E3-40BF-82093DA2A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8B3000-14FC-B628-AF84-26686CD01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6B3A24-4B31-4F81-BCFA-D96ED0EFED7D}" type="datetime8">
              <a:rPr lang="en-BE" smtClean="0"/>
              <a:t>09/06/2024 13:25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69B043-DC4C-F543-225E-5AAB01F44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F40C4C1-93AA-D9F0-513C-DF8DA6A56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098" y="6321522"/>
            <a:ext cx="457902" cy="523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u="none">
                <a:solidFill>
                  <a:schemeClr val="tx1"/>
                </a:solidFill>
                <a:latin typeface="Abadi Extra Light" panose="020B0204020104020204" pitchFamily="34" charset="0"/>
              </a:defRPr>
            </a:lvl1pPr>
          </a:lstStyle>
          <a:p>
            <a:fld id="{1FB90267-74BF-4D9D-9554-3B269AB9EB03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4127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 Extra Light" panose="020B02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uildingsmart.org/about/technical-roadmap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4x_xzT5eF5Q?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madsholten.github.io/sparql-visualizer/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id.org/opm" TargetMode="External"/><Relationship Id="rId3" Type="http://schemas.openxmlformats.org/officeDocument/2006/relationships/hyperlink" Target="https://pi.pauwel.be/voc/buildingelement/" TargetMode="External"/><Relationship Id="rId7" Type="http://schemas.openxmlformats.org/officeDocument/2006/relationships/hyperlink" Target="https://www.w3id.org/bpo" TargetMode="External"/><Relationship Id="rId2" Type="http://schemas.openxmlformats.org/officeDocument/2006/relationships/hyperlink" Target="https://w3id.org/bo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3id.org/fog" TargetMode="External"/><Relationship Id="rId5" Type="http://schemas.openxmlformats.org/officeDocument/2006/relationships/hyperlink" Target="https://w3id.org/omg" TargetMode="External"/><Relationship Id="rId4" Type="http://schemas.openxmlformats.org/officeDocument/2006/relationships/hyperlink" Target="https://pi.pauwel.be/voc/distributionelement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5" descr="Afbeelding met web, water, druppel, Vocht&#10;&#10;Automatisch gegenereerde beschrijving">
            <a:extLst>
              <a:ext uri="{FF2B5EF4-FFF2-40B4-BE49-F238E27FC236}">
                <a16:creationId xmlns:a16="http://schemas.microsoft.com/office/drawing/2014/main" id="{353D1F80-55B6-51FB-507A-16FD017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829" y="1"/>
            <a:ext cx="13931658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AB62B9-D25A-D7FB-E958-EBACEF15D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14" y="322681"/>
            <a:ext cx="11959772" cy="3289335"/>
          </a:xfrm>
        </p:spPr>
        <p:txBody>
          <a:bodyPr>
            <a:noAutofit/>
          </a:bodyPr>
          <a:lstStyle/>
          <a:p>
            <a:r>
              <a:rPr lang="en-US" sz="5400" b="1" dirty="0"/>
              <a:t>BASICS OF LINKED (BUILDING) DATA</a:t>
            </a:r>
            <a:endParaRPr lang="en-BE" sz="5400" b="1" dirty="0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83A09D6C-F892-AC28-83B9-72BE576F965F}"/>
              </a:ext>
            </a:extLst>
          </p:cNvPr>
          <p:cNvSpPr txBox="1">
            <a:spLocks/>
          </p:cNvSpPr>
          <p:nvPr/>
        </p:nvSpPr>
        <p:spPr>
          <a:xfrm>
            <a:off x="1524000" y="3820766"/>
            <a:ext cx="9144000" cy="1620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sz="18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175BEB5-70BA-6379-2207-E98B4372520A}"/>
              </a:ext>
            </a:extLst>
          </p:cNvPr>
          <p:cNvSpPr txBox="1">
            <a:spLocks/>
          </p:cNvSpPr>
          <p:nvPr/>
        </p:nvSpPr>
        <p:spPr>
          <a:xfrm>
            <a:off x="116114" y="5913438"/>
            <a:ext cx="2975430" cy="944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Jeroen Werbrouck</a:t>
            </a:r>
          </a:p>
          <a:p>
            <a:pPr algn="l"/>
            <a:r>
              <a:rPr lang="en-US" sz="2000" dirty="0"/>
              <a:t>June 10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  <a:endParaRPr lang="en-BE" sz="2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2C8EEEF-6984-7B7A-64BB-6D3DAF6F5B9C}"/>
              </a:ext>
            </a:extLst>
          </p:cNvPr>
          <p:cNvSpPr txBox="1">
            <a:spLocks/>
          </p:cNvSpPr>
          <p:nvPr/>
        </p:nvSpPr>
        <p:spPr>
          <a:xfrm>
            <a:off x="2362200" y="91011"/>
            <a:ext cx="9829800" cy="944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4</a:t>
            </a:r>
            <a:r>
              <a:rPr lang="en-US" sz="2000" baseline="30000" dirty="0"/>
              <a:t>th</a:t>
            </a:r>
            <a:r>
              <a:rPr lang="en-US" sz="2000" dirty="0"/>
              <a:t> Summer School of Linked Data in Architecture and Construction</a:t>
            </a:r>
          </a:p>
          <a:p>
            <a:pPr algn="r"/>
            <a:r>
              <a:rPr lang="en-US" sz="2000" dirty="0"/>
              <a:t>@Ruhr Universität Bochum, </a:t>
            </a:r>
            <a:endParaRPr lang="en-BE" sz="2000" dirty="0"/>
          </a:p>
        </p:txBody>
      </p:sp>
      <p:pic>
        <p:nvPicPr>
          <p:cNvPr id="12" name="Afbeelding 8" descr="Afbeelding met Lettertype, tekst, logo, ontwerp&#10;&#10;Automatisch gegenereerde beschrijving">
            <a:extLst>
              <a:ext uri="{FF2B5EF4-FFF2-40B4-BE49-F238E27FC236}">
                <a16:creationId xmlns:a16="http://schemas.microsoft.com/office/drawing/2014/main" id="{DD1DC968-1E93-B29A-703C-04F4FB4D58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1" y="5314666"/>
            <a:ext cx="2224416" cy="17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8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A55C0-D9E7-F7DF-BBA0-9F8EDAA8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Standardisation in AEC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F6D872-CDDA-1F82-D440-E7F11E97E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Industry Foundation Classes (IFC)</a:t>
            </a:r>
          </a:p>
          <a:p>
            <a:r>
              <a:rPr lang="en-GB" dirty="0"/>
              <a:t>BIM Collaboration Format (BCF)</a:t>
            </a:r>
          </a:p>
          <a:p>
            <a:r>
              <a:rPr lang="en-GB" dirty="0"/>
              <a:t>green building XML (</a:t>
            </a:r>
            <a:r>
              <a:rPr lang="en-GB" dirty="0" err="1"/>
              <a:t>gbXML</a:t>
            </a:r>
            <a:r>
              <a:rPr lang="en-GB" dirty="0"/>
              <a:t>)</a:t>
            </a:r>
          </a:p>
          <a:p>
            <a:r>
              <a:rPr lang="en-GB" dirty="0"/>
              <a:t>…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757769-A7E5-3C4A-DDDE-6653B846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10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657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C9A73-361F-0606-E51A-17EC0DB0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Industry Foundation Classes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761E8F-5801-EBCE-A6F5-72A6EAF5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11</a:t>
            </a:fld>
            <a:endParaRPr lang="en-BE" dirty="0"/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24724C49-118E-761D-95CD-CC9F703302EA}"/>
              </a:ext>
            </a:extLst>
          </p:cNvPr>
          <p:cNvGrpSpPr/>
          <p:nvPr/>
        </p:nvGrpSpPr>
        <p:grpSpPr>
          <a:xfrm>
            <a:off x="136480" y="1344347"/>
            <a:ext cx="11095024" cy="5360104"/>
            <a:chOff x="-3567547" y="-789881"/>
            <a:chExt cx="17465552" cy="843776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9BB3943-47E7-4D3E-B58E-77593AB680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64034" y="785764"/>
              <a:ext cx="6631762" cy="45825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0C0BEB55-B63A-4BC4-8049-CF85F6A01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420"/>
            <a:stretch/>
          </p:blipFill>
          <p:spPr>
            <a:xfrm>
              <a:off x="-2141565" y="756933"/>
              <a:ext cx="6959478" cy="45609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7C64C396-3149-4785-B051-09356A8A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6879"/>
            <a:stretch/>
          </p:blipFill>
          <p:spPr>
            <a:xfrm>
              <a:off x="2590107" y="-789881"/>
              <a:ext cx="6157655" cy="1575645"/>
            </a:xfrm>
            <a:prstGeom prst="rect">
              <a:avLst/>
            </a:prstGeom>
          </p:spPr>
        </p:pic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DED73BEC-26C8-4333-BDA6-7E9B9CB0B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493"/>
            <a:stretch/>
          </p:blipFill>
          <p:spPr>
            <a:xfrm>
              <a:off x="2507673" y="5555470"/>
              <a:ext cx="6240089" cy="2092411"/>
            </a:xfrm>
            <a:prstGeom prst="rect">
              <a:avLst/>
            </a:prstGeom>
          </p:spPr>
        </p:pic>
        <p:sp>
          <p:nvSpPr>
            <p:cNvPr id="18" name="Tekstvak 18">
              <a:extLst>
                <a:ext uri="{FF2B5EF4-FFF2-40B4-BE49-F238E27FC236}">
                  <a16:creationId xmlns:a16="http://schemas.microsoft.com/office/drawing/2014/main" id="{BA421D69-C067-45AA-B719-3693DD075E5C}"/>
                </a:ext>
              </a:extLst>
            </p:cNvPr>
            <p:cNvSpPr txBox="1"/>
            <p:nvPr/>
          </p:nvSpPr>
          <p:spPr>
            <a:xfrm>
              <a:off x="8747761" y="-637401"/>
              <a:ext cx="5150244" cy="486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b="1" dirty="0" err="1"/>
                <a:t>Terminology</a:t>
              </a:r>
              <a:r>
                <a:rPr lang="nl-BE" b="1" dirty="0"/>
                <a:t> &amp; </a:t>
              </a:r>
              <a:r>
                <a:rPr lang="nl-BE" b="1" dirty="0" err="1"/>
                <a:t>structure</a:t>
              </a:r>
              <a:endParaRPr lang="nl-BE" b="1" dirty="0"/>
            </a:p>
          </p:txBody>
        </p:sp>
        <p:sp>
          <p:nvSpPr>
            <p:cNvPr id="19" name="Tekstvak 20">
              <a:extLst>
                <a:ext uri="{FF2B5EF4-FFF2-40B4-BE49-F238E27FC236}">
                  <a16:creationId xmlns:a16="http://schemas.microsoft.com/office/drawing/2014/main" id="{6304FC7A-439C-413A-92ED-59690F92D261}"/>
                </a:ext>
              </a:extLst>
            </p:cNvPr>
            <p:cNvSpPr txBox="1"/>
            <p:nvPr/>
          </p:nvSpPr>
          <p:spPr>
            <a:xfrm>
              <a:off x="-3567547" y="-112210"/>
              <a:ext cx="6157654" cy="765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184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0368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50552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00736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50921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01105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51289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201473" algn="l" defTabSz="1300368" rtl="0" eaLnBrk="1" latinLnBrk="0" hangingPunct="1"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nl-BE" b="1" dirty="0"/>
                <a:t>The </a:t>
              </a:r>
              <a:r>
                <a:rPr lang="nl-BE" b="1" dirty="0" err="1"/>
                <a:t>actual</a:t>
              </a:r>
              <a:r>
                <a:rPr lang="nl-BE" b="1" dirty="0"/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894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062E-BA0C-4E5C-8EB6-BAC5A5DD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IFC Technical Roadmap – move to the web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91ECF-5800-41D8-8643-78A6538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 dirty="0"/>
          </a:p>
        </p:txBody>
      </p:sp>
      <p:pic>
        <p:nvPicPr>
          <p:cNvPr id="4098" name="Picture 2" descr="Buildingsmart Technology roadmap summary challenges">
            <a:extLst>
              <a:ext uri="{FF2B5EF4-FFF2-40B4-BE49-F238E27FC236}">
                <a16:creationId xmlns:a16="http://schemas.microsoft.com/office/drawing/2014/main" id="{A484620B-3517-49C0-8F11-DD52D38F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2" y="2122573"/>
            <a:ext cx="11276196" cy="353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459A62-874F-4749-9CE1-F78879EDBD5C}"/>
              </a:ext>
            </a:extLst>
          </p:cNvPr>
          <p:cNvSpPr/>
          <p:nvPr/>
        </p:nvSpPr>
        <p:spPr>
          <a:xfrm>
            <a:off x="0" y="6556942"/>
            <a:ext cx="4701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1400" dirty="0">
                <a:hlinkClick r:id="rId4"/>
              </a:rPr>
              <a:t>https://www.buildingsmart.org/about/technical-roadmap/</a:t>
            </a:r>
            <a:r>
              <a:rPr lang="en-US" sz="1400" dirty="0"/>
              <a:t> </a:t>
            </a:r>
            <a:endParaRPr lang="en-NL" sz="1400" dirty="0"/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B58EB3CE-125E-0C8E-0D9E-73FCAA350F16}"/>
              </a:ext>
            </a:extLst>
          </p:cNvPr>
          <p:cNvSpPr/>
          <p:nvPr/>
        </p:nvSpPr>
        <p:spPr>
          <a:xfrm>
            <a:off x="8101049" y="2156785"/>
            <a:ext cx="3154326" cy="532440"/>
          </a:xfrm>
          <a:prstGeom prst="rightArrow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37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fbeelding 127" descr="Afbeelding met gebouw, eigendom, Gieten, armatuur&#10;&#10;Automatisch gegenereerde beschrijving">
            <a:extLst>
              <a:ext uri="{FF2B5EF4-FFF2-40B4-BE49-F238E27FC236}">
                <a16:creationId xmlns:a16="http://schemas.microsoft.com/office/drawing/2014/main" id="{038B9205-0261-E8E6-C2B0-E3EFD2606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73" y="1829268"/>
            <a:ext cx="2310927" cy="2759316"/>
          </a:xfrm>
          <a:prstGeom prst="rect">
            <a:avLst/>
          </a:prstGeom>
        </p:spPr>
      </p:pic>
      <p:sp>
        <p:nvSpPr>
          <p:cNvPr id="129" name="Rechthoek: afgeronde hoeken 128">
            <a:extLst>
              <a:ext uri="{FF2B5EF4-FFF2-40B4-BE49-F238E27FC236}">
                <a16:creationId xmlns:a16="http://schemas.microsoft.com/office/drawing/2014/main" id="{CDA69F60-48D1-367B-61AC-310BC284BCF1}"/>
              </a:ext>
            </a:extLst>
          </p:cNvPr>
          <p:cNvSpPr/>
          <p:nvPr/>
        </p:nvSpPr>
        <p:spPr>
          <a:xfrm>
            <a:off x="1967417" y="1844726"/>
            <a:ext cx="2978615" cy="1291473"/>
          </a:xfrm>
          <a:custGeom>
            <a:avLst/>
            <a:gdLst>
              <a:gd name="connsiteX0" fmla="*/ 0 w 2978615"/>
              <a:gd name="connsiteY0" fmla="*/ 0 h 1291473"/>
              <a:gd name="connsiteX1" fmla="*/ 0 w 2978615"/>
              <a:gd name="connsiteY1" fmla="*/ 0 h 1291473"/>
              <a:gd name="connsiteX2" fmla="*/ 595723 w 2978615"/>
              <a:gd name="connsiteY2" fmla="*/ 0 h 1291473"/>
              <a:gd name="connsiteX3" fmla="*/ 1161660 w 2978615"/>
              <a:gd name="connsiteY3" fmla="*/ 0 h 1291473"/>
              <a:gd name="connsiteX4" fmla="*/ 1757383 w 2978615"/>
              <a:gd name="connsiteY4" fmla="*/ 0 h 1291473"/>
              <a:gd name="connsiteX5" fmla="*/ 2263747 w 2978615"/>
              <a:gd name="connsiteY5" fmla="*/ 0 h 1291473"/>
              <a:gd name="connsiteX6" fmla="*/ 2978615 w 2978615"/>
              <a:gd name="connsiteY6" fmla="*/ 0 h 1291473"/>
              <a:gd name="connsiteX7" fmla="*/ 2978615 w 2978615"/>
              <a:gd name="connsiteY7" fmla="*/ 0 h 1291473"/>
              <a:gd name="connsiteX8" fmla="*/ 2978615 w 2978615"/>
              <a:gd name="connsiteY8" fmla="*/ 632822 h 1291473"/>
              <a:gd name="connsiteX9" fmla="*/ 2978615 w 2978615"/>
              <a:gd name="connsiteY9" fmla="*/ 1291473 h 1291473"/>
              <a:gd name="connsiteX10" fmla="*/ 2978615 w 2978615"/>
              <a:gd name="connsiteY10" fmla="*/ 1291473 h 1291473"/>
              <a:gd name="connsiteX11" fmla="*/ 2412678 w 2978615"/>
              <a:gd name="connsiteY11" fmla="*/ 1291473 h 1291473"/>
              <a:gd name="connsiteX12" fmla="*/ 1787169 w 2978615"/>
              <a:gd name="connsiteY12" fmla="*/ 1291473 h 1291473"/>
              <a:gd name="connsiteX13" fmla="*/ 1161660 w 2978615"/>
              <a:gd name="connsiteY13" fmla="*/ 1291473 h 1291473"/>
              <a:gd name="connsiteX14" fmla="*/ 625509 w 2978615"/>
              <a:gd name="connsiteY14" fmla="*/ 1291473 h 1291473"/>
              <a:gd name="connsiteX15" fmla="*/ 0 w 2978615"/>
              <a:gd name="connsiteY15" fmla="*/ 1291473 h 1291473"/>
              <a:gd name="connsiteX16" fmla="*/ 0 w 2978615"/>
              <a:gd name="connsiteY16" fmla="*/ 1291473 h 1291473"/>
              <a:gd name="connsiteX17" fmla="*/ 0 w 2978615"/>
              <a:gd name="connsiteY17" fmla="*/ 645737 h 1291473"/>
              <a:gd name="connsiteX18" fmla="*/ 0 w 2978615"/>
              <a:gd name="connsiteY18" fmla="*/ 0 h 129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5" h="1291473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44" y="-19753"/>
                  <a:pt x="1161660" y="0"/>
                </a:cubicBezTo>
                <a:cubicBezTo>
                  <a:pt x="1287476" y="19753"/>
                  <a:pt x="1514309" y="21332"/>
                  <a:pt x="1757383" y="0"/>
                </a:cubicBezTo>
                <a:cubicBezTo>
                  <a:pt x="2000457" y="-21332"/>
                  <a:pt x="2024003" y="3939"/>
                  <a:pt x="2263747" y="0"/>
                </a:cubicBezTo>
                <a:cubicBezTo>
                  <a:pt x="2503491" y="-3939"/>
                  <a:pt x="2738815" y="-14021"/>
                  <a:pt x="2978615" y="0"/>
                </a:cubicBezTo>
                <a:lnTo>
                  <a:pt x="2978615" y="0"/>
                </a:lnTo>
                <a:cubicBezTo>
                  <a:pt x="2963356" y="231246"/>
                  <a:pt x="2957729" y="339091"/>
                  <a:pt x="2978615" y="632822"/>
                </a:cubicBezTo>
                <a:cubicBezTo>
                  <a:pt x="2999501" y="926553"/>
                  <a:pt x="2947695" y="991430"/>
                  <a:pt x="2978615" y="1291473"/>
                </a:cubicBezTo>
                <a:lnTo>
                  <a:pt x="2978615" y="1291473"/>
                </a:lnTo>
                <a:cubicBezTo>
                  <a:pt x="2829079" y="1311964"/>
                  <a:pt x="2565237" y="1291235"/>
                  <a:pt x="2412678" y="1291473"/>
                </a:cubicBezTo>
                <a:cubicBezTo>
                  <a:pt x="2260119" y="1291711"/>
                  <a:pt x="2014198" y="1298709"/>
                  <a:pt x="1787169" y="1291473"/>
                </a:cubicBezTo>
                <a:cubicBezTo>
                  <a:pt x="1560140" y="1284237"/>
                  <a:pt x="1322740" y="1305783"/>
                  <a:pt x="1161660" y="1291473"/>
                </a:cubicBezTo>
                <a:cubicBezTo>
                  <a:pt x="1000580" y="1277163"/>
                  <a:pt x="773341" y="1291362"/>
                  <a:pt x="625509" y="1291473"/>
                </a:cubicBezTo>
                <a:cubicBezTo>
                  <a:pt x="477677" y="1291584"/>
                  <a:pt x="196928" y="1314863"/>
                  <a:pt x="0" y="1291473"/>
                </a:cubicBezTo>
                <a:lnTo>
                  <a:pt x="0" y="1291473"/>
                </a:lnTo>
                <a:cubicBezTo>
                  <a:pt x="6644" y="1023725"/>
                  <a:pt x="29684" y="847296"/>
                  <a:pt x="0" y="645737"/>
                </a:cubicBezTo>
                <a:cubicBezTo>
                  <a:pt x="-29684" y="444178"/>
                  <a:pt x="-18278" y="144426"/>
                  <a:pt x="0" y="0"/>
                </a:cubicBezTo>
                <a:close/>
              </a:path>
              <a:path w="2978615" h="1291473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28367" y="27883"/>
                  <a:pt x="1161660" y="0"/>
                </a:cubicBezTo>
                <a:cubicBezTo>
                  <a:pt x="1394953" y="-27883"/>
                  <a:pt x="1522814" y="23111"/>
                  <a:pt x="1668024" y="0"/>
                </a:cubicBezTo>
                <a:cubicBezTo>
                  <a:pt x="1813234" y="-23111"/>
                  <a:pt x="2070456" y="18573"/>
                  <a:pt x="2174389" y="0"/>
                </a:cubicBezTo>
                <a:cubicBezTo>
                  <a:pt x="2278323" y="-18573"/>
                  <a:pt x="2578361" y="-925"/>
                  <a:pt x="2978615" y="0"/>
                </a:cubicBezTo>
                <a:lnTo>
                  <a:pt x="2978615" y="0"/>
                </a:lnTo>
                <a:cubicBezTo>
                  <a:pt x="2981825" y="277262"/>
                  <a:pt x="2959677" y="367231"/>
                  <a:pt x="2978615" y="632822"/>
                </a:cubicBezTo>
                <a:cubicBezTo>
                  <a:pt x="2997553" y="898413"/>
                  <a:pt x="2999193" y="1086683"/>
                  <a:pt x="2978615" y="1291473"/>
                </a:cubicBezTo>
                <a:lnTo>
                  <a:pt x="2978615" y="1291473"/>
                </a:lnTo>
                <a:cubicBezTo>
                  <a:pt x="2760990" y="1317122"/>
                  <a:pt x="2588107" y="1290784"/>
                  <a:pt x="2442464" y="1291473"/>
                </a:cubicBezTo>
                <a:cubicBezTo>
                  <a:pt x="2296821" y="1292162"/>
                  <a:pt x="2070299" y="1300374"/>
                  <a:pt x="1906314" y="1291473"/>
                </a:cubicBezTo>
                <a:cubicBezTo>
                  <a:pt x="1742329" y="1282573"/>
                  <a:pt x="1474261" y="1278697"/>
                  <a:pt x="1251018" y="1291473"/>
                </a:cubicBezTo>
                <a:cubicBezTo>
                  <a:pt x="1027775" y="1304249"/>
                  <a:pt x="910345" y="1288848"/>
                  <a:pt x="714868" y="1291473"/>
                </a:cubicBezTo>
                <a:cubicBezTo>
                  <a:pt x="519391" y="1294099"/>
                  <a:pt x="320896" y="1318669"/>
                  <a:pt x="0" y="1291473"/>
                </a:cubicBezTo>
                <a:lnTo>
                  <a:pt x="0" y="1291473"/>
                </a:lnTo>
                <a:cubicBezTo>
                  <a:pt x="13905" y="997963"/>
                  <a:pt x="-20636" y="900355"/>
                  <a:pt x="0" y="645737"/>
                </a:cubicBezTo>
                <a:cubicBezTo>
                  <a:pt x="20636" y="391119"/>
                  <a:pt x="7210" y="302863"/>
                  <a:pt x="0" y="0"/>
                </a:cubicBezTo>
                <a:close/>
              </a:path>
            </a:pathLst>
          </a:custGeom>
          <a:solidFill>
            <a:srgbClr val="E7ECF4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0" name="Afbeelding 129" descr="Afbeelding met tekenfilm, Graphics, Elektrisch blauw, clipart&#10;&#10;Automatisch gegenereerde beschrijving">
            <a:extLst>
              <a:ext uri="{FF2B5EF4-FFF2-40B4-BE49-F238E27FC236}">
                <a16:creationId xmlns:a16="http://schemas.microsoft.com/office/drawing/2014/main" id="{1EBE781A-4C49-CA83-5E27-EA7D587F55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3" y="1942636"/>
            <a:ext cx="761905" cy="761905"/>
          </a:xfrm>
          <a:prstGeom prst="rect">
            <a:avLst/>
          </a:prstGeom>
        </p:spPr>
      </p:pic>
      <p:sp>
        <p:nvSpPr>
          <p:cNvPr id="131" name="Rechthoek: afgeronde hoeken 130">
            <a:extLst>
              <a:ext uri="{FF2B5EF4-FFF2-40B4-BE49-F238E27FC236}">
                <a16:creationId xmlns:a16="http://schemas.microsoft.com/office/drawing/2014/main" id="{2E6FA046-07B6-764D-6AB8-8145D3CD5506}"/>
              </a:ext>
            </a:extLst>
          </p:cNvPr>
          <p:cNvSpPr/>
          <p:nvPr/>
        </p:nvSpPr>
        <p:spPr>
          <a:xfrm>
            <a:off x="1948524" y="3243611"/>
            <a:ext cx="2978614" cy="1335782"/>
          </a:xfrm>
          <a:custGeom>
            <a:avLst/>
            <a:gdLst>
              <a:gd name="connsiteX0" fmla="*/ 0 w 2978614"/>
              <a:gd name="connsiteY0" fmla="*/ 0 h 1335782"/>
              <a:gd name="connsiteX1" fmla="*/ 0 w 2978614"/>
              <a:gd name="connsiteY1" fmla="*/ 0 h 1335782"/>
              <a:gd name="connsiteX2" fmla="*/ 595723 w 2978614"/>
              <a:gd name="connsiteY2" fmla="*/ 0 h 1335782"/>
              <a:gd name="connsiteX3" fmla="*/ 1161659 w 2978614"/>
              <a:gd name="connsiteY3" fmla="*/ 0 h 1335782"/>
              <a:gd name="connsiteX4" fmla="*/ 1757382 w 2978614"/>
              <a:gd name="connsiteY4" fmla="*/ 0 h 1335782"/>
              <a:gd name="connsiteX5" fmla="*/ 2263747 w 2978614"/>
              <a:gd name="connsiteY5" fmla="*/ 0 h 1335782"/>
              <a:gd name="connsiteX6" fmla="*/ 2978614 w 2978614"/>
              <a:gd name="connsiteY6" fmla="*/ 0 h 1335782"/>
              <a:gd name="connsiteX7" fmla="*/ 2978614 w 2978614"/>
              <a:gd name="connsiteY7" fmla="*/ 0 h 1335782"/>
              <a:gd name="connsiteX8" fmla="*/ 2978614 w 2978614"/>
              <a:gd name="connsiteY8" fmla="*/ 654533 h 1335782"/>
              <a:gd name="connsiteX9" fmla="*/ 2978614 w 2978614"/>
              <a:gd name="connsiteY9" fmla="*/ 1335782 h 1335782"/>
              <a:gd name="connsiteX10" fmla="*/ 2978614 w 2978614"/>
              <a:gd name="connsiteY10" fmla="*/ 1335782 h 1335782"/>
              <a:gd name="connsiteX11" fmla="*/ 2412677 w 2978614"/>
              <a:gd name="connsiteY11" fmla="*/ 1335782 h 1335782"/>
              <a:gd name="connsiteX12" fmla="*/ 1787168 w 2978614"/>
              <a:gd name="connsiteY12" fmla="*/ 1335782 h 1335782"/>
              <a:gd name="connsiteX13" fmla="*/ 1161659 w 2978614"/>
              <a:gd name="connsiteY13" fmla="*/ 1335782 h 1335782"/>
              <a:gd name="connsiteX14" fmla="*/ 625509 w 2978614"/>
              <a:gd name="connsiteY14" fmla="*/ 1335782 h 1335782"/>
              <a:gd name="connsiteX15" fmla="*/ 0 w 2978614"/>
              <a:gd name="connsiteY15" fmla="*/ 1335782 h 1335782"/>
              <a:gd name="connsiteX16" fmla="*/ 0 w 2978614"/>
              <a:gd name="connsiteY16" fmla="*/ 1335782 h 1335782"/>
              <a:gd name="connsiteX17" fmla="*/ 0 w 2978614"/>
              <a:gd name="connsiteY17" fmla="*/ 667891 h 1335782"/>
              <a:gd name="connsiteX18" fmla="*/ 0 w 2978614"/>
              <a:gd name="connsiteY18" fmla="*/ 0 h 13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4" h="1335782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71" y="-17316"/>
                  <a:pt x="1161659" y="0"/>
                </a:cubicBezTo>
                <a:cubicBezTo>
                  <a:pt x="1287447" y="17316"/>
                  <a:pt x="1514308" y="21332"/>
                  <a:pt x="1757382" y="0"/>
                </a:cubicBezTo>
                <a:cubicBezTo>
                  <a:pt x="2000456" y="-21332"/>
                  <a:pt x="2021449" y="-3243"/>
                  <a:pt x="2263747" y="0"/>
                </a:cubicBezTo>
                <a:cubicBezTo>
                  <a:pt x="2506045" y="3243"/>
                  <a:pt x="2738862" y="-10806"/>
                  <a:pt x="2978614" y="0"/>
                </a:cubicBezTo>
                <a:lnTo>
                  <a:pt x="2978614" y="0"/>
                </a:lnTo>
                <a:cubicBezTo>
                  <a:pt x="2969439" y="205641"/>
                  <a:pt x="2955440" y="494206"/>
                  <a:pt x="2978614" y="654533"/>
                </a:cubicBezTo>
                <a:cubicBezTo>
                  <a:pt x="3001788" y="814860"/>
                  <a:pt x="3007957" y="1151039"/>
                  <a:pt x="2978614" y="1335782"/>
                </a:cubicBezTo>
                <a:lnTo>
                  <a:pt x="2978614" y="1335782"/>
                </a:lnTo>
                <a:cubicBezTo>
                  <a:pt x="2829078" y="1356273"/>
                  <a:pt x="2565236" y="1335544"/>
                  <a:pt x="2412677" y="1335782"/>
                </a:cubicBezTo>
                <a:cubicBezTo>
                  <a:pt x="2260118" y="1336020"/>
                  <a:pt x="2014197" y="1343018"/>
                  <a:pt x="1787168" y="1335782"/>
                </a:cubicBezTo>
                <a:cubicBezTo>
                  <a:pt x="1560139" y="1328546"/>
                  <a:pt x="1322739" y="1350092"/>
                  <a:pt x="1161659" y="1335782"/>
                </a:cubicBezTo>
                <a:cubicBezTo>
                  <a:pt x="1000579" y="1321472"/>
                  <a:pt x="767647" y="1328094"/>
                  <a:pt x="625509" y="1335782"/>
                </a:cubicBezTo>
                <a:cubicBezTo>
                  <a:pt x="483371" y="1343471"/>
                  <a:pt x="196928" y="1359172"/>
                  <a:pt x="0" y="1335782"/>
                </a:cubicBezTo>
                <a:lnTo>
                  <a:pt x="0" y="1335782"/>
                </a:lnTo>
                <a:cubicBezTo>
                  <a:pt x="9461" y="1154523"/>
                  <a:pt x="11271" y="817474"/>
                  <a:pt x="0" y="667891"/>
                </a:cubicBezTo>
                <a:cubicBezTo>
                  <a:pt x="-11271" y="518308"/>
                  <a:pt x="32379" y="308387"/>
                  <a:pt x="0" y="0"/>
                </a:cubicBezTo>
                <a:close/>
              </a:path>
              <a:path w="2978614" h="1335782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35602" y="-25827"/>
                  <a:pt x="1161659" y="0"/>
                </a:cubicBezTo>
                <a:cubicBezTo>
                  <a:pt x="1387716" y="25827"/>
                  <a:pt x="1519421" y="21998"/>
                  <a:pt x="1668024" y="0"/>
                </a:cubicBezTo>
                <a:cubicBezTo>
                  <a:pt x="1816627" y="-21998"/>
                  <a:pt x="1926662" y="25266"/>
                  <a:pt x="2174388" y="0"/>
                </a:cubicBezTo>
                <a:cubicBezTo>
                  <a:pt x="2422114" y="-25266"/>
                  <a:pt x="2578360" y="-925"/>
                  <a:pt x="2978614" y="0"/>
                </a:cubicBezTo>
                <a:lnTo>
                  <a:pt x="2978614" y="0"/>
                </a:lnTo>
                <a:cubicBezTo>
                  <a:pt x="2982918" y="204105"/>
                  <a:pt x="3009680" y="518386"/>
                  <a:pt x="2978614" y="654533"/>
                </a:cubicBezTo>
                <a:cubicBezTo>
                  <a:pt x="2947548" y="790680"/>
                  <a:pt x="2996325" y="1125851"/>
                  <a:pt x="2978614" y="1335782"/>
                </a:cubicBezTo>
                <a:lnTo>
                  <a:pt x="2978614" y="1335782"/>
                </a:lnTo>
                <a:cubicBezTo>
                  <a:pt x="2760989" y="1361431"/>
                  <a:pt x="2588106" y="1335093"/>
                  <a:pt x="2442463" y="1335782"/>
                </a:cubicBezTo>
                <a:cubicBezTo>
                  <a:pt x="2296820" y="1336471"/>
                  <a:pt x="2070298" y="1344683"/>
                  <a:pt x="1906313" y="1335782"/>
                </a:cubicBezTo>
                <a:cubicBezTo>
                  <a:pt x="1742328" y="1326882"/>
                  <a:pt x="1474083" y="1318835"/>
                  <a:pt x="1251018" y="1335782"/>
                </a:cubicBezTo>
                <a:cubicBezTo>
                  <a:pt x="1027953" y="1352729"/>
                  <a:pt x="913599" y="1334381"/>
                  <a:pt x="714867" y="1335782"/>
                </a:cubicBezTo>
                <a:cubicBezTo>
                  <a:pt x="516135" y="1337183"/>
                  <a:pt x="315075" y="1362169"/>
                  <a:pt x="0" y="1335782"/>
                </a:cubicBezTo>
                <a:lnTo>
                  <a:pt x="0" y="1335782"/>
                </a:lnTo>
                <a:cubicBezTo>
                  <a:pt x="15687" y="1034457"/>
                  <a:pt x="-12612" y="982768"/>
                  <a:pt x="0" y="667891"/>
                </a:cubicBezTo>
                <a:cubicBezTo>
                  <a:pt x="12612" y="353014"/>
                  <a:pt x="28125" y="141765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2" name="Afbeelding 131" descr="Afbeelding met tekenfilm, schets, clipart, kunst&#10;&#10;Automatisch gegenereerde beschrijving">
            <a:extLst>
              <a:ext uri="{FF2B5EF4-FFF2-40B4-BE49-F238E27FC236}">
                <a16:creationId xmlns:a16="http://schemas.microsoft.com/office/drawing/2014/main" id="{77DFB3AE-BFBD-DAD3-8FC4-C82E5437644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4" y="3362976"/>
            <a:ext cx="761905" cy="761905"/>
          </a:xfrm>
          <a:prstGeom prst="rect">
            <a:avLst/>
          </a:prstGeom>
        </p:spPr>
      </p:pic>
      <p:sp>
        <p:nvSpPr>
          <p:cNvPr id="133" name="Rechthoek: afgeronde hoeken 132">
            <a:extLst>
              <a:ext uri="{FF2B5EF4-FFF2-40B4-BE49-F238E27FC236}">
                <a16:creationId xmlns:a16="http://schemas.microsoft.com/office/drawing/2014/main" id="{5CC227B0-826A-64F6-8254-D916F74CD616}"/>
              </a:ext>
            </a:extLst>
          </p:cNvPr>
          <p:cNvSpPr/>
          <p:nvPr/>
        </p:nvSpPr>
        <p:spPr>
          <a:xfrm>
            <a:off x="3646026" y="2674145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HVAC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4" name="Rechthoek: afgeronde hoeken 133">
            <a:extLst>
              <a:ext uri="{FF2B5EF4-FFF2-40B4-BE49-F238E27FC236}">
                <a16:creationId xmlns:a16="http://schemas.microsoft.com/office/drawing/2014/main" id="{15E43CC7-E97A-FAF3-3618-6FF40AEE1EF9}"/>
              </a:ext>
            </a:extLst>
          </p:cNvPr>
          <p:cNvSpPr/>
          <p:nvPr/>
        </p:nvSpPr>
        <p:spPr>
          <a:xfrm>
            <a:off x="3667742" y="4079252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ARCHITECT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BC41B40E-6714-F316-1DAA-903141EA6619}"/>
              </a:ext>
            </a:extLst>
          </p:cNvPr>
          <p:cNvSpPr txBox="1"/>
          <p:nvPr/>
        </p:nvSpPr>
        <p:spPr>
          <a:xfrm>
            <a:off x="2170585" y="2208281"/>
            <a:ext cx="205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It’s a ventilation opening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77DD76BC-C5ED-4219-B9BB-0541842037EB}"/>
              </a:ext>
            </a:extLst>
          </p:cNvPr>
          <p:cNvSpPr txBox="1"/>
          <p:nvPr/>
        </p:nvSpPr>
        <p:spPr>
          <a:xfrm>
            <a:off x="1855689" y="3380635"/>
            <a:ext cx="242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it allows natural light to flood into the space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7" name="Rechthoek: afgeronde hoeken 136">
            <a:extLst>
              <a:ext uri="{FF2B5EF4-FFF2-40B4-BE49-F238E27FC236}">
                <a16:creationId xmlns:a16="http://schemas.microsoft.com/office/drawing/2014/main" id="{750DD3C9-6B98-192D-297E-584C7A65BAC4}"/>
              </a:ext>
            </a:extLst>
          </p:cNvPr>
          <p:cNvSpPr/>
          <p:nvPr/>
        </p:nvSpPr>
        <p:spPr>
          <a:xfrm>
            <a:off x="7491441" y="1833034"/>
            <a:ext cx="3124046" cy="1278344"/>
          </a:xfrm>
          <a:custGeom>
            <a:avLst/>
            <a:gdLst>
              <a:gd name="connsiteX0" fmla="*/ 0 w 3124046"/>
              <a:gd name="connsiteY0" fmla="*/ 0 h 1278344"/>
              <a:gd name="connsiteX1" fmla="*/ 0 w 3124046"/>
              <a:gd name="connsiteY1" fmla="*/ 0 h 1278344"/>
              <a:gd name="connsiteX2" fmla="*/ 593569 w 3124046"/>
              <a:gd name="connsiteY2" fmla="*/ 0 h 1278344"/>
              <a:gd name="connsiteX3" fmla="*/ 1155897 w 3124046"/>
              <a:gd name="connsiteY3" fmla="*/ 0 h 1278344"/>
              <a:gd name="connsiteX4" fmla="*/ 1718225 w 3124046"/>
              <a:gd name="connsiteY4" fmla="*/ 0 h 1278344"/>
              <a:gd name="connsiteX5" fmla="*/ 2374275 w 3124046"/>
              <a:gd name="connsiteY5" fmla="*/ 0 h 1278344"/>
              <a:gd name="connsiteX6" fmla="*/ 3124046 w 3124046"/>
              <a:gd name="connsiteY6" fmla="*/ 0 h 1278344"/>
              <a:gd name="connsiteX7" fmla="*/ 3124046 w 3124046"/>
              <a:gd name="connsiteY7" fmla="*/ 0 h 1278344"/>
              <a:gd name="connsiteX8" fmla="*/ 3124046 w 3124046"/>
              <a:gd name="connsiteY8" fmla="*/ 626389 h 1278344"/>
              <a:gd name="connsiteX9" fmla="*/ 3124046 w 3124046"/>
              <a:gd name="connsiteY9" fmla="*/ 1278344 h 1278344"/>
              <a:gd name="connsiteX10" fmla="*/ 3124046 w 3124046"/>
              <a:gd name="connsiteY10" fmla="*/ 1278344 h 1278344"/>
              <a:gd name="connsiteX11" fmla="*/ 2530477 w 3124046"/>
              <a:gd name="connsiteY11" fmla="*/ 1278344 h 1278344"/>
              <a:gd name="connsiteX12" fmla="*/ 1936909 w 3124046"/>
              <a:gd name="connsiteY12" fmla="*/ 1278344 h 1278344"/>
              <a:gd name="connsiteX13" fmla="*/ 1405821 w 3124046"/>
              <a:gd name="connsiteY13" fmla="*/ 1278344 h 1278344"/>
              <a:gd name="connsiteX14" fmla="*/ 718531 w 3124046"/>
              <a:gd name="connsiteY14" fmla="*/ 1278344 h 1278344"/>
              <a:gd name="connsiteX15" fmla="*/ 0 w 3124046"/>
              <a:gd name="connsiteY15" fmla="*/ 1278344 h 1278344"/>
              <a:gd name="connsiteX16" fmla="*/ 0 w 3124046"/>
              <a:gd name="connsiteY16" fmla="*/ 1278344 h 1278344"/>
              <a:gd name="connsiteX17" fmla="*/ 0 w 3124046"/>
              <a:gd name="connsiteY17" fmla="*/ 651955 h 1278344"/>
              <a:gd name="connsiteX18" fmla="*/ 0 w 3124046"/>
              <a:gd name="connsiteY18" fmla="*/ 0 h 12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278344" fill="none" extrusionOk="0">
                <a:moveTo>
                  <a:pt x="0" y="0"/>
                </a:moveTo>
                <a:lnTo>
                  <a:pt x="0" y="0"/>
                </a:lnTo>
                <a:cubicBezTo>
                  <a:pt x="253444" y="18880"/>
                  <a:pt x="360918" y="18075"/>
                  <a:pt x="593569" y="0"/>
                </a:cubicBezTo>
                <a:cubicBezTo>
                  <a:pt x="826220" y="-18075"/>
                  <a:pt x="880526" y="-23304"/>
                  <a:pt x="1155897" y="0"/>
                </a:cubicBezTo>
                <a:cubicBezTo>
                  <a:pt x="1431268" y="23304"/>
                  <a:pt x="1561023" y="2202"/>
                  <a:pt x="1718225" y="0"/>
                </a:cubicBezTo>
                <a:cubicBezTo>
                  <a:pt x="1875427" y="-2202"/>
                  <a:pt x="2204916" y="4375"/>
                  <a:pt x="2374275" y="0"/>
                </a:cubicBezTo>
                <a:cubicBezTo>
                  <a:pt x="2543634" y="-4375"/>
                  <a:pt x="2768478" y="26383"/>
                  <a:pt x="3124046" y="0"/>
                </a:cubicBezTo>
                <a:lnTo>
                  <a:pt x="3124046" y="0"/>
                </a:lnTo>
                <a:cubicBezTo>
                  <a:pt x="3104481" y="258636"/>
                  <a:pt x="3154891" y="359869"/>
                  <a:pt x="3124046" y="626389"/>
                </a:cubicBezTo>
                <a:cubicBezTo>
                  <a:pt x="3093201" y="892909"/>
                  <a:pt x="3130939" y="1024062"/>
                  <a:pt x="3124046" y="1278344"/>
                </a:cubicBezTo>
                <a:lnTo>
                  <a:pt x="3124046" y="1278344"/>
                </a:lnTo>
                <a:cubicBezTo>
                  <a:pt x="2895389" y="1287340"/>
                  <a:pt x="2659262" y="1290161"/>
                  <a:pt x="2530477" y="1278344"/>
                </a:cubicBezTo>
                <a:cubicBezTo>
                  <a:pt x="2401692" y="1266527"/>
                  <a:pt x="2151057" y="1297098"/>
                  <a:pt x="1936909" y="1278344"/>
                </a:cubicBezTo>
                <a:cubicBezTo>
                  <a:pt x="1722761" y="1259590"/>
                  <a:pt x="1628503" y="1263126"/>
                  <a:pt x="1405821" y="1278344"/>
                </a:cubicBezTo>
                <a:cubicBezTo>
                  <a:pt x="1183139" y="1293562"/>
                  <a:pt x="917444" y="1288218"/>
                  <a:pt x="718531" y="1278344"/>
                </a:cubicBezTo>
                <a:cubicBezTo>
                  <a:pt x="519618" y="1268471"/>
                  <a:pt x="209480" y="1244845"/>
                  <a:pt x="0" y="1278344"/>
                </a:cubicBezTo>
                <a:lnTo>
                  <a:pt x="0" y="1278344"/>
                </a:lnTo>
                <a:cubicBezTo>
                  <a:pt x="11541" y="1031925"/>
                  <a:pt x="10563" y="861068"/>
                  <a:pt x="0" y="651955"/>
                </a:cubicBezTo>
                <a:cubicBezTo>
                  <a:pt x="-10563" y="442842"/>
                  <a:pt x="4719" y="233309"/>
                  <a:pt x="0" y="0"/>
                </a:cubicBezTo>
                <a:close/>
              </a:path>
              <a:path w="3124046" h="1278344" stroke="0" extrusionOk="0">
                <a:moveTo>
                  <a:pt x="0" y="0"/>
                </a:moveTo>
                <a:lnTo>
                  <a:pt x="0" y="0"/>
                </a:lnTo>
                <a:cubicBezTo>
                  <a:pt x="177359" y="-11198"/>
                  <a:pt x="384037" y="-14575"/>
                  <a:pt x="624809" y="0"/>
                </a:cubicBezTo>
                <a:cubicBezTo>
                  <a:pt x="865581" y="14575"/>
                  <a:pt x="1007187" y="-6018"/>
                  <a:pt x="1218378" y="0"/>
                </a:cubicBezTo>
                <a:cubicBezTo>
                  <a:pt x="1429569" y="6018"/>
                  <a:pt x="1536196" y="22277"/>
                  <a:pt x="1780706" y="0"/>
                </a:cubicBezTo>
                <a:cubicBezTo>
                  <a:pt x="2025216" y="-22277"/>
                  <a:pt x="2238578" y="-845"/>
                  <a:pt x="2467996" y="0"/>
                </a:cubicBezTo>
                <a:cubicBezTo>
                  <a:pt x="2697414" y="845"/>
                  <a:pt x="2973155" y="-68"/>
                  <a:pt x="3124046" y="0"/>
                </a:cubicBezTo>
                <a:lnTo>
                  <a:pt x="3124046" y="0"/>
                </a:lnTo>
                <a:cubicBezTo>
                  <a:pt x="3144747" y="241310"/>
                  <a:pt x="3111642" y="364931"/>
                  <a:pt x="3124046" y="664739"/>
                </a:cubicBezTo>
                <a:cubicBezTo>
                  <a:pt x="3136450" y="964547"/>
                  <a:pt x="3127336" y="1102173"/>
                  <a:pt x="3124046" y="1278344"/>
                </a:cubicBezTo>
                <a:lnTo>
                  <a:pt x="3124046" y="1278344"/>
                </a:lnTo>
                <a:cubicBezTo>
                  <a:pt x="2874794" y="1265303"/>
                  <a:pt x="2727286" y="1255040"/>
                  <a:pt x="2592958" y="1278344"/>
                </a:cubicBezTo>
                <a:cubicBezTo>
                  <a:pt x="2458630" y="1301648"/>
                  <a:pt x="2241057" y="1246991"/>
                  <a:pt x="1905668" y="1278344"/>
                </a:cubicBezTo>
                <a:cubicBezTo>
                  <a:pt x="1570279" y="1309698"/>
                  <a:pt x="1428670" y="1290325"/>
                  <a:pt x="1280859" y="1278344"/>
                </a:cubicBezTo>
                <a:cubicBezTo>
                  <a:pt x="1133048" y="1266363"/>
                  <a:pt x="912091" y="1260270"/>
                  <a:pt x="624809" y="1278344"/>
                </a:cubicBezTo>
                <a:cubicBezTo>
                  <a:pt x="337527" y="1296419"/>
                  <a:pt x="296015" y="1276558"/>
                  <a:pt x="0" y="1278344"/>
                </a:cubicBezTo>
                <a:lnTo>
                  <a:pt x="0" y="1278344"/>
                </a:lnTo>
                <a:cubicBezTo>
                  <a:pt x="7561" y="1066266"/>
                  <a:pt x="14987" y="897382"/>
                  <a:pt x="0" y="664739"/>
                </a:cubicBezTo>
                <a:cubicBezTo>
                  <a:pt x="-14987" y="432096"/>
                  <a:pt x="-26920" y="135065"/>
                  <a:pt x="0" y="0"/>
                </a:cubicBezTo>
                <a:close/>
              </a:path>
            </a:pathLst>
          </a:custGeom>
          <a:solidFill>
            <a:srgbClr val="C9A4E4"/>
          </a:solidFill>
          <a:ln>
            <a:extLst>
              <a:ext uri="{C807C97D-BFC1-408E-A445-0C87EB9F89A2}">
                <ask:lineSketchStyleProps xmlns:ask="http://schemas.microsoft.com/office/drawing/2018/sketchyshapes" sd="1627529137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8" name="Afbeelding 137" descr="Afbeelding met clipart, tekenfilm, Graphics&#10;&#10;Automatisch gegenereerde beschrijving">
            <a:extLst>
              <a:ext uri="{FF2B5EF4-FFF2-40B4-BE49-F238E27FC236}">
                <a16:creationId xmlns:a16="http://schemas.microsoft.com/office/drawing/2014/main" id="{A3354319-E19F-8ABC-E62D-2565D83808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1930523"/>
            <a:ext cx="761905" cy="761905"/>
          </a:xfrm>
          <a:prstGeom prst="rect">
            <a:avLst/>
          </a:prstGeom>
        </p:spPr>
      </p:pic>
      <p:sp>
        <p:nvSpPr>
          <p:cNvPr id="139" name="Rechthoek: afgeronde hoeken 138">
            <a:extLst>
              <a:ext uri="{FF2B5EF4-FFF2-40B4-BE49-F238E27FC236}">
                <a16:creationId xmlns:a16="http://schemas.microsoft.com/office/drawing/2014/main" id="{042815A1-CD95-CAA5-0F31-2DF51FCBC8F1}"/>
              </a:ext>
            </a:extLst>
          </p:cNvPr>
          <p:cNvSpPr/>
          <p:nvPr/>
        </p:nvSpPr>
        <p:spPr>
          <a:xfrm>
            <a:off x="7607610" y="2647672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ENERGY CONSULTANT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E97AF5DF-309D-7F63-753D-343DDA033C4C}"/>
              </a:ext>
            </a:extLst>
          </p:cNvPr>
          <p:cNvSpPr txBox="1"/>
          <p:nvPr/>
        </p:nvSpPr>
        <p:spPr>
          <a:xfrm>
            <a:off x="8448085" y="1889569"/>
            <a:ext cx="272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it’s a part of the building </a:t>
            </a:r>
          </a:p>
          <a:p>
            <a:r>
              <a:rPr lang="en-GB" cap="all" dirty="0">
                <a:latin typeface="The Hand Extrablack" panose="03070A02030502020204" pitchFamily="66" charset="0"/>
              </a:rPr>
              <a:t>envelope with poor insulation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41" name="Rechthoek: afgeronde hoeken 140">
            <a:extLst>
              <a:ext uri="{FF2B5EF4-FFF2-40B4-BE49-F238E27FC236}">
                <a16:creationId xmlns:a16="http://schemas.microsoft.com/office/drawing/2014/main" id="{7E084C5C-634B-257C-2145-4E19190293E9}"/>
              </a:ext>
            </a:extLst>
          </p:cNvPr>
          <p:cNvSpPr/>
          <p:nvPr/>
        </p:nvSpPr>
        <p:spPr>
          <a:xfrm>
            <a:off x="7491441" y="3193744"/>
            <a:ext cx="3124046" cy="1350943"/>
          </a:xfrm>
          <a:custGeom>
            <a:avLst/>
            <a:gdLst>
              <a:gd name="connsiteX0" fmla="*/ 0 w 3124046"/>
              <a:gd name="connsiteY0" fmla="*/ 0 h 1350943"/>
              <a:gd name="connsiteX1" fmla="*/ 0 w 3124046"/>
              <a:gd name="connsiteY1" fmla="*/ 0 h 1350943"/>
              <a:gd name="connsiteX2" fmla="*/ 624809 w 3124046"/>
              <a:gd name="connsiteY2" fmla="*/ 0 h 1350943"/>
              <a:gd name="connsiteX3" fmla="*/ 1218378 w 3124046"/>
              <a:gd name="connsiteY3" fmla="*/ 0 h 1350943"/>
              <a:gd name="connsiteX4" fmla="*/ 1843187 w 3124046"/>
              <a:gd name="connsiteY4" fmla="*/ 0 h 1350943"/>
              <a:gd name="connsiteX5" fmla="*/ 2374275 w 3124046"/>
              <a:gd name="connsiteY5" fmla="*/ 0 h 1350943"/>
              <a:gd name="connsiteX6" fmla="*/ 3124046 w 3124046"/>
              <a:gd name="connsiteY6" fmla="*/ 0 h 1350943"/>
              <a:gd name="connsiteX7" fmla="*/ 3124046 w 3124046"/>
              <a:gd name="connsiteY7" fmla="*/ 0 h 1350943"/>
              <a:gd name="connsiteX8" fmla="*/ 3124046 w 3124046"/>
              <a:gd name="connsiteY8" fmla="*/ 661962 h 1350943"/>
              <a:gd name="connsiteX9" fmla="*/ 3124046 w 3124046"/>
              <a:gd name="connsiteY9" fmla="*/ 1350943 h 1350943"/>
              <a:gd name="connsiteX10" fmla="*/ 3124046 w 3124046"/>
              <a:gd name="connsiteY10" fmla="*/ 1350943 h 1350943"/>
              <a:gd name="connsiteX11" fmla="*/ 2530477 w 3124046"/>
              <a:gd name="connsiteY11" fmla="*/ 1350943 h 1350943"/>
              <a:gd name="connsiteX12" fmla="*/ 1874428 w 3124046"/>
              <a:gd name="connsiteY12" fmla="*/ 1350943 h 1350943"/>
              <a:gd name="connsiteX13" fmla="*/ 1218378 w 3124046"/>
              <a:gd name="connsiteY13" fmla="*/ 1350943 h 1350943"/>
              <a:gd name="connsiteX14" fmla="*/ 656050 w 3124046"/>
              <a:gd name="connsiteY14" fmla="*/ 1350943 h 1350943"/>
              <a:gd name="connsiteX15" fmla="*/ 0 w 3124046"/>
              <a:gd name="connsiteY15" fmla="*/ 1350943 h 1350943"/>
              <a:gd name="connsiteX16" fmla="*/ 0 w 3124046"/>
              <a:gd name="connsiteY16" fmla="*/ 1350943 h 1350943"/>
              <a:gd name="connsiteX17" fmla="*/ 0 w 3124046"/>
              <a:gd name="connsiteY17" fmla="*/ 675472 h 1350943"/>
              <a:gd name="connsiteX18" fmla="*/ 0 w 3124046"/>
              <a:gd name="connsiteY18" fmla="*/ 0 h 13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350943" fill="none" extrusionOk="0">
                <a:moveTo>
                  <a:pt x="0" y="0"/>
                </a:moveTo>
                <a:lnTo>
                  <a:pt x="0" y="0"/>
                </a:lnTo>
                <a:cubicBezTo>
                  <a:pt x="310969" y="-7843"/>
                  <a:pt x="321721" y="15401"/>
                  <a:pt x="624809" y="0"/>
                </a:cubicBezTo>
                <a:cubicBezTo>
                  <a:pt x="927897" y="-15401"/>
                  <a:pt x="1028390" y="1473"/>
                  <a:pt x="1218378" y="0"/>
                </a:cubicBezTo>
                <a:cubicBezTo>
                  <a:pt x="1408366" y="-1473"/>
                  <a:pt x="1539166" y="13735"/>
                  <a:pt x="1843187" y="0"/>
                </a:cubicBezTo>
                <a:cubicBezTo>
                  <a:pt x="2147208" y="-13735"/>
                  <a:pt x="2232524" y="20873"/>
                  <a:pt x="2374275" y="0"/>
                </a:cubicBezTo>
                <a:cubicBezTo>
                  <a:pt x="2516026" y="-20873"/>
                  <a:pt x="2797390" y="11807"/>
                  <a:pt x="3124046" y="0"/>
                </a:cubicBezTo>
                <a:lnTo>
                  <a:pt x="3124046" y="0"/>
                </a:lnTo>
                <a:cubicBezTo>
                  <a:pt x="3109358" y="238657"/>
                  <a:pt x="3152279" y="377859"/>
                  <a:pt x="3124046" y="661962"/>
                </a:cubicBezTo>
                <a:cubicBezTo>
                  <a:pt x="3095813" y="946065"/>
                  <a:pt x="3097834" y="1084097"/>
                  <a:pt x="3124046" y="1350943"/>
                </a:cubicBezTo>
                <a:lnTo>
                  <a:pt x="3124046" y="1350943"/>
                </a:lnTo>
                <a:cubicBezTo>
                  <a:pt x="2991485" y="1378028"/>
                  <a:pt x="2686484" y="1370751"/>
                  <a:pt x="2530477" y="1350943"/>
                </a:cubicBezTo>
                <a:cubicBezTo>
                  <a:pt x="2374470" y="1331135"/>
                  <a:pt x="2133085" y="1367486"/>
                  <a:pt x="1874428" y="1350943"/>
                </a:cubicBezTo>
                <a:cubicBezTo>
                  <a:pt x="1615771" y="1334400"/>
                  <a:pt x="1403074" y="1362903"/>
                  <a:pt x="1218378" y="1350943"/>
                </a:cubicBezTo>
                <a:cubicBezTo>
                  <a:pt x="1033682" y="1338984"/>
                  <a:pt x="899385" y="1377891"/>
                  <a:pt x="656050" y="1350943"/>
                </a:cubicBezTo>
                <a:cubicBezTo>
                  <a:pt x="412715" y="1323995"/>
                  <a:pt x="169590" y="1373372"/>
                  <a:pt x="0" y="1350943"/>
                </a:cubicBezTo>
                <a:lnTo>
                  <a:pt x="0" y="1350943"/>
                </a:lnTo>
                <a:cubicBezTo>
                  <a:pt x="-33052" y="1102887"/>
                  <a:pt x="-3509" y="989967"/>
                  <a:pt x="0" y="675472"/>
                </a:cubicBezTo>
                <a:cubicBezTo>
                  <a:pt x="3509" y="360977"/>
                  <a:pt x="23537" y="293177"/>
                  <a:pt x="0" y="0"/>
                </a:cubicBezTo>
                <a:close/>
              </a:path>
              <a:path w="3124046" h="1350943" stroke="0" extrusionOk="0">
                <a:moveTo>
                  <a:pt x="0" y="0"/>
                </a:moveTo>
                <a:lnTo>
                  <a:pt x="0" y="0"/>
                </a:lnTo>
                <a:cubicBezTo>
                  <a:pt x="221771" y="24095"/>
                  <a:pt x="323445" y="-17847"/>
                  <a:pt x="624809" y="0"/>
                </a:cubicBezTo>
                <a:cubicBezTo>
                  <a:pt x="926173" y="17847"/>
                  <a:pt x="1008925" y="20405"/>
                  <a:pt x="1218378" y="0"/>
                </a:cubicBezTo>
                <a:cubicBezTo>
                  <a:pt x="1427831" y="-20405"/>
                  <a:pt x="1531826" y="21838"/>
                  <a:pt x="1749466" y="0"/>
                </a:cubicBezTo>
                <a:cubicBezTo>
                  <a:pt x="1967106" y="-21838"/>
                  <a:pt x="2070975" y="-17318"/>
                  <a:pt x="2280554" y="0"/>
                </a:cubicBezTo>
                <a:cubicBezTo>
                  <a:pt x="2490133" y="17318"/>
                  <a:pt x="2776845" y="-20750"/>
                  <a:pt x="3124046" y="0"/>
                </a:cubicBezTo>
                <a:lnTo>
                  <a:pt x="3124046" y="0"/>
                </a:lnTo>
                <a:cubicBezTo>
                  <a:pt x="3113482" y="205009"/>
                  <a:pt x="3103739" y="443652"/>
                  <a:pt x="3124046" y="661962"/>
                </a:cubicBezTo>
                <a:cubicBezTo>
                  <a:pt x="3144353" y="880272"/>
                  <a:pt x="3089639" y="1098972"/>
                  <a:pt x="3124046" y="1350943"/>
                </a:cubicBezTo>
                <a:lnTo>
                  <a:pt x="3124046" y="1350943"/>
                </a:lnTo>
                <a:cubicBezTo>
                  <a:pt x="2920360" y="1372641"/>
                  <a:pt x="2807642" y="1344855"/>
                  <a:pt x="2561718" y="1350943"/>
                </a:cubicBezTo>
                <a:cubicBezTo>
                  <a:pt x="2315794" y="1357031"/>
                  <a:pt x="2267666" y="1360794"/>
                  <a:pt x="1999389" y="1350943"/>
                </a:cubicBezTo>
                <a:cubicBezTo>
                  <a:pt x="1731112" y="1341092"/>
                  <a:pt x="1469808" y="1367755"/>
                  <a:pt x="1312099" y="1350943"/>
                </a:cubicBezTo>
                <a:cubicBezTo>
                  <a:pt x="1154390" y="1334132"/>
                  <a:pt x="974530" y="1341420"/>
                  <a:pt x="749771" y="1350943"/>
                </a:cubicBezTo>
                <a:cubicBezTo>
                  <a:pt x="525012" y="1360466"/>
                  <a:pt x="155950" y="1343064"/>
                  <a:pt x="0" y="1350943"/>
                </a:cubicBezTo>
                <a:lnTo>
                  <a:pt x="0" y="1350943"/>
                </a:lnTo>
                <a:cubicBezTo>
                  <a:pt x="-10261" y="1170636"/>
                  <a:pt x="14642" y="832451"/>
                  <a:pt x="0" y="675472"/>
                </a:cubicBezTo>
                <a:cubicBezTo>
                  <a:pt x="-14642" y="518493"/>
                  <a:pt x="-31210" y="15827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42" name="Afbeelding 141" descr="Afbeelding met clipart&#10;&#10;Automatisch gegenereerde beschrijving">
            <a:extLst>
              <a:ext uri="{FF2B5EF4-FFF2-40B4-BE49-F238E27FC236}">
                <a16:creationId xmlns:a16="http://schemas.microsoft.com/office/drawing/2014/main" id="{C2DC077C-11E5-EC9E-CF5F-EB557AA3C2D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3319076"/>
            <a:ext cx="761905" cy="761905"/>
          </a:xfrm>
          <a:prstGeom prst="rect">
            <a:avLst/>
          </a:prstGeom>
        </p:spPr>
      </p:pic>
      <p:sp>
        <p:nvSpPr>
          <p:cNvPr id="143" name="Rechthoek: afgeronde hoeken 142">
            <a:extLst>
              <a:ext uri="{FF2B5EF4-FFF2-40B4-BE49-F238E27FC236}">
                <a16:creationId xmlns:a16="http://schemas.microsoft.com/office/drawing/2014/main" id="{A66A815D-A847-4658-CB0B-6C5F83F7B8AC}"/>
              </a:ext>
            </a:extLst>
          </p:cNvPr>
          <p:cNvSpPr/>
          <p:nvPr/>
        </p:nvSpPr>
        <p:spPr>
          <a:xfrm>
            <a:off x="7607610" y="4080981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STRUCTURAL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710B11C3-C391-D401-3279-8DBEDDFDF841}"/>
              </a:ext>
            </a:extLst>
          </p:cNvPr>
          <p:cNvSpPr txBox="1"/>
          <p:nvPr/>
        </p:nvSpPr>
        <p:spPr>
          <a:xfrm>
            <a:off x="8412206" y="3360132"/>
            <a:ext cx="22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The load of the mass above the window must be redirected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2" name="Vierkante haak rechts 1">
            <a:extLst>
              <a:ext uri="{FF2B5EF4-FFF2-40B4-BE49-F238E27FC236}">
                <a16:creationId xmlns:a16="http://schemas.microsoft.com/office/drawing/2014/main" id="{6EFDE762-C624-235F-D98B-A97F66B9F5D4}"/>
              </a:ext>
            </a:extLst>
          </p:cNvPr>
          <p:cNvSpPr/>
          <p:nvPr/>
        </p:nvSpPr>
        <p:spPr>
          <a:xfrm rot="5400000">
            <a:off x="6162400" y="716475"/>
            <a:ext cx="276999" cy="8666965"/>
          </a:xfrm>
          <a:custGeom>
            <a:avLst/>
            <a:gdLst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772429 h 8666965"/>
              <a:gd name="connsiteX3" fmla="*/ 276999 w 276999"/>
              <a:gd name="connsiteY3" fmla="*/ 1607983 h 8666965"/>
              <a:gd name="connsiteX4" fmla="*/ 276999 w 276999"/>
              <a:gd name="connsiteY4" fmla="*/ 2271122 h 8666965"/>
              <a:gd name="connsiteX5" fmla="*/ 276999 w 276999"/>
              <a:gd name="connsiteY5" fmla="*/ 3020468 h 8666965"/>
              <a:gd name="connsiteX6" fmla="*/ 276999 w 276999"/>
              <a:gd name="connsiteY6" fmla="*/ 3683607 h 8666965"/>
              <a:gd name="connsiteX7" fmla="*/ 276999 w 276999"/>
              <a:gd name="connsiteY7" fmla="*/ 4088121 h 8666965"/>
              <a:gd name="connsiteX8" fmla="*/ 276999 w 276999"/>
              <a:gd name="connsiteY8" fmla="*/ 4837468 h 8666965"/>
              <a:gd name="connsiteX9" fmla="*/ 276999 w 276999"/>
              <a:gd name="connsiteY9" fmla="*/ 5328190 h 8666965"/>
              <a:gd name="connsiteX10" fmla="*/ 276999 w 276999"/>
              <a:gd name="connsiteY10" fmla="*/ 6077537 h 8666965"/>
              <a:gd name="connsiteX11" fmla="*/ 276999 w 276999"/>
              <a:gd name="connsiteY11" fmla="*/ 6568259 h 8666965"/>
              <a:gd name="connsiteX12" fmla="*/ 276999 w 276999"/>
              <a:gd name="connsiteY12" fmla="*/ 7231398 h 8666965"/>
              <a:gd name="connsiteX13" fmla="*/ 276999 w 276999"/>
              <a:gd name="connsiteY13" fmla="*/ 7894536 h 8666965"/>
              <a:gd name="connsiteX14" fmla="*/ 276999 w 276999"/>
              <a:gd name="connsiteY14" fmla="*/ 8643883 h 8666965"/>
              <a:gd name="connsiteX15" fmla="*/ 0 w 276999"/>
              <a:gd name="connsiteY15" fmla="*/ 8666965 h 8666965"/>
              <a:gd name="connsiteX16" fmla="*/ 0 w 276999"/>
              <a:gd name="connsiteY16" fmla="*/ 8086945 h 8666965"/>
              <a:gd name="connsiteX17" fmla="*/ 0 w 276999"/>
              <a:gd name="connsiteY17" fmla="*/ 7680264 h 8666965"/>
              <a:gd name="connsiteX18" fmla="*/ 0 w 276999"/>
              <a:gd name="connsiteY18" fmla="*/ 7186914 h 8666965"/>
              <a:gd name="connsiteX19" fmla="*/ 0 w 276999"/>
              <a:gd name="connsiteY19" fmla="*/ 6433555 h 8666965"/>
              <a:gd name="connsiteX20" fmla="*/ 0 w 276999"/>
              <a:gd name="connsiteY20" fmla="*/ 5853535 h 8666965"/>
              <a:gd name="connsiteX21" fmla="*/ 0 w 276999"/>
              <a:gd name="connsiteY21" fmla="*/ 5273515 h 8666965"/>
              <a:gd name="connsiteX22" fmla="*/ 0 w 276999"/>
              <a:gd name="connsiteY22" fmla="*/ 4433486 h 8666965"/>
              <a:gd name="connsiteX23" fmla="*/ 0 w 276999"/>
              <a:gd name="connsiteY23" fmla="*/ 4026805 h 8666965"/>
              <a:gd name="connsiteX24" fmla="*/ 0 w 276999"/>
              <a:gd name="connsiteY24" fmla="*/ 3446785 h 8666965"/>
              <a:gd name="connsiteX25" fmla="*/ 0 w 276999"/>
              <a:gd name="connsiteY25" fmla="*/ 3040105 h 8666965"/>
              <a:gd name="connsiteX26" fmla="*/ 0 w 276999"/>
              <a:gd name="connsiteY26" fmla="*/ 2546754 h 8666965"/>
              <a:gd name="connsiteX27" fmla="*/ 0 w 276999"/>
              <a:gd name="connsiteY27" fmla="*/ 1793395 h 8666965"/>
              <a:gd name="connsiteX28" fmla="*/ 0 w 276999"/>
              <a:gd name="connsiteY28" fmla="*/ 1300045 h 8666965"/>
              <a:gd name="connsiteX29" fmla="*/ 0 w 276999"/>
              <a:gd name="connsiteY29" fmla="*/ 806694 h 8666965"/>
              <a:gd name="connsiteX30" fmla="*/ 0 w 276999"/>
              <a:gd name="connsiteY30" fmla="*/ 0 h 8666965"/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686221 h 8666965"/>
              <a:gd name="connsiteX3" fmla="*/ 276999 w 276999"/>
              <a:gd name="connsiteY3" fmla="*/ 1176943 h 8666965"/>
              <a:gd name="connsiteX4" fmla="*/ 276999 w 276999"/>
              <a:gd name="connsiteY4" fmla="*/ 1753874 h 8666965"/>
              <a:gd name="connsiteX5" fmla="*/ 276999 w 276999"/>
              <a:gd name="connsiteY5" fmla="*/ 2244596 h 8666965"/>
              <a:gd name="connsiteX6" fmla="*/ 276999 w 276999"/>
              <a:gd name="connsiteY6" fmla="*/ 2735319 h 8666965"/>
              <a:gd name="connsiteX7" fmla="*/ 276999 w 276999"/>
              <a:gd name="connsiteY7" fmla="*/ 3484665 h 8666965"/>
              <a:gd name="connsiteX8" fmla="*/ 276999 w 276999"/>
              <a:gd name="connsiteY8" fmla="*/ 3889180 h 8666965"/>
              <a:gd name="connsiteX9" fmla="*/ 276999 w 276999"/>
              <a:gd name="connsiteY9" fmla="*/ 4724734 h 8666965"/>
              <a:gd name="connsiteX10" fmla="*/ 276999 w 276999"/>
              <a:gd name="connsiteY10" fmla="*/ 5474081 h 8666965"/>
              <a:gd name="connsiteX11" fmla="*/ 276999 w 276999"/>
              <a:gd name="connsiteY11" fmla="*/ 6137219 h 8666965"/>
              <a:gd name="connsiteX12" fmla="*/ 276999 w 276999"/>
              <a:gd name="connsiteY12" fmla="*/ 6886566 h 8666965"/>
              <a:gd name="connsiteX13" fmla="*/ 276999 w 276999"/>
              <a:gd name="connsiteY13" fmla="*/ 7291080 h 8666965"/>
              <a:gd name="connsiteX14" fmla="*/ 276999 w 276999"/>
              <a:gd name="connsiteY14" fmla="*/ 7695595 h 8666965"/>
              <a:gd name="connsiteX15" fmla="*/ 276999 w 276999"/>
              <a:gd name="connsiteY15" fmla="*/ 8643883 h 8666965"/>
              <a:gd name="connsiteX16" fmla="*/ 0 w 276999"/>
              <a:gd name="connsiteY16" fmla="*/ 8666965 h 866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999" h="8666965" stroke="0" extrusionOk="0">
                <a:moveTo>
                  <a:pt x="0" y="0"/>
                </a:moveTo>
                <a:cubicBezTo>
                  <a:pt x="155325" y="-215"/>
                  <a:pt x="276337" y="11435"/>
                  <a:pt x="276999" y="23082"/>
                </a:cubicBezTo>
                <a:cubicBezTo>
                  <a:pt x="256122" y="218448"/>
                  <a:pt x="292173" y="404439"/>
                  <a:pt x="276999" y="772429"/>
                </a:cubicBezTo>
                <a:cubicBezTo>
                  <a:pt x="261825" y="1140419"/>
                  <a:pt x="259811" y="1422713"/>
                  <a:pt x="276999" y="1607983"/>
                </a:cubicBezTo>
                <a:cubicBezTo>
                  <a:pt x="294187" y="1793253"/>
                  <a:pt x="301898" y="1944890"/>
                  <a:pt x="276999" y="2271122"/>
                </a:cubicBezTo>
                <a:cubicBezTo>
                  <a:pt x="252100" y="2597354"/>
                  <a:pt x="273819" y="2718454"/>
                  <a:pt x="276999" y="3020468"/>
                </a:cubicBezTo>
                <a:cubicBezTo>
                  <a:pt x="280179" y="3322482"/>
                  <a:pt x="299052" y="3525596"/>
                  <a:pt x="276999" y="3683607"/>
                </a:cubicBezTo>
                <a:cubicBezTo>
                  <a:pt x="254946" y="3841618"/>
                  <a:pt x="273235" y="3929305"/>
                  <a:pt x="276999" y="4088121"/>
                </a:cubicBezTo>
                <a:cubicBezTo>
                  <a:pt x="280763" y="4246937"/>
                  <a:pt x="243270" y="4561779"/>
                  <a:pt x="276999" y="4837468"/>
                </a:cubicBezTo>
                <a:cubicBezTo>
                  <a:pt x="310728" y="5113157"/>
                  <a:pt x="289489" y="5135846"/>
                  <a:pt x="276999" y="5328190"/>
                </a:cubicBezTo>
                <a:cubicBezTo>
                  <a:pt x="264509" y="5520534"/>
                  <a:pt x="289470" y="5922177"/>
                  <a:pt x="276999" y="6077537"/>
                </a:cubicBezTo>
                <a:cubicBezTo>
                  <a:pt x="264528" y="6232897"/>
                  <a:pt x="290092" y="6357558"/>
                  <a:pt x="276999" y="6568259"/>
                </a:cubicBezTo>
                <a:cubicBezTo>
                  <a:pt x="263906" y="6778960"/>
                  <a:pt x="287079" y="7065200"/>
                  <a:pt x="276999" y="7231398"/>
                </a:cubicBezTo>
                <a:cubicBezTo>
                  <a:pt x="266919" y="7397596"/>
                  <a:pt x="277354" y="7655252"/>
                  <a:pt x="276999" y="7894536"/>
                </a:cubicBezTo>
                <a:cubicBezTo>
                  <a:pt x="276644" y="8133820"/>
                  <a:pt x="282280" y="8362859"/>
                  <a:pt x="276999" y="8643883"/>
                </a:cubicBezTo>
                <a:cubicBezTo>
                  <a:pt x="271241" y="8665937"/>
                  <a:pt x="163949" y="8663044"/>
                  <a:pt x="0" y="8666965"/>
                </a:cubicBezTo>
                <a:cubicBezTo>
                  <a:pt x="10507" y="8388181"/>
                  <a:pt x="-5514" y="8298283"/>
                  <a:pt x="0" y="8086945"/>
                </a:cubicBezTo>
                <a:cubicBezTo>
                  <a:pt x="5514" y="7875607"/>
                  <a:pt x="-7099" y="7829070"/>
                  <a:pt x="0" y="7680264"/>
                </a:cubicBezTo>
                <a:cubicBezTo>
                  <a:pt x="7099" y="7531458"/>
                  <a:pt x="18488" y="7416281"/>
                  <a:pt x="0" y="7186914"/>
                </a:cubicBezTo>
                <a:cubicBezTo>
                  <a:pt x="-18488" y="6957547"/>
                  <a:pt x="-2750" y="6788703"/>
                  <a:pt x="0" y="6433555"/>
                </a:cubicBezTo>
                <a:cubicBezTo>
                  <a:pt x="2750" y="6078407"/>
                  <a:pt x="13023" y="6010348"/>
                  <a:pt x="0" y="5853535"/>
                </a:cubicBezTo>
                <a:cubicBezTo>
                  <a:pt x="-13023" y="5696722"/>
                  <a:pt x="16018" y="5563450"/>
                  <a:pt x="0" y="5273515"/>
                </a:cubicBezTo>
                <a:cubicBezTo>
                  <a:pt x="-16018" y="4983580"/>
                  <a:pt x="-30347" y="4606634"/>
                  <a:pt x="0" y="4433486"/>
                </a:cubicBezTo>
                <a:cubicBezTo>
                  <a:pt x="30347" y="4260338"/>
                  <a:pt x="-500" y="4228227"/>
                  <a:pt x="0" y="4026805"/>
                </a:cubicBezTo>
                <a:cubicBezTo>
                  <a:pt x="500" y="3825383"/>
                  <a:pt x="23465" y="3651386"/>
                  <a:pt x="0" y="3446785"/>
                </a:cubicBezTo>
                <a:cubicBezTo>
                  <a:pt x="-23465" y="3242184"/>
                  <a:pt x="-1132" y="3169357"/>
                  <a:pt x="0" y="3040105"/>
                </a:cubicBezTo>
                <a:cubicBezTo>
                  <a:pt x="1132" y="2910853"/>
                  <a:pt x="7952" y="2719846"/>
                  <a:pt x="0" y="2546754"/>
                </a:cubicBezTo>
                <a:cubicBezTo>
                  <a:pt x="-7952" y="2373662"/>
                  <a:pt x="5015" y="1950398"/>
                  <a:pt x="0" y="1793395"/>
                </a:cubicBezTo>
                <a:cubicBezTo>
                  <a:pt x="-5015" y="1636392"/>
                  <a:pt x="9176" y="1500525"/>
                  <a:pt x="0" y="1300045"/>
                </a:cubicBezTo>
                <a:cubicBezTo>
                  <a:pt x="-9176" y="1099565"/>
                  <a:pt x="18483" y="1010470"/>
                  <a:pt x="0" y="806694"/>
                </a:cubicBezTo>
                <a:cubicBezTo>
                  <a:pt x="-18483" y="602918"/>
                  <a:pt x="-28847" y="187823"/>
                  <a:pt x="0" y="0"/>
                </a:cubicBezTo>
                <a:close/>
              </a:path>
              <a:path w="276999" h="8666965" fill="none" extrusionOk="0">
                <a:moveTo>
                  <a:pt x="0" y="0"/>
                </a:moveTo>
                <a:cubicBezTo>
                  <a:pt x="151120" y="448"/>
                  <a:pt x="277318" y="13063"/>
                  <a:pt x="276999" y="23082"/>
                </a:cubicBezTo>
                <a:cubicBezTo>
                  <a:pt x="266323" y="328791"/>
                  <a:pt x="293011" y="355831"/>
                  <a:pt x="276999" y="686221"/>
                </a:cubicBezTo>
                <a:cubicBezTo>
                  <a:pt x="260987" y="1016611"/>
                  <a:pt x="263744" y="934489"/>
                  <a:pt x="276999" y="1176943"/>
                </a:cubicBezTo>
                <a:cubicBezTo>
                  <a:pt x="290254" y="1419397"/>
                  <a:pt x="250446" y="1554839"/>
                  <a:pt x="276999" y="1753874"/>
                </a:cubicBezTo>
                <a:cubicBezTo>
                  <a:pt x="303552" y="1952909"/>
                  <a:pt x="258551" y="2124514"/>
                  <a:pt x="276999" y="2244596"/>
                </a:cubicBezTo>
                <a:cubicBezTo>
                  <a:pt x="295447" y="2364678"/>
                  <a:pt x="294252" y="2498976"/>
                  <a:pt x="276999" y="2735319"/>
                </a:cubicBezTo>
                <a:cubicBezTo>
                  <a:pt x="259746" y="2971662"/>
                  <a:pt x="297761" y="3195105"/>
                  <a:pt x="276999" y="3484665"/>
                </a:cubicBezTo>
                <a:cubicBezTo>
                  <a:pt x="256237" y="3774225"/>
                  <a:pt x="266978" y="3800540"/>
                  <a:pt x="276999" y="3889180"/>
                </a:cubicBezTo>
                <a:cubicBezTo>
                  <a:pt x="287020" y="3977820"/>
                  <a:pt x="240110" y="4528349"/>
                  <a:pt x="276999" y="4724734"/>
                </a:cubicBezTo>
                <a:cubicBezTo>
                  <a:pt x="313888" y="4921119"/>
                  <a:pt x="294387" y="5141080"/>
                  <a:pt x="276999" y="5474081"/>
                </a:cubicBezTo>
                <a:cubicBezTo>
                  <a:pt x="259611" y="5807082"/>
                  <a:pt x="246854" y="6003882"/>
                  <a:pt x="276999" y="6137219"/>
                </a:cubicBezTo>
                <a:cubicBezTo>
                  <a:pt x="307144" y="6270556"/>
                  <a:pt x="293947" y="6591119"/>
                  <a:pt x="276999" y="6886566"/>
                </a:cubicBezTo>
                <a:cubicBezTo>
                  <a:pt x="260051" y="7182013"/>
                  <a:pt x="268145" y="7111361"/>
                  <a:pt x="276999" y="7291080"/>
                </a:cubicBezTo>
                <a:cubicBezTo>
                  <a:pt x="285853" y="7470799"/>
                  <a:pt x="279146" y="7500481"/>
                  <a:pt x="276999" y="7695595"/>
                </a:cubicBezTo>
                <a:cubicBezTo>
                  <a:pt x="274852" y="7890710"/>
                  <a:pt x="270459" y="8285376"/>
                  <a:pt x="276999" y="8643883"/>
                </a:cubicBezTo>
                <a:cubicBezTo>
                  <a:pt x="272179" y="8654484"/>
                  <a:pt x="158988" y="8666298"/>
                  <a:pt x="0" y="8666965"/>
                </a:cubicBezTo>
              </a:path>
              <a:path w="276999" h="8666965" fill="none" stroke="0" extrusionOk="0">
                <a:moveTo>
                  <a:pt x="0" y="0"/>
                </a:moveTo>
                <a:cubicBezTo>
                  <a:pt x="155369" y="848"/>
                  <a:pt x="278813" y="10089"/>
                  <a:pt x="276999" y="23082"/>
                </a:cubicBezTo>
                <a:cubicBezTo>
                  <a:pt x="275745" y="131049"/>
                  <a:pt x="291075" y="366519"/>
                  <a:pt x="276999" y="513805"/>
                </a:cubicBezTo>
                <a:cubicBezTo>
                  <a:pt x="262923" y="661091"/>
                  <a:pt x="281701" y="996891"/>
                  <a:pt x="276999" y="1263151"/>
                </a:cubicBezTo>
                <a:cubicBezTo>
                  <a:pt x="272297" y="1529411"/>
                  <a:pt x="266602" y="1505619"/>
                  <a:pt x="276999" y="1667666"/>
                </a:cubicBezTo>
                <a:cubicBezTo>
                  <a:pt x="287396" y="1829714"/>
                  <a:pt x="303521" y="2264638"/>
                  <a:pt x="276999" y="2417012"/>
                </a:cubicBezTo>
                <a:cubicBezTo>
                  <a:pt x="250477" y="2569386"/>
                  <a:pt x="275594" y="2784849"/>
                  <a:pt x="276999" y="2907735"/>
                </a:cubicBezTo>
                <a:cubicBezTo>
                  <a:pt x="278404" y="3030621"/>
                  <a:pt x="305031" y="3199518"/>
                  <a:pt x="276999" y="3484665"/>
                </a:cubicBezTo>
                <a:cubicBezTo>
                  <a:pt x="248968" y="3769812"/>
                  <a:pt x="269188" y="3809741"/>
                  <a:pt x="276999" y="4061596"/>
                </a:cubicBezTo>
                <a:cubicBezTo>
                  <a:pt x="284810" y="4313451"/>
                  <a:pt x="290625" y="4348149"/>
                  <a:pt x="276999" y="4552318"/>
                </a:cubicBezTo>
                <a:cubicBezTo>
                  <a:pt x="263373" y="4756487"/>
                  <a:pt x="240005" y="5018827"/>
                  <a:pt x="276999" y="5387873"/>
                </a:cubicBezTo>
                <a:cubicBezTo>
                  <a:pt x="313993" y="5756920"/>
                  <a:pt x="262648" y="5903326"/>
                  <a:pt x="276999" y="6051011"/>
                </a:cubicBezTo>
                <a:cubicBezTo>
                  <a:pt x="291350" y="6198696"/>
                  <a:pt x="277731" y="6336804"/>
                  <a:pt x="276999" y="6455526"/>
                </a:cubicBezTo>
                <a:cubicBezTo>
                  <a:pt x="276267" y="6574249"/>
                  <a:pt x="302202" y="6830579"/>
                  <a:pt x="276999" y="7118664"/>
                </a:cubicBezTo>
                <a:cubicBezTo>
                  <a:pt x="251796" y="7406749"/>
                  <a:pt x="272885" y="7497043"/>
                  <a:pt x="276999" y="7695595"/>
                </a:cubicBezTo>
                <a:cubicBezTo>
                  <a:pt x="281113" y="7894147"/>
                  <a:pt x="321532" y="8262828"/>
                  <a:pt x="276999" y="8643883"/>
                </a:cubicBezTo>
                <a:cubicBezTo>
                  <a:pt x="271700" y="8660302"/>
                  <a:pt x="149036" y="8650600"/>
                  <a:pt x="0" y="8666965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22942405">
                  <a:prstGeom prst="righ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C87C009-AF8A-0AA2-B46B-CC2506F4F295}"/>
              </a:ext>
            </a:extLst>
          </p:cNvPr>
          <p:cNvSpPr txBox="1"/>
          <p:nvPr/>
        </p:nvSpPr>
        <p:spPr>
          <a:xfrm>
            <a:off x="1967417" y="5343525"/>
            <a:ext cx="86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he Hand Extrablack" panose="03070A02030502020204" pitchFamily="66" charset="0"/>
              </a:rPr>
              <a:t>The AEC Industries: Architecture, Engineering and Construction</a:t>
            </a:r>
            <a:endParaRPr lang="en-BE" sz="2800" dirty="0">
              <a:latin typeface="The Hand Extrablack" panose="03070A02030502020204" pitchFamily="66" charset="0"/>
            </a:endParaRP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8E1E768-D4EB-734A-2E53-8DB783F2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13</a:t>
            </a:fld>
            <a:endParaRPr lang="en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175C70-BD48-4B62-5B44-475CBB16B99C}"/>
              </a:ext>
            </a:extLst>
          </p:cNvPr>
          <p:cNvSpPr txBox="1"/>
          <p:nvPr/>
        </p:nvSpPr>
        <p:spPr>
          <a:xfrm>
            <a:off x="0" y="641566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GB" sz="1200" dirty="0">
              <a:latin typeface="Abadi Extra Light" panose="020B0204020104020204" pitchFamily="34" charset="0"/>
            </a:endParaRPr>
          </a:p>
          <a:p>
            <a:r>
              <a:rPr lang="en-GB" sz="1200" dirty="0">
                <a:latin typeface="Abadi Extra Light" panose="020B0204020104020204" pitchFamily="34" charset="0"/>
              </a:rPr>
              <a:t>© icons by Vitaly Gorbachev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AF06DC8-5443-3070-8346-107757F6D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3900" y="2658305"/>
            <a:ext cx="1257337" cy="162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4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fbeelding 127" descr="Afbeelding met gebouw, eigendom, Gieten, armatuur&#10;&#10;Automatisch gegenereerde beschrijving">
            <a:extLst>
              <a:ext uri="{FF2B5EF4-FFF2-40B4-BE49-F238E27FC236}">
                <a16:creationId xmlns:a16="http://schemas.microsoft.com/office/drawing/2014/main" id="{038B9205-0261-E8E6-C2B0-E3EFD2606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73" y="1829268"/>
            <a:ext cx="2310927" cy="2759316"/>
          </a:xfrm>
          <a:prstGeom prst="rect">
            <a:avLst/>
          </a:prstGeom>
        </p:spPr>
      </p:pic>
      <p:sp>
        <p:nvSpPr>
          <p:cNvPr id="129" name="Rechthoek: afgeronde hoeken 128">
            <a:extLst>
              <a:ext uri="{FF2B5EF4-FFF2-40B4-BE49-F238E27FC236}">
                <a16:creationId xmlns:a16="http://schemas.microsoft.com/office/drawing/2014/main" id="{CDA69F60-48D1-367B-61AC-310BC284BCF1}"/>
              </a:ext>
            </a:extLst>
          </p:cNvPr>
          <p:cNvSpPr/>
          <p:nvPr/>
        </p:nvSpPr>
        <p:spPr>
          <a:xfrm>
            <a:off x="1967417" y="1844726"/>
            <a:ext cx="2978615" cy="1291473"/>
          </a:xfrm>
          <a:custGeom>
            <a:avLst/>
            <a:gdLst>
              <a:gd name="connsiteX0" fmla="*/ 0 w 2978615"/>
              <a:gd name="connsiteY0" fmla="*/ 0 h 1291473"/>
              <a:gd name="connsiteX1" fmla="*/ 0 w 2978615"/>
              <a:gd name="connsiteY1" fmla="*/ 0 h 1291473"/>
              <a:gd name="connsiteX2" fmla="*/ 595723 w 2978615"/>
              <a:gd name="connsiteY2" fmla="*/ 0 h 1291473"/>
              <a:gd name="connsiteX3" fmla="*/ 1161660 w 2978615"/>
              <a:gd name="connsiteY3" fmla="*/ 0 h 1291473"/>
              <a:gd name="connsiteX4" fmla="*/ 1757383 w 2978615"/>
              <a:gd name="connsiteY4" fmla="*/ 0 h 1291473"/>
              <a:gd name="connsiteX5" fmla="*/ 2263747 w 2978615"/>
              <a:gd name="connsiteY5" fmla="*/ 0 h 1291473"/>
              <a:gd name="connsiteX6" fmla="*/ 2978615 w 2978615"/>
              <a:gd name="connsiteY6" fmla="*/ 0 h 1291473"/>
              <a:gd name="connsiteX7" fmla="*/ 2978615 w 2978615"/>
              <a:gd name="connsiteY7" fmla="*/ 0 h 1291473"/>
              <a:gd name="connsiteX8" fmla="*/ 2978615 w 2978615"/>
              <a:gd name="connsiteY8" fmla="*/ 632822 h 1291473"/>
              <a:gd name="connsiteX9" fmla="*/ 2978615 w 2978615"/>
              <a:gd name="connsiteY9" fmla="*/ 1291473 h 1291473"/>
              <a:gd name="connsiteX10" fmla="*/ 2978615 w 2978615"/>
              <a:gd name="connsiteY10" fmla="*/ 1291473 h 1291473"/>
              <a:gd name="connsiteX11" fmla="*/ 2412678 w 2978615"/>
              <a:gd name="connsiteY11" fmla="*/ 1291473 h 1291473"/>
              <a:gd name="connsiteX12" fmla="*/ 1787169 w 2978615"/>
              <a:gd name="connsiteY12" fmla="*/ 1291473 h 1291473"/>
              <a:gd name="connsiteX13" fmla="*/ 1161660 w 2978615"/>
              <a:gd name="connsiteY13" fmla="*/ 1291473 h 1291473"/>
              <a:gd name="connsiteX14" fmla="*/ 625509 w 2978615"/>
              <a:gd name="connsiteY14" fmla="*/ 1291473 h 1291473"/>
              <a:gd name="connsiteX15" fmla="*/ 0 w 2978615"/>
              <a:gd name="connsiteY15" fmla="*/ 1291473 h 1291473"/>
              <a:gd name="connsiteX16" fmla="*/ 0 w 2978615"/>
              <a:gd name="connsiteY16" fmla="*/ 1291473 h 1291473"/>
              <a:gd name="connsiteX17" fmla="*/ 0 w 2978615"/>
              <a:gd name="connsiteY17" fmla="*/ 645737 h 1291473"/>
              <a:gd name="connsiteX18" fmla="*/ 0 w 2978615"/>
              <a:gd name="connsiteY18" fmla="*/ 0 h 129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5" h="1291473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44" y="-19753"/>
                  <a:pt x="1161660" y="0"/>
                </a:cubicBezTo>
                <a:cubicBezTo>
                  <a:pt x="1287476" y="19753"/>
                  <a:pt x="1514309" y="21332"/>
                  <a:pt x="1757383" y="0"/>
                </a:cubicBezTo>
                <a:cubicBezTo>
                  <a:pt x="2000457" y="-21332"/>
                  <a:pt x="2024003" y="3939"/>
                  <a:pt x="2263747" y="0"/>
                </a:cubicBezTo>
                <a:cubicBezTo>
                  <a:pt x="2503491" y="-3939"/>
                  <a:pt x="2738815" y="-14021"/>
                  <a:pt x="2978615" y="0"/>
                </a:cubicBezTo>
                <a:lnTo>
                  <a:pt x="2978615" y="0"/>
                </a:lnTo>
                <a:cubicBezTo>
                  <a:pt x="2963356" y="231246"/>
                  <a:pt x="2957729" y="339091"/>
                  <a:pt x="2978615" y="632822"/>
                </a:cubicBezTo>
                <a:cubicBezTo>
                  <a:pt x="2999501" y="926553"/>
                  <a:pt x="2947695" y="991430"/>
                  <a:pt x="2978615" y="1291473"/>
                </a:cubicBezTo>
                <a:lnTo>
                  <a:pt x="2978615" y="1291473"/>
                </a:lnTo>
                <a:cubicBezTo>
                  <a:pt x="2829079" y="1311964"/>
                  <a:pt x="2565237" y="1291235"/>
                  <a:pt x="2412678" y="1291473"/>
                </a:cubicBezTo>
                <a:cubicBezTo>
                  <a:pt x="2260119" y="1291711"/>
                  <a:pt x="2014198" y="1298709"/>
                  <a:pt x="1787169" y="1291473"/>
                </a:cubicBezTo>
                <a:cubicBezTo>
                  <a:pt x="1560140" y="1284237"/>
                  <a:pt x="1322740" y="1305783"/>
                  <a:pt x="1161660" y="1291473"/>
                </a:cubicBezTo>
                <a:cubicBezTo>
                  <a:pt x="1000580" y="1277163"/>
                  <a:pt x="773341" y="1291362"/>
                  <a:pt x="625509" y="1291473"/>
                </a:cubicBezTo>
                <a:cubicBezTo>
                  <a:pt x="477677" y="1291584"/>
                  <a:pt x="196928" y="1314863"/>
                  <a:pt x="0" y="1291473"/>
                </a:cubicBezTo>
                <a:lnTo>
                  <a:pt x="0" y="1291473"/>
                </a:lnTo>
                <a:cubicBezTo>
                  <a:pt x="6644" y="1023725"/>
                  <a:pt x="29684" y="847296"/>
                  <a:pt x="0" y="645737"/>
                </a:cubicBezTo>
                <a:cubicBezTo>
                  <a:pt x="-29684" y="444178"/>
                  <a:pt x="-18278" y="144426"/>
                  <a:pt x="0" y="0"/>
                </a:cubicBezTo>
                <a:close/>
              </a:path>
              <a:path w="2978615" h="1291473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28367" y="27883"/>
                  <a:pt x="1161660" y="0"/>
                </a:cubicBezTo>
                <a:cubicBezTo>
                  <a:pt x="1394953" y="-27883"/>
                  <a:pt x="1522814" y="23111"/>
                  <a:pt x="1668024" y="0"/>
                </a:cubicBezTo>
                <a:cubicBezTo>
                  <a:pt x="1813234" y="-23111"/>
                  <a:pt x="2070456" y="18573"/>
                  <a:pt x="2174389" y="0"/>
                </a:cubicBezTo>
                <a:cubicBezTo>
                  <a:pt x="2278323" y="-18573"/>
                  <a:pt x="2578361" y="-925"/>
                  <a:pt x="2978615" y="0"/>
                </a:cubicBezTo>
                <a:lnTo>
                  <a:pt x="2978615" y="0"/>
                </a:lnTo>
                <a:cubicBezTo>
                  <a:pt x="2981825" y="277262"/>
                  <a:pt x="2959677" y="367231"/>
                  <a:pt x="2978615" y="632822"/>
                </a:cubicBezTo>
                <a:cubicBezTo>
                  <a:pt x="2997553" y="898413"/>
                  <a:pt x="2999193" y="1086683"/>
                  <a:pt x="2978615" y="1291473"/>
                </a:cubicBezTo>
                <a:lnTo>
                  <a:pt x="2978615" y="1291473"/>
                </a:lnTo>
                <a:cubicBezTo>
                  <a:pt x="2760990" y="1317122"/>
                  <a:pt x="2588107" y="1290784"/>
                  <a:pt x="2442464" y="1291473"/>
                </a:cubicBezTo>
                <a:cubicBezTo>
                  <a:pt x="2296821" y="1292162"/>
                  <a:pt x="2070299" y="1300374"/>
                  <a:pt x="1906314" y="1291473"/>
                </a:cubicBezTo>
                <a:cubicBezTo>
                  <a:pt x="1742329" y="1282573"/>
                  <a:pt x="1474261" y="1278697"/>
                  <a:pt x="1251018" y="1291473"/>
                </a:cubicBezTo>
                <a:cubicBezTo>
                  <a:pt x="1027775" y="1304249"/>
                  <a:pt x="910345" y="1288848"/>
                  <a:pt x="714868" y="1291473"/>
                </a:cubicBezTo>
                <a:cubicBezTo>
                  <a:pt x="519391" y="1294099"/>
                  <a:pt x="320896" y="1318669"/>
                  <a:pt x="0" y="1291473"/>
                </a:cubicBezTo>
                <a:lnTo>
                  <a:pt x="0" y="1291473"/>
                </a:lnTo>
                <a:cubicBezTo>
                  <a:pt x="13905" y="997963"/>
                  <a:pt x="-20636" y="900355"/>
                  <a:pt x="0" y="645737"/>
                </a:cubicBezTo>
                <a:cubicBezTo>
                  <a:pt x="20636" y="391119"/>
                  <a:pt x="7210" y="302863"/>
                  <a:pt x="0" y="0"/>
                </a:cubicBezTo>
                <a:close/>
              </a:path>
            </a:pathLst>
          </a:custGeom>
          <a:solidFill>
            <a:srgbClr val="E7ECF4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0" name="Afbeelding 129" descr="Afbeelding met tekenfilm, Graphics, Elektrisch blauw, clipart&#10;&#10;Automatisch gegenereerde beschrijving">
            <a:extLst>
              <a:ext uri="{FF2B5EF4-FFF2-40B4-BE49-F238E27FC236}">
                <a16:creationId xmlns:a16="http://schemas.microsoft.com/office/drawing/2014/main" id="{1EBE781A-4C49-CA83-5E27-EA7D587F55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3" y="1942636"/>
            <a:ext cx="761905" cy="761905"/>
          </a:xfrm>
          <a:prstGeom prst="rect">
            <a:avLst/>
          </a:prstGeom>
        </p:spPr>
      </p:pic>
      <p:sp>
        <p:nvSpPr>
          <p:cNvPr id="131" name="Rechthoek: afgeronde hoeken 130">
            <a:extLst>
              <a:ext uri="{FF2B5EF4-FFF2-40B4-BE49-F238E27FC236}">
                <a16:creationId xmlns:a16="http://schemas.microsoft.com/office/drawing/2014/main" id="{2E6FA046-07B6-764D-6AB8-8145D3CD5506}"/>
              </a:ext>
            </a:extLst>
          </p:cNvPr>
          <p:cNvSpPr/>
          <p:nvPr/>
        </p:nvSpPr>
        <p:spPr>
          <a:xfrm>
            <a:off x="1948524" y="3243611"/>
            <a:ext cx="2978614" cy="1335782"/>
          </a:xfrm>
          <a:custGeom>
            <a:avLst/>
            <a:gdLst>
              <a:gd name="connsiteX0" fmla="*/ 0 w 2978614"/>
              <a:gd name="connsiteY0" fmla="*/ 0 h 1335782"/>
              <a:gd name="connsiteX1" fmla="*/ 0 w 2978614"/>
              <a:gd name="connsiteY1" fmla="*/ 0 h 1335782"/>
              <a:gd name="connsiteX2" fmla="*/ 595723 w 2978614"/>
              <a:gd name="connsiteY2" fmla="*/ 0 h 1335782"/>
              <a:gd name="connsiteX3" fmla="*/ 1161659 w 2978614"/>
              <a:gd name="connsiteY3" fmla="*/ 0 h 1335782"/>
              <a:gd name="connsiteX4" fmla="*/ 1757382 w 2978614"/>
              <a:gd name="connsiteY4" fmla="*/ 0 h 1335782"/>
              <a:gd name="connsiteX5" fmla="*/ 2263747 w 2978614"/>
              <a:gd name="connsiteY5" fmla="*/ 0 h 1335782"/>
              <a:gd name="connsiteX6" fmla="*/ 2978614 w 2978614"/>
              <a:gd name="connsiteY6" fmla="*/ 0 h 1335782"/>
              <a:gd name="connsiteX7" fmla="*/ 2978614 w 2978614"/>
              <a:gd name="connsiteY7" fmla="*/ 0 h 1335782"/>
              <a:gd name="connsiteX8" fmla="*/ 2978614 w 2978614"/>
              <a:gd name="connsiteY8" fmla="*/ 654533 h 1335782"/>
              <a:gd name="connsiteX9" fmla="*/ 2978614 w 2978614"/>
              <a:gd name="connsiteY9" fmla="*/ 1335782 h 1335782"/>
              <a:gd name="connsiteX10" fmla="*/ 2978614 w 2978614"/>
              <a:gd name="connsiteY10" fmla="*/ 1335782 h 1335782"/>
              <a:gd name="connsiteX11" fmla="*/ 2412677 w 2978614"/>
              <a:gd name="connsiteY11" fmla="*/ 1335782 h 1335782"/>
              <a:gd name="connsiteX12" fmla="*/ 1787168 w 2978614"/>
              <a:gd name="connsiteY12" fmla="*/ 1335782 h 1335782"/>
              <a:gd name="connsiteX13" fmla="*/ 1161659 w 2978614"/>
              <a:gd name="connsiteY13" fmla="*/ 1335782 h 1335782"/>
              <a:gd name="connsiteX14" fmla="*/ 625509 w 2978614"/>
              <a:gd name="connsiteY14" fmla="*/ 1335782 h 1335782"/>
              <a:gd name="connsiteX15" fmla="*/ 0 w 2978614"/>
              <a:gd name="connsiteY15" fmla="*/ 1335782 h 1335782"/>
              <a:gd name="connsiteX16" fmla="*/ 0 w 2978614"/>
              <a:gd name="connsiteY16" fmla="*/ 1335782 h 1335782"/>
              <a:gd name="connsiteX17" fmla="*/ 0 w 2978614"/>
              <a:gd name="connsiteY17" fmla="*/ 667891 h 1335782"/>
              <a:gd name="connsiteX18" fmla="*/ 0 w 2978614"/>
              <a:gd name="connsiteY18" fmla="*/ 0 h 13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4" h="1335782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71" y="-17316"/>
                  <a:pt x="1161659" y="0"/>
                </a:cubicBezTo>
                <a:cubicBezTo>
                  <a:pt x="1287447" y="17316"/>
                  <a:pt x="1514308" y="21332"/>
                  <a:pt x="1757382" y="0"/>
                </a:cubicBezTo>
                <a:cubicBezTo>
                  <a:pt x="2000456" y="-21332"/>
                  <a:pt x="2021449" y="-3243"/>
                  <a:pt x="2263747" y="0"/>
                </a:cubicBezTo>
                <a:cubicBezTo>
                  <a:pt x="2506045" y="3243"/>
                  <a:pt x="2738862" y="-10806"/>
                  <a:pt x="2978614" y="0"/>
                </a:cubicBezTo>
                <a:lnTo>
                  <a:pt x="2978614" y="0"/>
                </a:lnTo>
                <a:cubicBezTo>
                  <a:pt x="2969439" y="205641"/>
                  <a:pt x="2955440" y="494206"/>
                  <a:pt x="2978614" y="654533"/>
                </a:cubicBezTo>
                <a:cubicBezTo>
                  <a:pt x="3001788" y="814860"/>
                  <a:pt x="3007957" y="1151039"/>
                  <a:pt x="2978614" y="1335782"/>
                </a:cubicBezTo>
                <a:lnTo>
                  <a:pt x="2978614" y="1335782"/>
                </a:lnTo>
                <a:cubicBezTo>
                  <a:pt x="2829078" y="1356273"/>
                  <a:pt x="2565236" y="1335544"/>
                  <a:pt x="2412677" y="1335782"/>
                </a:cubicBezTo>
                <a:cubicBezTo>
                  <a:pt x="2260118" y="1336020"/>
                  <a:pt x="2014197" y="1343018"/>
                  <a:pt x="1787168" y="1335782"/>
                </a:cubicBezTo>
                <a:cubicBezTo>
                  <a:pt x="1560139" y="1328546"/>
                  <a:pt x="1322739" y="1350092"/>
                  <a:pt x="1161659" y="1335782"/>
                </a:cubicBezTo>
                <a:cubicBezTo>
                  <a:pt x="1000579" y="1321472"/>
                  <a:pt x="767647" y="1328094"/>
                  <a:pt x="625509" y="1335782"/>
                </a:cubicBezTo>
                <a:cubicBezTo>
                  <a:pt x="483371" y="1343471"/>
                  <a:pt x="196928" y="1359172"/>
                  <a:pt x="0" y="1335782"/>
                </a:cubicBezTo>
                <a:lnTo>
                  <a:pt x="0" y="1335782"/>
                </a:lnTo>
                <a:cubicBezTo>
                  <a:pt x="9461" y="1154523"/>
                  <a:pt x="11271" y="817474"/>
                  <a:pt x="0" y="667891"/>
                </a:cubicBezTo>
                <a:cubicBezTo>
                  <a:pt x="-11271" y="518308"/>
                  <a:pt x="32379" y="308387"/>
                  <a:pt x="0" y="0"/>
                </a:cubicBezTo>
                <a:close/>
              </a:path>
              <a:path w="2978614" h="1335782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35602" y="-25827"/>
                  <a:pt x="1161659" y="0"/>
                </a:cubicBezTo>
                <a:cubicBezTo>
                  <a:pt x="1387716" y="25827"/>
                  <a:pt x="1519421" y="21998"/>
                  <a:pt x="1668024" y="0"/>
                </a:cubicBezTo>
                <a:cubicBezTo>
                  <a:pt x="1816627" y="-21998"/>
                  <a:pt x="1926662" y="25266"/>
                  <a:pt x="2174388" y="0"/>
                </a:cubicBezTo>
                <a:cubicBezTo>
                  <a:pt x="2422114" y="-25266"/>
                  <a:pt x="2578360" y="-925"/>
                  <a:pt x="2978614" y="0"/>
                </a:cubicBezTo>
                <a:lnTo>
                  <a:pt x="2978614" y="0"/>
                </a:lnTo>
                <a:cubicBezTo>
                  <a:pt x="2982918" y="204105"/>
                  <a:pt x="3009680" y="518386"/>
                  <a:pt x="2978614" y="654533"/>
                </a:cubicBezTo>
                <a:cubicBezTo>
                  <a:pt x="2947548" y="790680"/>
                  <a:pt x="2996325" y="1125851"/>
                  <a:pt x="2978614" y="1335782"/>
                </a:cubicBezTo>
                <a:lnTo>
                  <a:pt x="2978614" y="1335782"/>
                </a:lnTo>
                <a:cubicBezTo>
                  <a:pt x="2760989" y="1361431"/>
                  <a:pt x="2588106" y="1335093"/>
                  <a:pt x="2442463" y="1335782"/>
                </a:cubicBezTo>
                <a:cubicBezTo>
                  <a:pt x="2296820" y="1336471"/>
                  <a:pt x="2070298" y="1344683"/>
                  <a:pt x="1906313" y="1335782"/>
                </a:cubicBezTo>
                <a:cubicBezTo>
                  <a:pt x="1742328" y="1326882"/>
                  <a:pt x="1474083" y="1318835"/>
                  <a:pt x="1251018" y="1335782"/>
                </a:cubicBezTo>
                <a:cubicBezTo>
                  <a:pt x="1027953" y="1352729"/>
                  <a:pt x="913599" y="1334381"/>
                  <a:pt x="714867" y="1335782"/>
                </a:cubicBezTo>
                <a:cubicBezTo>
                  <a:pt x="516135" y="1337183"/>
                  <a:pt x="315075" y="1362169"/>
                  <a:pt x="0" y="1335782"/>
                </a:cubicBezTo>
                <a:lnTo>
                  <a:pt x="0" y="1335782"/>
                </a:lnTo>
                <a:cubicBezTo>
                  <a:pt x="15687" y="1034457"/>
                  <a:pt x="-12612" y="982768"/>
                  <a:pt x="0" y="667891"/>
                </a:cubicBezTo>
                <a:cubicBezTo>
                  <a:pt x="12612" y="353014"/>
                  <a:pt x="28125" y="141765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2" name="Afbeelding 131" descr="Afbeelding met tekenfilm, schets, clipart, kunst&#10;&#10;Automatisch gegenereerde beschrijving">
            <a:extLst>
              <a:ext uri="{FF2B5EF4-FFF2-40B4-BE49-F238E27FC236}">
                <a16:creationId xmlns:a16="http://schemas.microsoft.com/office/drawing/2014/main" id="{77DFB3AE-BFBD-DAD3-8FC4-C82E5437644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4" y="3362976"/>
            <a:ext cx="761905" cy="761905"/>
          </a:xfrm>
          <a:prstGeom prst="rect">
            <a:avLst/>
          </a:prstGeom>
        </p:spPr>
      </p:pic>
      <p:sp>
        <p:nvSpPr>
          <p:cNvPr id="133" name="Rechthoek: afgeronde hoeken 132">
            <a:extLst>
              <a:ext uri="{FF2B5EF4-FFF2-40B4-BE49-F238E27FC236}">
                <a16:creationId xmlns:a16="http://schemas.microsoft.com/office/drawing/2014/main" id="{5CC227B0-826A-64F6-8254-D916F74CD616}"/>
              </a:ext>
            </a:extLst>
          </p:cNvPr>
          <p:cNvSpPr/>
          <p:nvPr/>
        </p:nvSpPr>
        <p:spPr>
          <a:xfrm>
            <a:off x="3646026" y="2674145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HVAC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4" name="Rechthoek: afgeronde hoeken 133">
            <a:extLst>
              <a:ext uri="{FF2B5EF4-FFF2-40B4-BE49-F238E27FC236}">
                <a16:creationId xmlns:a16="http://schemas.microsoft.com/office/drawing/2014/main" id="{15E43CC7-E97A-FAF3-3618-6FF40AEE1EF9}"/>
              </a:ext>
            </a:extLst>
          </p:cNvPr>
          <p:cNvSpPr/>
          <p:nvPr/>
        </p:nvSpPr>
        <p:spPr>
          <a:xfrm>
            <a:off x="3667742" y="4079252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ARCHITECT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BC41B40E-6714-F316-1DAA-903141EA6619}"/>
              </a:ext>
            </a:extLst>
          </p:cNvPr>
          <p:cNvSpPr txBox="1"/>
          <p:nvPr/>
        </p:nvSpPr>
        <p:spPr>
          <a:xfrm>
            <a:off x="2170585" y="2208281"/>
            <a:ext cx="205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It’s a ventilation opening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77DD76BC-C5ED-4219-B9BB-0541842037EB}"/>
              </a:ext>
            </a:extLst>
          </p:cNvPr>
          <p:cNvSpPr txBox="1"/>
          <p:nvPr/>
        </p:nvSpPr>
        <p:spPr>
          <a:xfrm>
            <a:off x="1855689" y="3380635"/>
            <a:ext cx="242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it allows natural light to flood into the space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7" name="Rechthoek: afgeronde hoeken 136">
            <a:extLst>
              <a:ext uri="{FF2B5EF4-FFF2-40B4-BE49-F238E27FC236}">
                <a16:creationId xmlns:a16="http://schemas.microsoft.com/office/drawing/2014/main" id="{750DD3C9-6B98-192D-297E-584C7A65BAC4}"/>
              </a:ext>
            </a:extLst>
          </p:cNvPr>
          <p:cNvSpPr/>
          <p:nvPr/>
        </p:nvSpPr>
        <p:spPr>
          <a:xfrm>
            <a:off x="7491441" y="1833034"/>
            <a:ext cx="3124046" cy="1278344"/>
          </a:xfrm>
          <a:custGeom>
            <a:avLst/>
            <a:gdLst>
              <a:gd name="connsiteX0" fmla="*/ 0 w 3124046"/>
              <a:gd name="connsiteY0" fmla="*/ 0 h 1278344"/>
              <a:gd name="connsiteX1" fmla="*/ 0 w 3124046"/>
              <a:gd name="connsiteY1" fmla="*/ 0 h 1278344"/>
              <a:gd name="connsiteX2" fmla="*/ 593569 w 3124046"/>
              <a:gd name="connsiteY2" fmla="*/ 0 h 1278344"/>
              <a:gd name="connsiteX3" fmla="*/ 1155897 w 3124046"/>
              <a:gd name="connsiteY3" fmla="*/ 0 h 1278344"/>
              <a:gd name="connsiteX4" fmla="*/ 1718225 w 3124046"/>
              <a:gd name="connsiteY4" fmla="*/ 0 h 1278344"/>
              <a:gd name="connsiteX5" fmla="*/ 2374275 w 3124046"/>
              <a:gd name="connsiteY5" fmla="*/ 0 h 1278344"/>
              <a:gd name="connsiteX6" fmla="*/ 3124046 w 3124046"/>
              <a:gd name="connsiteY6" fmla="*/ 0 h 1278344"/>
              <a:gd name="connsiteX7" fmla="*/ 3124046 w 3124046"/>
              <a:gd name="connsiteY7" fmla="*/ 0 h 1278344"/>
              <a:gd name="connsiteX8" fmla="*/ 3124046 w 3124046"/>
              <a:gd name="connsiteY8" fmla="*/ 626389 h 1278344"/>
              <a:gd name="connsiteX9" fmla="*/ 3124046 w 3124046"/>
              <a:gd name="connsiteY9" fmla="*/ 1278344 h 1278344"/>
              <a:gd name="connsiteX10" fmla="*/ 3124046 w 3124046"/>
              <a:gd name="connsiteY10" fmla="*/ 1278344 h 1278344"/>
              <a:gd name="connsiteX11" fmla="*/ 2530477 w 3124046"/>
              <a:gd name="connsiteY11" fmla="*/ 1278344 h 1278344"/>
              <a:gd name="connsiteX12" fmla="*/ 1936909 w 3124046"/>
              <a:gd name="connsiteY12" fmla="*/ 1278344 h 1278344"/>
              <a:gd name="connsiteX13" fmla="*/ 1405821 w 3124046"/>
              <a:gd name="connsiteY13" fmla="*/ 1278344 h 1278344"/>
              <a:gd name="connsiteX14" fmla="*/ 718531 w 3124046"/>
              <a:gd name="connsiteY14" fmla="*/ 1278344 h 1278344"/>
              <a:gd name="connsiteX15" fmla="*/ 0 w 3124046"/>
              <a:gd name="connsiteY15" fmla="*/ 1278344 h 1278344"/>
              <a:gd name="connsiteX16" fmla="*/ 0 w 3124046"/>
              <a:gd name="connsiteY16" fmla="*/ 1278344 h 1278344"/>
              <a:gd name="connsiteX17" fmla="*/ 0 w 3124046"/>
              <a:gd name="connsiteY17" fmla="*/ 651955 h 1278344"/>
              <a:gd name="connsiteX18" fmla="*/ 0 w 3124046"/>
              <a:gd name="connsiteY18" fmla="*/ 0 h 12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278344" fill="none" extrusionOk="0">
                <a:moveTo>
                  <a:pt x="0" y="0"/>
                </a:moveTo>
                <a:lnTo>
                  <a:pt x="0" y="0"/>
                </a:lnTo>
                <a:cubicBezTo>
                  <a:pt x="253444" y="18880"/>
                  <a:pt x="360918" y="18075"/>
                  <a:pt x="593569" y="0"/>
                </a:cubicBezTo>
                <a:cubicBezTo>
                  <a:pt x="826220" y="-18075"/>
                  <a:pt x="880526" y="-23304"/>
                  <a:pt x="1155897" y="0"/>
                </a:cubicBezTo>
                <a:cubicBezTo>
                  <a:pt x="1431268" y="23304"/>
                  <a:pt x="1561023" y="2202"/>
                  <a:pt x="1718225" y="0"/>
                </a:cubicBezTo>
                <a:cubicBezTo>
                  <a:pt x="1875427" y="-2202"/>
                  <a:pt x="2204916" y="4375"/>
                  <a:pt x="2374275" y="0"/>
                </a:cubicBezTo>
                <a:cubicBezTo>
                  <a:pt x="2543634" y="-4375"/>
                  <a:pt x="2768478" y="26383"/>
                  <a:pt x="3124046" y="0"/>
                </a:cubicBezTo>
                <a:lnTo>
                  <a:pt x="3124046" y="0"/>
                </a:lnTo>
                <a:cubicBezTo>
                  <a:pt x="3104481" y="258636"/>
                  <a:pt x="3154891" y="359869"/>
                  <a:pt x="3124046" y="626389"/>
                </a:cubicBezTo>
                <a:cubicBezTo>
                  <a:pt x="3093201" y="892909"/>
                  <a:pt x="3130939" y="1024062"/>
                  <a:pt x="3124046" y="1278344"/>
                </a:cubicBezTo>
                <a:lnTo>
                  <a:pt x="3124046" y="1278344"/>
                </a:lnTo>
                <a:cubicBezTo>
                  <a:pt x="2895389" y="1287340"/>
                  <a:pt x="2659262" y="1290161"/>
                  <a:pt x="2530477" y="1278344"/>
                </a:cubicBezTo>
                <a:cubicBezTo>
                  <a:pt x="2401692" y="1266527"/>
                  <a:pt x="2151057" y="1297098"/>
                  <a:pt x="1936909" y="1278344"/>
                </a:cubicBezTo>
                <a:cubicBezTo>
                  <a:pt x="1722761" y="1259590"/>
                  <a:pt x="1628503" y="1263126"/>
                  <a:pt x="1405821" y="1278344"/>
                </a:cubicBezTo>
                <a:cubicBezTo>
                  <a:pt x="1183139" y="1293562"/>
                  <a:pt x="917444" y="1288218"/>
                  <a:pt x="718531" y="1278344"/>
                </a:cubicBezTo>
                <a:cubicBezTo>
                  <a:pt x="519618" y="1268471"/>
                  <a:pt x="209480" y="1244845"/>
                  <a:pt x="0" y="1278344"/>
                </a:cubicBezTo>
                <a:lnTo>
                  <a:pt x="0" y="1278344"/>
                </a:lnTo>
                <a:cubicBezTo>
                  <a:pt x="11541" y="1031925"/>
                  <a:pt x="10563" y="861068"/>
                  <a:pt x="0" y="651955"/>
                </a:cubicBezTo>
                <a:cubicBezTo>
                  <a:pt x="-10563" y="442842"/>
                  <a:pt x="4719" y="233309"/>
                  <a:pt x="0" y="0"/>
                </a:cubicBezTo>
                <a:close/>
              </a:path>
              <a:path w="3124046" h="1278344" stroke="0" extrusionOk="0">
                <a:moveTo>
                  <a:pt x="0" y="0"/>
                </a:moveTo>
                <a:lnTo>
                  <a:pt x="0" y="0"/>
                </a:lnTo>
                <a:cubicBezTo>
                  <a:pt x="177359" y="-11198"/>
                  <a:pt x="384037" y="-14575"/>
                  <a:pt x="624809" y="0"/>
                </a:cubicBezTo>
                <a:cubicBezTo>
                  <a:pt x="865581" y="14575"/>
                  <a:pt x="1007187" y="-6018"/>
                  <a:pt x="1218378" y="0"/>
                </a:cubicBezTo>
                <a:cubicBezTo>
                  <a:pt x="1429569" y="6018"/>
                  <a:pt x="1536196" y="22277"/>
                  <a:pt x="1780706" y="0"/>
                </a:cubicBezTo>
                <a:cubicBezTo>
                  <a:pt x="2025216" y="-22277"/>
                  <a:pt x="2238578" y="-845"/>
                  <a:pt x="2467996" y="0"/>
                </a:cubicBezTo>
                <a:cubicBezTo>
                  <a:pt x="2697414" y="845"/>
                  <a:pt x="2973155" y="-68"/>
                  <a:pt x="3124046" y="0"/>
                </a:cubicBezTo>
                <a:lnTo>
                  <a:pt x="3124046" y="0"/>
                </a:lnTo>
                <a:cubicBezTo>
                  <a:pt x="3144747" y="241310"/>
                  <a:pt x="3111642" y="364931"/>
                  <a:pt x="3124046" y="664739"/>
                </a:cubicBezTo>
                <a:cubicBezTo>
                  <a:pt x="3136450" y="964547"/>
                  <a:pt x="3127336" y="1102173"/>
                  <a:pt x="3124046" y="1278344"/>
                </a:cubicBezTo>
                <a:lnTo>
                  <a:pt x="3124046" y="1278344"/>
                </a:lnTo>
                <a:cubicBezTo>
                  <a:pt x="2874794" y="1265303"/>
                  <a:pt x="2727286" y="1255040"/>
                  <a:pt x="2592958" y="1278344"/>
                </a:cubicBezTo>
                <a:cubicBezTo>
                  <a:pt x="2458630" y="1301648"/>
                  <a:pt x="2241057" y="1246991"/>
                  <a:pt x="1905668" y="1278344"/>
                </a:cubicBezTo>
                <a:cubicBezTo>
                  <a:pt x="1570279" y="1309698"/>
                  <a:pt x="1428670" y="1290325"/>
                  <a:pt x="1280859" y="1278344"/>
                </a:cubicBezTo>
                <a:cubicBezTo>
                  <a:pt x="1133048" y="1266363"/>
                  <a:pt x="912091" y="1260270"/>
                  <a:pt x="624809" y="1278344"/>
                </a:cubicBezTo>
                <a:cubicBezTo>
                  <a:pt x="337527" y="1296419"/>
                  <a:pt x="296015" y="1276558"/>
                  <a:pt x="0" y="1278344"/>
                </a:cubicBezTo>
                <a:lnTo>
                  <a:pt x="0" y="1278344"/>
                </a:lnTo>
                <a:cubicBezTo>
                  <a:pt x="7561" y="1066266"/>
                  <a:pt x="14987" y="897382"/>
                  <a:pt x="0" y="664739"/>
                </a:cubicBezTo>
                <a:cubicBezTo>
                  <a:pt x="-14987" y="432096"/>
                  <a:pt x="-26920" y="135065"/>
                  <a:pt x="0" y="0"/>
                </a:cubicBezTo>
                <a:close/>
              </a:path>
            </a:pathLst>
          </a:custGeom>
          <a:solidFill>
            <a:srgbClr val="C9A4E4"/>
          </a:solidFill>
          <a:ln>
            <a:extLst>
              <a:ext uri="{C807C97D-BFC1-408E-A445-0C87EB9F89A2}">
                <ask:lineSketchStyleProps xmlns:ask="http://schemas.microsoft.com/office/drawing/2018/sketchyshapes" sd="1627529137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8" name="Afbeelding 137" descr="Afbeelding met clipart, tekenfilm, Graphics&#10;&#10;Automatisch gegenereerde beschrijving">
            <a:extLst>
              <a:ext uri="{FF2B5EF4-FFF2-40B4-BE49-F238E27FC236}">
                <a16:creationId xmlns:a16="http://schemas.microsoft.com/office/drawing/2014/main" id="{A3354319-E19F-8ABC-E62D-2565D83808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1930523"/>
            <a:ext cx="761905" cy="761905"/>
          </a:xfrm>
          <a:prstGeom prst="rect">
            <a:avLst/>
          </a:prstGeom>
        </p:spPr>
      </p:pic>
      <p:sp>
        <p:nvSpPr>
          <p:cNvPr id="139" name="Rechthoek: afgeronde hoeken 138">
            <a:extLst>
              <a:ext uri="{FF2B5EF4-FFF2-40B4-BE49-F238E27FC236}">
                <a16:creationId xmlns:a16="http://schemas.microsoft.com/office/drawing/2014/main" id="{042815A1-CD95-CAA5-0F31-2DF51FCBC8F1}"/>
              </a:ext>
            </a:extLst>
          </p:cNvPr>
          <p:cNvSpPr/>
          <p:nvPr/>
        </p:nvSpPr>
        <p:spPr>
          <a:xfrm>
            <a:off x="7607610" y="2647672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ENERGY CONSULTANT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E97AF5DF-309D-7F63-753D-343DDA033C4C}"/>
              </a:ext>
            </a:extLst>
          </p:cNvPr>
          <p:cNvSpPr txBox="1"/>
          <p:nvPr/>
        </p:nvSpPr>
        <p:spPr>
          <a:xfrm>
            <a:off x="8448085" y="1889569"/>
            <a:ext cx="272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it’s a part of the building </a:t>
            </a:r>
          </a:p>
          <a:p>
            <a:r>
              <a:rPr lang="en-GB" cap="all" dirty="0">
                <a:latin typeface="The Hand Extrablack" panose="03070A02030502020204" pitchFamily="66" charset="0"/>
              </a:rPr>
              <a:t>envelope with poor insulation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41" name="Rechthoek: afgeronde hoeken 140">
            <a:extLst>
              <a:ext uri="{FF2B5EF4-FFF2-40B4-BE49-F238E27FC236}">
                <a16:creationId xmlns:a16="http://schemas.microsoft.com/office/drawing/2014/main" id="{7E084C5C-634B-257C-2145-4E19190293E9}"/>
              </a:ext>
            </a:extLst>
          </p:cNvPr>
          <p:cNvSpPr/>
          <p:nvPr/>
        </p:nvSpPr>
        <p:spPr>
          <a:xfrm>
            <a:off x="7491441" y="3193744"/>
            <a:ext cx="3124046" cy="1350943"/>
          </a:xfrm>
          <a:custGeom>
            <a:avLst/>
            <a:gdLst>
              <a:gd name="connsiteX0" fmla="*/ 0 w 3124046"/>
              <a:gd name="connsiteY0" fmla="*/ 0 h 1350943"/>
              <a:gd name="connsiteX1" fmla="*/ 0 w 3124046"/>
              <a:gd name="connsiteY1" fmla="*/ 0 h 1350943"/>
              <a:gd name="connsiteX2" fmla="*/ 624809 w 3124046"/>
              <a:gd name="connsiteY2" fmla="*/ 0 h 1350943"/>
              <a:gd name="connsiteX3" fmla="*/ 1218378 w 3124046"/>
              <a:gd name="connsiteY3" fmla="*/ 0 h 1350943"/>
              <a:gd name="connsiteX4" fmla="*/ 1843187 w 3124046"/>
              <a:gd name="connsiteY4" fmla="*/ 0 h 1350943"/>
              <a:gd name="connsiteX5" fmla="*/ 2374275 w 3124046"/>
              <a:gd name="connsiteY5" fmla="*/ 0 h 1350943"/>
              <a:gd name="connsiteX6" fmla="*/ 3124046 w 3124046"/>
              <a:gd name="connsiteY6" fmla="*/ 0 h 1350943"/>
              <a:gd name="connsiteX7" fmla="*/ 3124046 w 3124046"/>
              <a:gd name="connsiteY7" fmla="*/ 0 h 1350943"/>
              <a:gd name="connsiteX8" fmla="*/ 3124046 w 3124046"/>
              <a:gd name="connsiteY8" fmla="*/ 661962 h 1350943"/>
              <a:gd name="connsiteX9" fmla="*/ 3124046 w 3124046"/>
              <a:gd name="connsiteY9" fmla="*/ 1350943 h 1350943"/>
              <a:gd name="connsiteX10" fmla="*/ 3124046 w 3124046"/>
              <a:gd name="connsiteY10" fmla="*/ 1350943 h 1350943"/>
              <a:gd name="connsiteX11" fmla="*/ 2530477 w 3124046"/>
              <a:gd name="connsiteY11" fmla="*/ 1350943 h 1350943"/>
              <a:gd name="connsiteX12" fmla="*/ 1874428 w 3124046"/>
              <a:gd name="connsiteY12" fmla="*/ 1350943 h 1350943"/>
              <a:gd name="connsiteX13" fmla="*/ 1218378 w 3124046"/>
              <a:gd name="connsiteY13" fmla="*/ 1350943 h 1350943"/>
              <a:gd name="connsiteX14" fmla="*/ 656050 w 3124046"/>
              <a:gd name="connsiteY14" fmla="*/ 1350943 h 1350943"/>
              <a:gd name="connsiteX15" fmla="*/ 0 w 3124046"/>
              <a:gd name="connsiteY15" fmla="*/ 1350943 h 1350943"/>
              <a:gd name="connsiteX16" fmla="*/ 0 w 3124046"/>
              <a:gd name="connsiteY16" fmla="*/ 1350943 h 1350943"/>
              <a:gd name="connsiteX17" fmla="*/ 0 w 3124046"/>
              <a:gd name="connsiteY17" fmla="*/ 675472 h 1350943"/>
              <a:gd name="connsiteX18" fmla="*/ 0 w 3124046"/>
              <a:gd name="connsiteY18" fmla="*/ 0 h 13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350943" fill="none" extrusionOk="0">
                <a:moveTo>
                  <a:pt x="0" y="0"/>
                </a:moveTo>
                <a:lnTo>
                  <a:pt x="0" y="0"/>
                </a:lnTo>
                <a:cubicBezTo>
                  <a:pt x="310969" y="-7843"/>
                  <a:pt x="321721" y="15401"/>
                  <a:pt x="624809" y="0"/>
                </a:cubicBezTo>
                <a:cubicBezTo>
                  <a:pt x="927897" y="-15401"/>
                  <a:pt x="1028390" y="1473"/>
                  <a:pt x="1218378" y="0"/>
                </a:cubicBezTo>
                <a:cubicBezTo>
                  <a:pt x="1408366" y="-1473"/>
                  <a:pt x="1539166" y="13735"/>
                  <a:pt x="1843187" y="0"/>
                </a:cubicBezTo>
                <a:cubicBezTo>
                  <a:pt x="2147208" y="-13735"/>
                  <a:pt x="2232524" y="20873"/>
                  <a:pt x="2374275" y="0"/>
                </a:cubicBezTo>
                <a:cubicBezTo>
                  <a:pt x="2516026" y="-20873"/>
                  <a:pt x="2797390" y="11807"/>
                  <a:pt x="3124046" y="0"/>
                </a:cubicBezTo>
                <a:lnTo>
                  <a:pt x="3124046" y="0"/>
                </a:lnTo>
                <a:cubicBezTo>
                  <a:pt x="3109358" y="238657"/>
                  <a:pt x="3152279" y="377859"/>
                  <a:pt x="3124046" y="661962"/>
                </a:cubicBezTo>
                <a:cubicBezTo>
                  <a:pt x="3095813" y="946065"/>
                  <a:pt x="3097834" y="1084097"/>
                  <a:pt x="3124046" y="1350943"/>
                </a:cubicBezTo>
                <a:lnTo>
                  <a:pt x="3124046" y="1350943"/>
                </a:lnTo>
                <a:cubicBezTo>
                  <a:pt x="2991485" y="1378028"/>
                  <a:pt x="2686484" y="1370751"/>
                  <a:pt x="2530477" y="1350943"/>
                </a:cubicBezTo>
                <a:cubicBezTo>
                  <a:pt x="2374470" y="1331135"/>
                  <a:pt x="2133085" y="1367486"/>
                  <a:pt x="1874428" y="1350943"/>
                </a:cubicBezTo>
                <a:cubicBezTo>
                  <a:pt x="1615771" y="1334400"/>
                  <a:pt x="1403074" y="1362903"/>
                  <a:pt x="1218378" y="1350943"/>
                </a:cubicBezTo>
                <a:cubicBezTo>
                  <a:pt x="1033682" y="1338984"/>
                  <a:pt x="899385" y="1377891"/>
                  <a:pt x="656050" y="1350943"/>
                </a:cubicBezTo>
                <a:cubicBezTo>
                  <a:pt x="412715" y="1323995"/>
                  <a:pt x="169590" y="1373372"/>
                  <a:pt x="0" y="1350943"/>
                </a:cubicBezTo>
                <a:lnTo>
                  <a:pt x="0" y="1350943"/>
                </a:lnTo>
                <a:cubicBezTo>
                  <a:pt x="-33052" y="1102887"/>
                  <a:pt x="-3509" y="989967"/>
                  <a:pt x="0" y="675472"/>
                </a:cubicBezTo>
                <a:cubicBezTo>
                  <a:pt x="3509" y="360977"/>
                  <a:pt x="23537" y="293177"/>
                  <a:pt x="0" y="0"/>
                </a:cubicBezTo>
                <a:close/>
              </a:path>
              <a:path w="3124046" h="1350943" stroke="0" extrusionOk="0">
                <a:moveTo>
                  <a:pt x="0" y="0"/>
                </a:moveTo>
                <a:lnTo>
                  <a:pt x="0" y="0"/>
                </a:lnTo>
                <a:cubicBezTo>
                  <a:pt x="221771" y="24095"/>
                  <a:pt x="323445" y="-17847"/>
                  <a:pt x="624809" y="0"/>
                </a:cubicBezTo>
                <a:cubicBezTo>
                  <a:pt x="926173" y="17847"/>
                  <a:pt x="1008925" y="20405"/>
                  <a:pt x="1218378" y="0"/>
                </a:cubicBezTo>
                <a:cubicBezTo>
                  <a:pt x="1427831" y="-20405"/>
                  <a:pt x="1531826" y="21838"/>
                  <a:pt x="1749466" y="0"/>
                </a:cubicBezTo>
                <a:cubicBezTo>
                  <a:pt x="1967106" y="-21838"/>
                  <a:pt x="2070975" y="-17318"/>
                  <a:pt x="2280554" y="0"/>
                </a:cubicBezTo>
                <a:cubicBezTo>
                  <a:pt x="2490133" y="17318"/>
                  <a:pt x="2776845" y="-20750"/>
                  <a:pt x="3124046" y="0"/>
                </a:cubicBezTo>
                <a:lnTo>
                  <a:pt x="3124046" y="0"/>
                </a:lnTo>
                <a:cubicBezTo>
                  <a:pt x="3113482" y="205009"/>
                  <a:pt x="3103739" y="443652"/>
                  <a:pt x="3124046" y="661962"/>
                </a:cubicBezTo>
                <a:cubicBezTo>
                  <a:pt x="3144353" y="880272"/>
                  <a:pt x="3089639" y="1098972"/>
                  <a:pt x="3124046" y="1350943"/>
                </a:cubicBezTo>
                <a:lnTo>
                  <a:pt x="3124046" y="1350943"/>
                </a:lnTo>
                <a:cubicBezTo>
                  <a:pt x="2920360" y="1372641"/>
                  <a:pt x="2807642" y="1344855"/>
                  <a:pt x="2561718" y="1350943"/>
                </a:cubicBezTo>
                <a:cubicBezTo>
                  <a:pt x="2315794" y="1357031"/>
                  <a:pt x="2267666" y="1360794"/>
                  <a:pt x="1999389" y="1350943"/>
                </a:cubicBezTo>
                <a:cubicBezTo>
                  <a:pt x="1731112" y="1341092"/>
                  <a:pt x="1469808" y="1367755"/>
                  <a:pt x="1312099" y="1350943"/>
                </a:cubicBezTo>
                <a:cubicBezTo>
                  <a:pt x="1154390" y="1334132"/>
                  <a:pt x="974530" y="1341420"/>
                  <a:pt x="749771" y="1350943"/>
                </a:cubicBezTo>
                <a:cubicBezTo>
                  <a:pt x="525012" y="1360466"/>
                  <a:pt x="155950" y="1343064"/>
                  <a:pt x="0" y="1350943"/>
                </a:cubicBezTo>
                <a:lnTo>
                  <a:pt x="0" y="1350943"/>
                </a:lnTo>
                <a:cubicBezTo>
                  <a:pt x="-10261" y="1170636"/>
                  <a:pt x="14642" y="832451"/>
                  <a:pt x="0" y="675472"/>
                </a:cubicBezTo>
                <a:cubicBezTo>
                  <a:pt x="-14642" y="518493"/>
                  <a:pt x="-31210" y="15827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42" name="Afbeelding 141" descr="Afbeelding met clipart&#10;&#10;Automatisch gegenereerde beschrijving">
            <a:extLst>
              <a:ext uri="{FF2B5EF4-FFF2-40B4-BE49-F238E27FC236}">
                <a16:creationId xmlns:a16="http://schemas.microsoft.com/office/drawing/2014/main" id="{C2DC077C-11E5-EC9E-CF5F-EB557AA3C2D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3319076"/>
            <a:ext cx="761905" cy="761905"/>
          </a:xfrm>
          <a:prstGeom prst="rect">
            <a:avLst/>
          </a:prstGeom>
        </p:spPr>
      </p:pic>
      <p:sp>
        <p:nvSpPr>
          <p:cNvPr id="143" name="Rechthoek: afgeronde hoeken 142">
            <a:extLst>
              <a:ext uri="{FF2B5EF4-FFF2-40B4-BE49-F238E27FC236}">
                <a16:creationId xmlns:a16="http://schemas.microsoft.com/office/drawing/2014/main" id="{A66A815D-A847-4658-CB0B-6C5F83F7B8AC}"/>
              </a:ext>
            </a:extLst>
          </p:cNvPr>
          <p:cNvSpPr/>
          <p:nvPr/>
        </p:nvSpPr>
        <p:spPr>
          <a:xfrm>
            <a:off x="7607610" y="4080981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STRUCTURAL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710B11C3-C391-D401-3279-8DBEDDFDF841}"/>
              </a:ext>
            </a:extLst>
          </p:cNvPr>
          <p:cNvSpPr txBox="1"/>
          <p:nvPr/>
        </p:nvSpPr>
        <p:spPr>
          <a:xfrm>
            <a:off x="8412206" y="3360132"/>
            <a:ext cx="22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The load of the mass above the window must be redirected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2" name="Vierkante haak rechts 1">
            <a:extLst>
              <a:ext uri="{FF2B5EF4-FFF2-40B4-BE49-F238E27FC236}">
                <a16:creationId xmlns:a16="http://schemas.microsoft.com/office/drawing/2014/main" id="{6EFDE762-C624-235F-D98B-A97F66B9F5D4}"/>
              </a:ext>
            </a:extLst>
          </p:cNvPr>
          <p:cNvSpPr/>
          <p:nvPr/>
        </p:nvSpPr>
        <p:spPr>
          <a:xfrm rot="5400000">
            <a:off x="6162400" y="716475"/>
            <a:ext cx="276999" cy="8666965"/>
          </a:xfrm>
          <a:custGeom>
            <a:avLst/>
            <a:gdLst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772429 h 8666965"/>
              <a:gd name="connsiteX3" fmla="*/ 276999 w 276999"/>
              <a:gd name="connsiteY3" fmla="*/ 1607983 h 8666965"/>
              <a:gd name="connsiteX4" fmla="*/ 276999 w 276999"/>
              <a:gd name="connsiteY4" fmla="*/ 2271122 h 8666965"/>
              <a:gd name="connsiteX5" fmla="*/ 276999 w 276999"/>
              <a:gd name="connsiteY5" fmla="*/ 3020468 h 8666965"/>
              <a:gd name="connsiteX6" fmla="*/ 276999 w 276999"/>
              <a:gd name="connsiteY6" fmla="*/ 3683607 h 8666965"/>
              <a:gd name="connsiteX7" fmla="*/ 276999 w 276999"/>
              <a:gd name="connsiteY7" fmla="*/ 4088121 h 8666965"/>
              <a:gd name="connsiteX8" fmla="*/ 276999 w 276999"/>
              <a:gd name="connsiteY8" fmla="*/ 4837468 h 8666965"/>
              <a:gd name="connsiteX9" fmla="*/ 276999 w 276999"/>
              <a:gd name="connsiteY9" fmla="*/ 5328190 h 8666965"/>
              <a:gd name="connsiteX10" fmla="*/ 276999 w 276999"/>
              <a:gd name="connsiteY10" fmla="*/ 6077537 h 8666965"/>
              <a:gd name="connsiteX11" fmla="*/ 276999 w 276999"/>
              <a:gd name="connsiteY11" fmla="*/ 6568259 h 8666965"/>
              <a:gd name="connsiteX12" fmla="*/ 276999 w 276999"/>
              <a:gd name="connsiteY12" fmla="*/ 7231398 h 8666965"/>
              <a:gd name="connsiteX13" fmla="*/ 276999 w 276999"/>
              <a:gd name="connsiteY13" fmla="*/ 7894536 h 8666965"/>
              <a:gd name="connsiteX14" fmla="*/ 276999 w 276999"/>
              <a:gd name="connsiteY14" fmla="*/ 8643883 h 8666965"/>
              <a:gd name="connsiteX15" fmla="*/ 0 w 276999"/>
              <a:gd name="connsiteY15" fmla="*/ 8666965 h 8666965"/>
              <a:gd name="connsiteX16" fmla="*/ 0 w 276999"/>
              <a:gd name="connsiteY16" fmla="*/ 8086945 h 8666965"/>
              <a:gd name="connsiteX17" fmla="*/ 0 w 276999"/>
              <a:gd name="connsiteY17" fmla="*/ 7680264 h 8666965"/>
              <a:gd name="connsiteX18" fmla="*/ 0 w 276999"/>
              <a:gd name="connsiteY18" fmla="*/ 7186914 h 8666965"/>
              <a:gd name="connsiteX19" fmla="*/ 0 w 276999"/>
              <a:gd name="connsiteY19" fmla="*/ 6433555 h 8666965"/>
              <a:gd name="connsiteX20" fmla="*/ 0 w 276999"/>
              <a:gd name="connsiteY20" fmla="*/ 5853535 h 8666965"/>
              <a:gd name="connsiteX21" fmla="*/ 0 w 276999"/>
              <a:gd name="connsiteY21" fmla="*/ 5273515 h 8666965"/>
              <a:gd name="connsiteX22" fmla="*/ 0 w 276999"/>
              <a:gd name="connsiteY22" fmla="*/ 4433486 h 8666965"/>
              <a:gd name="connsiteX23" fmla="*/ 0 w 276999"/>
              <a:gd name="connsiteY23" fmla="*/ 4026805 h 8666965"/>
              <a:gd name="connsiteX24" fmla="*/ 0 w 276999"/>
              <a:gd name="connsiteY24" fmla="*/ 3446785 h 8666965"/>
              <a:gd name="connsiteX25" fmla="*/ 0 w 276999"/>
              <a:gd name="connsiteY25" fmla="*/ 3040105 h 8666965"/>
              <a:gd name="connsiteX26" fmla="*/ 0 w 276999"/>
              <a:gd name="connsiteY26" fmla="*/ 2546754 h 8666965"/>
              <a:gd name="connsiteX27" fmla="*/ 0 w 276999"/>
              <a:gd name="connsiteY27" fmla="*/ 1793395 h 8666965"/>
              <a:gd name="connsiteX28" fmla="*/ 0 w 276999"/>
              <a:gd name="connsiteY28" fmla="*/ 1300045 h 8666965"/>
              <a:gd name="connsiteX29" fmla="*/ 0 w 276999"/>
              <a:gd name="connsiteY29" fmla="*/ 806694 h 8666965"/>
              <a:gd name="connsiteX30" fmla="*/ 0 w 276999"/>
              <a:gd name="connsiteY30" fmla="*/ 0 h 8666965"/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686221 h 8666965"/>
              <a:gd name="connsiteX3" fmla="*/ 276999 w 276999"/>
              <a:gd name="connsiteY3" fmla="*/ 1176943 h 8666965"/>
              <a:gd name="connsiteX4" fmla="*/ 276999 w 276999"/>
              <a:gd name="connsiteY4" fmla="*/ 1753874 h 8666965"/>
              <a:gd name="connsiteX5" fmla="*/ 276999 w 276999"/>
              <a:gd name="connsiteY5" fmla="*/ 2244596 h 8666965"/>
              <a:gd name="connsiteX6" fmla="*/ 276999 w 276999"/>
              <a:gd name="connsiteY6" fmla="*/ 2735319 h 8666965"/>
              <a:gd name="connsiteX7" fmla="*/ 276999 w 276999"/>
              <a:gd name="connsiteY7" fmla="*/ 3484665 h 8666965"/>
              <a:gd name="connsiteX8" fmla="*/ 276999 w 276999"/>
              <a:gd name="connsiteY8" fmla="*/ 3889180 h 8666965"/>
              <a:gd name="connsiteX9" fmla="*/ 276999 w 276999"/>
              <a:gd name="connsiteY9" fmla="*/ 4724734 h 8666965"/>
              <a:gd name="connsiteX10" fmla="*/ 276999 w 276999"/>
              <a:gd name="connsiteY10" fmla="*/ 5474081 h 8666965"/>
              <a:gd name="connsiteX11" fmla="*/ 276999 w 276999"/>
              <a:gd name="connsiteY11" fmla="*/ 6137219 h 8666965"/>
              <a:gd name="connsiteX12" fmla="*/ 276999 w 276999"/>
              <a:gd name="connsiteY12" fmla="*/ 6886566 h 8666965"/>
              <a:gd name="connsiteX13" fmla="*/ 276999 w 276999"/>
              <a:gd name="connsiteY13" fmla="*/ 7291080 h 8666965"/>
              <a:gd name="connsiteX14" fmla="*/ 276999 w 276999"/>
              <a:gd name="connsiteY14" fmla="*/ 7695595 h 8666965"/>
              <a:gd name="connsiteX15" fmla="*/ 276999 w 276999"/>
              <a:gd name="connsiteY15" fmla="*/ 8643883 h 8666965"/>
              <a:gd name="connsiteX16" fmla="*/ 0 w 276999"/>
              <a:gd name="connsiteY16" fmla="*/ 8666965 h 866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999" h="8666965" stroke="0" extrusionOk="0">
                <a:moveTo>
                  <a:pt x="0" y="0"/>
                </a:moveTo>
                <a:cubicBezTo>
                  <a:pt x="155325" y="-215"/>
                  <a:pt x="276337" y="11435"/>
                  <a:pt x="276999" y="23082"/>
                </a:cubicBezTo>
                <a:cubicBezTo>
                  <a:pt x="256122" y="218448"/>
                  <a:pt x="292173" y="404439"/>
                  <a:pt x="276999" y="772429"/>
                </a:cubicBezTo>
                <a:cubicBezTo>
                  <a:pt x="261825" y="1140419"/>
                  <a:pt x="259811" y="1422713"/>
                  <a:pt x="276999" y="1607983"/>
                </a:cubicBezTo>
                <a:cubicBezTo>
                  <a:pt x="294187" y="1793253"/>
                  <a:pt x="301898" y="1944890"/>
                  <a:pt x="276999" y="2271122"/>
                </a:cubicBezTo>
                <a:cubicBezTo>
                  <a:pt x="252100" y="2597354"/>
                  <a:pt x="273819" y="2718454"/>
                  <a:pt x="276999" y="3020468"/>
                </a:cubicBezTo>
                <a:cubicBezTo>
                  <a:pt x="280179" y="3322482"/>
                  <a:pt x="299052" y="3525596"/>
                  <a:pt x="276999" y="3683607"/>
                </a:cubicBezTo>
                <a:cubicBezTo>
                  <a:pt x="254946" y="3841618"/>
                  <a:pt x="273235" y="3929305"/>
                  <a:pt x="276999" y="4088121"/>
                </a:cubicBezTo>
                <a:cubicBezTo>
                  <a:pt x="280763" y="4246937"/>
                  <a:pt x="243270" y="4561779"/>
                  <a:pt x="276999" y="4837468"/>
                </a:cubicBezTo>
                <a:cubicBezTo>
                  <a:pt x="310728" y="5113157"/>
                  <a:pt x="289489" y="5135846"/>
                  <a:pt x="276999" y="5328190"/>
                </a:cubicBezTo>
                <a:cubicBezTo>
                  <a:pt x="264509" y="5520534"/>
                  <a:pt x="289470" y="5922177"/>
                  <a:pt x="276999" y="6077537"/>
                </a:cubicBezTo>
                <a:cubicBezTo>
                  <a:pt x="264528" y="6232897"/>
                  <a:pt x="290092" y="6357558"/>
                  <a:pt x="276999" y="6568259"/>
                </a:cubicBezTo>
                <a:cubicBezTo>
                  <a:pt x="263906" y="6778960"/>
                  <a:pt x="287079" y="7065200"/>
                  <a:pt x="276999" y="7231398"/>
                </a:cubicBezTo>
                <a:cubicBezTo>
                  <a:pt x="266919" y="7397596"/>
                  <a:pt x="277354" y="7655252"/>
                  <a:pt x="276999" y="7894536"/>
                </a:cubicBezTo>
                <a:cubicBezTo>
                  <a:pt x="276644" y="8133820"/>
                  <a:pt x="282280" y="8362859"/>
                  <a:pt x="276999" y="8643883"/>
                </a:cubicBezTo>
                <a:cubicBezTo>
                  <a:pt x="271241" y="8665937"/>
                  <a:pt x="163949" y="8663044"/>
                  <a:pt x="0" y="8666965"/>
                </a:cubicBezTo>
                <a:cubicBezTo>
                  <a:pt x="10507" y="8388181"/>
                  <a:pt x="-5514" y="8298283"/>
                  <a:pt x="0" y="8086945"/>
                </a:cubicBezTo>
                <a:cubicBezTo>
                  <a:pt x="5514" y="7875607"/>
                  <a:pt x="-7099" y="7829070"/>
                  <a:pt x="0" y="7680264"/>
                </a:cubicBezTo>
                <a:cubicBezTo>
                  <a:pt x="7099" y="7531458"/>
                  <a:pt x="18488" y="7416281"/>
                  <a:pt x="0" y="7186914"/>
                </a:cubicBezTo>
                <a:cubicBezTo>
                  <a:pt x="-18488" y="6957547"/>
                  <a:pt x="-2750" y="6788703"/>
                  <a:pt x="0" y="6433555"/>
                </a:cubicBezTo>
                <a:cubicBezTo>
                  <a:pt x="2750" y="6078407"/>
                  <a:pt x="13023" y="6010348"/>
                  <a:pt x="0" y="5853535"/>
                </a:cubicBezTo>
                <a:cubicBezTo>
                  <a:pt x="-13023" y="5696722"/>
                  <a:pt x="16018" y="5563450"/>
                  <a:pt x="0" y="5273515"/>
                </a:cubicBezTo>
                <a:cubicBezTo>
                  <a:pt x="-16018" y="4983580"/>
                  <a:pt x="-30347" y="4606634"/>
                  <a:pt x="0" y="4433486"/>
                </a:cubicBezTo>
                <a:cubicBezTo>
                  <a:pt x="30347" y="4260338"/>
                  <a:pt x="-500" y="4228227"/>
                  <a:pt x="0" y="4026805"/>
                </a:cubicBezTo>
                <a:cubicBezTo>
                  <a:pt x="500" y="3825383"/>
                  <a:pt x="23465" y="3651386"/>
                  <a:pt x="0" y="3446785"/>
                </a:cubicBezTo>
                <a:cubicBezTo>
                  <a:pt x="-23465" y="3242184"/>
                  <a:pt x="-1132" y="3169357"/>
                  <a:pt x="0" y="3040105"/>
                </a:cubicBezTo>
                <a:cubicBezTo>
                  <a:pt x="1132" y="2910853"/>
                  <a:pt x="7952" y="2719846"/>
                  <a:pt x="0" y="2546754"/>
                </a:cubicBezTo>
                <a:cubicBezTo>
                  <a:pt x="-7952" y="2373662"/>
                  <a:pt x="5015" y="1950398"/>
                  <a:pt x="0" y="1793395"/>
                </a:cubicBezTo>
                <a:cubicBezTo>
                  <a:pt x="-5015" y="1636392"/>
                  <a:pt x="9176" y="1500525"/>
                  <a:pt x="0" y="1300045"/>
                </a:cubicBezTo>
                <a:cubicBezTo>
                  <a:pt x="-9176" y="1099565"/>
                  <a:pt x="18483" y="1010470"/>
                  <a:pt x="0" y="806694"/>
                </a:cubicBezTo>
                <a:cubicBezTo>
                  <a:pt x="-18483" y="602918"/>
                  <a:pt x="-28847" y="187823"/>
                  <a:pt x="0" y="0"/>
                </a:cubicBezTo>
                <a:close/>
              </a:path>
              <a:path w="276999" h="8666965" fill="none" extrusionOk="0">
                <a:moveTo>
                  <a:pt x="0" y="0"/>
                </a:moveTo>
                <a:cubicBezTo>
                  <a:pt x="151120" y="448"/>
                  <a:pt x="277318" y="13063"/>
                  <a:pt x="276999" y="23082"/>
                </a:cubicBezTo>
                <a:cubicBezTo>
                  <a:pt x="266323" y="328791"/>
                  <a:pt x="293011" y="355831"/>
                  <a:pt x="276999" y="686221"/>
                </a:cubicBezTo>
                <a:cubicBezTo>
                  <a:pt x="260987" y="1016611"/>
                  <a:pt x="263744" y="934489"/>
                  <a:pt x="276999" y="1176943"/>
                </a:cubicBezTo>
                <a:cubicBezTo>
                  <a:pt x="290254" y="1419397"/>
                  <a:pt x="250446" y="1554839"/>
                  <a:pt x="276999" y="1753874"/>
                </a:cubicBezTo>
                <a:cubicBezTo>
                  <a:pt x="303552" y="1952909"/>
                  <a:pt x="258551" y="2124514"/>
                  <a:pt x="276999" y="2244596"/>
                </a:cubicBezTo>
                <a:cubicBezTo>
                  <a:pt x="295447" y="2364678"/>
                  <a:pt x="294252" y="2498976"/>
                  <a:pt x="276999" y="2735319"/>
                </a:cubicBezTo>
                <a:cubicBezTo>
                  <a:pt x="259746" y="2971662"/>
                  <a:pt x="297761" y="3195105"/>
                  <a:pt x="276999" y="3484665"/>
                </a:cubicBezTo>
                <a:cubicBezTo>
                  <a:pt x="256237" y="3774225"/>
                  <a:pt x="266978" y="3800540"/>
                  <a:pt x="276999" y="3889180"/>
                </a:cubicBezTo>
                <a:cubicBezTo>
                  <a:pt x="287020" y="3977820"/>
                  <a:pt x="240110" y="4528349"/>
                  <a:pt x="276999" y="4724734"/>
                </a:cubicBezTo>
                <a:cubicBezTo>
                  <a:pt x="313888" y="4921119"/>
                  <a:pt x="294387" y="5141080"/>
                  <a:pt x="276999" y="5474081"/>
                </a:cubicBezTo>
                <a:cubicBezTo>
                  <a:pt x="259611" y="5807082"/>
                  <a:pt x="246854" y="6003882"/>
                  <a:pt x="276999" y="6137219"/>
                </a:cubicBezTo>
                <a:cubicBezTo>
                  <a:pt x="307144" y="6270556"/>
                  <a:pt x="293947" y="6591119"/>
                  <a:pt x="276999" y="6886566"/>
                </a:cubicBezTo>
                <a:cubicBezTo>
                  <a:pt x="260051" y="7182013"/>
                  <a:pt x="268145" y="7111361"/>
                  <a:pt x="276999" y="7291080"/>
                </a:cubicBezTo>
                <a:cubicBezTo>
                  <a:pt x="285853" y="7470799"/>
                  <a:pt x="279146" y="7500481"/>
                  <a:pt x="276999" y="7695595"/>
                </a:cubicBezTo>
                <a:cubicBezTo>
                  <a:pt x="274852" y="7890710"/>
                  <a:pt x="270459" y="8285376"/>
                  <a:pt x="276999" y="8643883"/>
                </a:cubicBezTo>
                <a:cubicBezTo>
                  <a:pt x="272179" y="8654484"/>
                  <a:pt x="158988" y="8666298"/>
                  <a:pt x="0" y="8666965"/>
                </a:cubicBezTo>
              </a:path>
              <a:path w="276999" h="8666965" fill="none" stroke="0" extrusionOk="0">
                <a:moveTo>
                  <a:pt x="0" y="0"/>
                </a:moveTo>
                <a:cubicBezTo>
                  <a:pt x="155369" y="848"/>
                  <a:pt x="278813" y="10089"/>
                  <a:pt x="276999" y="23082"/>
                </a:cubicBezTo>
                <a:cubicBezTo>
                  <a:pt x="275745" y="131049"/>
                  <a:pt x="291075" y="366519"/>
                  <a:pt x="276999" y="513805"/>
                </a:cubicBezTo>
                <a:cubicBezTo>
                  <a:pt x="262923" y="661091"/>
                  <a:pt x="281701" y="996891"/>
                  <a:pt x="276999" y="1263151"/>
                </a:cubicBezTo>
                <a:cubicBezTo>
                  <a:pt x="272297" y="1529411"/>
                  <a:pt x="266602" y="1505619"/>
                  <a:pt x="276999" y="1667666"/>
                </a:cubicBezTo>
                <a:cubicBezTo>
                  <a:pt x="287396" y="1829714"/>
                  <a:pt x="303521" y="2264638"/>
                  <a:pt x="276999" y="2417012"/>
                </a:cubicBezTo>
                <a:cubicBezTo>
                  <a:pt x="250477" y="2569386"/>
                  <a:pt x="275594" y="2784849"/>
                  <a:pt x="276999" y="2907735"/>
                </a:cubicBezTo>
                <a:cubicBezTo>
                  <a:pt x="278404" y="3030621"/>
                  <a:pt x="305031" y="3199518"/>
                  <a:pt x="276999" y="3484665"/>
                </a:cubicBezTo>
                <a:cubicBezTo>
                  <a:pt x="248968" y="3769812"/>
                  <a:pt x="269188" y="3809741"/>
                  <a:pt x="276999" y="4061596"/>
                </a:cubicBezTo>
                <a:cubicBezTo>
                  <a:pt x="284810" y="4313451"/>
                  <a:pt x="290625" y="4348149"/>
                  <a:pt x="276999" y="4552318"/>
                </a:cubicBezTo>
                <a:cubicBezTo>
                  <a:pt x="263373" y="4756487"/>
                  <a:pt x="240005" y="5018827"/>
                  <a:pt x="276999" y="5387873"/>
                </a:cubicBezTo>
                <a:cubicBezTo>
                  <a:pt x="313993" y="5756920"/>
                  <a:pt x="262648" y="5903326"/>
                  <a:pt x="276999" y="6051011"/>
                </a:cubicBezTo>
                <a:cubicBezTo>
                  <a:pt x="291350" y="6198696"/>
                  <a:pt x="277731" y="6336804"/>
                  <a:pt x="276999" y="6455526"/>
                </a:cubicBezTo>
                <a:cubicBezTo>
                  <a:pt x="276267" y="6574249"/>
                  <a:pt x="302202" y="6830579"/>
                  <a:pt x="276999" y="7118664"/>
                </a:cubicBezTo>
                <a:cubicBezTo>
                  <a:pt x="251796" y="7406749"/>
                  <a:pt x="272885" y="7497043"/>
                  <a:pt x="276999" y="7695595"/>
                </a:cubicBezTo>
                <a:cubicBezTo>
                  <a:pt x="281113" y="7894147"/>
                  <a:pt x="321532" y="8262828"/>
                  <a:pt x="276999" y="8643883"/>
                </a:cubicBezTo>
                <a:cubicBezTo>
                  <a:pt x="271700" y="8660302"/>
                  <a:pt x="149036" y="8650600"/>
                  <a:pt x="0" y="8666965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22942405">
                  <a:prstGeom prst="righ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89DFE694-ACDD-E6D2-7EB4-7F7C2F71E79E}"/>
              </a:ext>
            </a:extLst>
          </p:cNvPr>
          <p:cNvSpPr/>
          <p:nvPr/>
        </p:nvSpPr>
        <p:spPr>
          <a:xfrm>
            <a:off x="4605515" y="403709"/>
            <a:ext cx="3251905" cy="1335782"/>
          </a:xfrm>
          <a:custGeom>
            <a:avLst/>
            <a:gdLst>
              <a:gd name="connsiteX0" fmla="*/ 0 w 3251905"/>
              <a:gd name="connsiteY0" fmla="*/ 0 h 1335782"/>
              <a:gd name="connsiteX1" fmla="*/ 0 w 3251905"/>
              <a:gd name="connsiteY1" fmla="*/ 0 h 1335782"/>
              <a:gd name="connsiteX2" fmla="*/ 650381 w 3251905"/>
              <a:gd name="connsiteY2" fmla="*/ 0 h 1335782"/>
              <a:gd name="connsiteX3" fmla="*/ 1268243 w 3251905"/>
              <a:gd name="connsiteY3" fmla="*/ 0 h 1335782"/>
              <a:gd name="connsiteX4" fmla="*/ 1918624 w 3251905"/>
              <a:gd name="connsiteY4" fmla="*/ 0 h 1335782"/>
              <a:gd name="connsiteX5" fmla="*/ 2471448 w 3251905"/>
              <a:gd name="connsiteY5" fmla="*/ 0 h 1335782"/>
              <a:gd name="connsiteX6" fmla="*/ 3251905 w 3251905"/>
              <a:gd name="connsiteY6" fmla="*/ 0 h 1335782"/>
              <a:gd name="connsiteX7" fmla="*/ 3251905 w 3251905"/>
              <a:gd name="connsiteY7" fmla="*/ 0 h 1335782"/>
              <a:gd name="connsiteX8" fmla="*/ 3251905 w 3251905"/>
              <a:gd name="connsiteY8" fmla="*/ 654533 h 1335782"/>
              <a:gd name="connsiteX9" fmla="*/ 3251905 w 3251905"/>
              <a:gd name="connsiteY9" fmla="*/ 1335782 h 1335782"/>
              <a:gd name="connsiteX10" fmla="*/ 3251905 w 3251905"/>
              <a:gd name="connsiteY10" fmla="*/ 1335782 h 1335782"/>
              <a:gd name="connsiteX11" fmla="*/ 2634043 w 3251905"/>
              <a:gd name="connsiteY11" fmla="*/ 1335782 h 1335782"/>
              <a:gd name="connsiteX12" fmla="*/ 1951143 w 3251905"/>
              <a:gd name="connsiteY12" fmla="*/ 1335782 h 1335782"/>
              <a:gd name="connsiteX13" fmla="*/ 1268243 w 3251905"/>
              <a:gd name="connsiteY13" fmla="*/ 1335782 h 1335782"/>
              <a:gd name="connsiteX14" fmla="*/ 682900 w 3251905"/>
              <a:gd name="connsiteY14" fmla="*/ 1335782 h 1335782"/>
              <a:gd name="connsiteX15" fmla="*/ 0 w 3251905"/>
              <a:gd name="connsiteY15" fmla="*/ 1335782 h 1335782"/>
              <a:gd name="connsiteX16" fmla="*/ 0 w 3251905"/>
              <a:gd name="connsiteY16" fmla="*/ 1335782 h 1335782"/>
              <a:gd name="connsiteX17" fmla="*/ 0 w 3251905"/>
              <a:gd name="connsiteY17" fmla="*/ 667891 h 1335782"/>
              <a:gd name="connsiteX18" fmla="*/ 0 w 3251905"/>
              <a:gd name="connsiteY18" fmla="*/ 0 h 13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1905" h="1335782" fill="none" extrusionOk="0">
                <a:moveTo>
                  <a:pt x="0" y="0"/>
                </a:moveTo>
                <a:lnTo>
                  <a:pt x="0" y="0"/>
                </a:lnTo>
                <a:cubicBezTo>
                  <a:pt x="225666" y="14700"/>
                  <a:pt x="336428" y="-2267"/>
                  <a:pt x="650381" y="0"/>
                </a:cubicBezTo>
                <a:cubicBezTo>
                  <a:pt x="964334" y="2267"/>
                  <a:pt x="980852" y="20772"/>
                  <a:pt x="1268243" y="0"/>
                </a:cubicBezTo>
                <a:cubicBezTo>
                  <a:pt x="1555634" y="-20772"/>
                  <a:pt x="1773227" y="-18353"/>
                  <a:pt x="1918624" y="0"/>
                </a:cubicBezTo>
                <a:cubicBezTo>
                  <a:pt x="2064021" y="18353"/>
                  <a:pt x="2301592" y="-8121"/>
                  <a:pt x="2471448" y="0"/>
                </a:cubicBezTo>
                <a:cubicBezTo>
                  <a:pt x="2641304" y="8121"/>
                  <a:pt x="2933864" y="-6454"/>
                  <a:pt x="3251905" y="0"/>
                </a:cubicBezTo>
                <a:lnTo>
                  <a:pt x="3251905" y="0"/>
                </a:lnTo>
                <a:cubicBezTo>
                  <a:pt x="3242730" y="205641"/>
                  <a:pt x="3228731" y="494206"/>
                  <a:pt x="3251905" y="654533"/>
                </a:cubicBezTo>
                <a:cubicBezTo>
                  <a:pt x="3275079" y="814860"/>
                  <a:pt x="3281248" y="1151039"/>
                  <a:pt x="3251905" y="1335782"/>
                </a:cubicBezTo>
                <a:lnTo>
                  <a:pt x="3251905" y="1335782"/>
                </a:lnTo>
                <a:cubicBezTo>
                  <a:pt x="2978095" y="1357320"/>
                  <a:pt x="2763410" y="1342656"/>
                  <a:pt x="2634043" y="1335782"/>
                </a:cubicBezTo>
                <a:cubicBezTo>
                  <a:pt x="2504676" y="1328908"/>
                  <a:pt x="2110781" y="1317821"/>
                  <a:pt x="1951143" y="1335782"/>
                </a:cubicBezTo>
                <a:cubicBezTo>
                  <a:pt x="1791505" y="1353743"/>
                  <a:pt x="1512480" y="1341344"/>
                  <a:pt x="1268243" y="1335782"/>
                </a:cubicBezTo>
                <a:cubicBezTo>
                  <a:pt x="1024006" y="1330220"/>
                  <a:pt x="851598" y="1349008"/>
                  <a:pt x="682900" y="1335782"/>
                </a:cubicBezTo>
                <a:cubicBezTo>
                  <a:pt x="514202" y="1322556"/>
                  <a:pt x="314827" y="1361208"/>
                  <a:pt x="0" y="1335782"/>
                </a:cubicBezTo>
                <a:lnTo>
                  <a:pt x="0" y="1335782"/>
                </a:lnTo>
                <a:cubicBezTo>
                  <a:pt x="9461" y="1154523"/>
                  <a:pt x="11271" y="817474"/>
                  <a:pt x="0" y="667891"/>
                </a:cubicBezTo>
                <a:cubicBezTo>
                  <a:pt x="-11271" y="518308"/>
                  <a:pt x="32379" y="308387"/>
                  <a:pt x="0" y="0"/>
                </a:cubicBezTo>
                <a:close/>
              </a:path>
              <a:path w="3251905" h="1335782" stroke="0" extrusionOk="0">
                <a:moveTo>
                  <a:pt x="0" y="0"/>
                </a:moveTo>
                <a:lnTo>
                  <a:pt x="0" y="0"/>
                </a:lnTo>
                <a:cubicBezTo>
                  <a:pt x="257546" y="-4055"/>
                  <a:pt x="403498" y="23139"/>
                  <a:pt x="650381" y="0"/>
                </a:cubicBezTo>
                <a:cubicBezTo>
                  <a:pt x="897264" y="-23139"/>
                  <a:pt x="1019174" y="-28312"/>
                  <a:pt x="1268243" y="0"/>
                </a:cubicBezTo>
                <a:cubicBezTo>
                  <a:pt x="1517312" y="28312"/>
                  <a:pt x="1611451" y="13790"/>
                  <a:pt x="1821067" y="0"/>
                </a:cubicBezTo>
                <a:cubicBezTo>
                  <a:pt x="2030683" y="-13790"/>
                  <a:pt x="2259248" y="-20973"/>
                  <a:pt x="2373891" y="0"/>
                </a:cubicBezTo>
                <a:cubicBezTo>
                  <a:pt x="2488534" y="20973"/>
                  <a:pt x="3018853" y="-35432"/>
                  <a:pt x="3251905" y="0"/>
                </a:cubicBezTo>
                <a:lnTo>
                  <a:pt x="3251905" y="0"/>
                </a:lnTo>
                <a:cubicBezTo>
                  <a:pt x="3256209" y="204105"/>
                  <a:pt x="3282971" y="518386"/>
                  <a:pt x="3251905" y="654533"/>
                </a:cubicBezTo>
                <a:cubicBezTo>
                  <a:pt x="3220839" y="790680"/>
                  <a:pt x="3269616" y="1125851"/>
                  <a:pt x="3251905" y="1335782"/>
                </a:cubicBezTo>
                <a:lnTo>
                  <a:pt x="3251905" y="1335782"/>
                </a:lnTo>
                <a:cubicBezTo>
                  <a:pt x="3062342" y="1318940"/>
                  <a:pt x="2836072" y="1324057"/>
                  <a:pt x="2666562" y="1335782"/>
                </a:cubicBezTo>
                <a:cubicBezTo>
                  <a:pt x="2497052" y="1347507"/>
                  <a:pt x="2288184" y="1345611"/>
                  <a:pt x="2081219" y="1335782"/>
                </a:cubicBezTo>
                <a:cubicBezTo>
                  <a:pt x="1874254" y="1325953"/>
                  <a:pt x="1583652" y="1314624"/>
                  <a:pt x="1365800" y="1335782"/>
                </a:cubicBezTo>
                <a:cubicBezTo>
                  <a:pt x="1147948" y="1356940"/>
                  <a:pt x="972989" y="1320973"/>
                  <a:pt x="780457" y="1335782"/>
                </a:cubicBezTo>
                <a:cubicBezTo>
                  <a:pt x="587925" y="1350591"/>
                  <a:pt x="241783" y="1343564"/>
                  <a:pt x="0" y="1335782"/>
                </a:cubicBezTo>
                <a:lnTo>
                  <a:pt x="0" y="1335782"/>
                </a:lnTo>
                <a:cubicBezTo>
                  <a:pt x="15687" y="1034457"/>
                  <a:pt x="-12612" y="982768"/>
                  <a:pt x="0" y="667891"/>
                </a:cubicBezTo>
                <a:cubicBezTo>
                  <a:pt x="12612" y="353014"/>
                  <a:pt x="28125" y="141765"/>
                  <a:pt x="0" y="0"/>
                </a:cubicBezTo>
                <a:close/>
              </a:path>
            </a:pathLst>
          </a:custGeom>
          <a:solidFill>
            <a:srgbClr val="F8EED7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Afbeelding 4" descr="Afbeelding met tekenfilm, clipart, Graphics, kunst&#10;&#10;Automatisch gegenereerde beschrijving">
            <a:extLst>
              <a:ext uri="{FF2B5EF4-FFF2-40B4-BE49-F238E27FC236}">
                <a16:creationId xmlns:a16="http://schemas.microsoft.com/office/drawing/2014/main" id="{CC12C006-A299-BE76-A93B-982DBCE377E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65" y="550739"/>
            <a:ext cx="761905" cy="76190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F804F039-E58E-58C3-9975-E3E44EC61F3E}"/>
              </a:ext>
            </a:extLst>
          </p:cNvPr>
          <p:cNvSpPr/>
          <p:nvPr/>
        </p:nvSpPr>
        <p:spPr>
          <a:xfrm>
            <a:off x="6402755" y="1271030"/>
            <a:ext cx="1363311" cy="384701"/>
          </a:xfrm>
          <a:custGeom>
            <a:avLst/>
            <a:gdLst>
              <a:gd name="connsiteX0" fmla="*/ 0 w 1363311"/>
              <a:gd name="connsiteY0" fmla="*/ 64118 h 384701"/>
              <a:gd name="connsiteX1" fmla="*/ 64118 w 1363311"/>
              <a:gd name="connsiteY1" fmla="*/ 0 h 384701"/>
              <a:gd name="connsiteX2" fmla="*/ 681656 w 1363311"/>
              <a:gd name="connsiteY2" fmla="*/ 0 h 384701"/>
              <a:gd name="connsiteX3" fmla="*/ 1299193 w 1363311"/>
              <a:gd name="connsiteY3" fmla="*/ 0 h 384701"/>
              <a:gd name="connsiteX4" fmla="*/ 1363311 w 1363311"/>
              <a:gd name="connsiteY4" fmla="*/ 64118 h 384701"/>
              <a:gd name="connsiteX5" fmla="*/ 1363311 w 1363311"/>
              <a:gd name="connsiteY5" fmla="*/ 320583 h 384701"/>
              <a:gd name="connsiteX6" fmla="*/ 1299193 w 1363311"/>
              <a:gd name="connsiteY6" fmla="*/ 384701 h 384701"/>
              <a:gd name="connsiteX7" fmla="*/ 669305 w 1363311"/>
              <a:gd name="connsiteY7" fmla="*/ 384701 h 384701"/>
              <a:gd name="connsiteX8" fmla="*/ 64118 w 1363311"/>
              <a:gd name="connsiteY8" fmla="*/ 384701 h 384701"/>
              <a:gd name="connsiteX9" fmla="*/ 0 w 1363311"/>
              <a:gd name="connsiteY9" fmla="*/ 320583 h 384701"/>
              <a:gd name="connsiteX10" fmla="*/ 0 w 1363311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3311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285003" y="17800"/>
                  <a:pt x="513668" y="-6467"/>
                  <a:pt x="681656" y="0"/>
                </a:cubicBezTo>
                <a:cubicBezTo>
                  <a:pt x="849644" y="6467"/>
                  <a:pt x="1149444" y="16847"/>
                  <a:pt x="1299193" y="0"/>
                </a:cubicBezTo>
                <a:cubicBezTo>
                  <a:pt x="1335052" y="1069"/>
                  <a:pt x="1367370" y="27277"/>
                  <a:pt x="1363311" y="64118"/>
                </a:cubicBezTo>
                <a:cubicBezTo>
                  <a:pt x="1373331" y="154015"/>
                  <a:pt x="1365318" y="213536"/>
                  <a:pt x="1363311" y="320583"/>
                </a:cubicBezTo>
                <a:cubicBezTo>
                  <a:pt x="1370509" y="360887"/>
                  <a:pt x="1337585" y="378674"/>
                  <a:pt x="1299193" y="384701"/>
                </a:cubicBezTo>
                <a:cubicBezTo>
                  <a:pt x="1107407" y="400903"/>
                  <a:pt x="802180" y="365527"/>
                  <a:pt x="669305" y="384701"/>
                </a:cubicBezTo>
                <a:cubicBezTo>
                  <a:pt x="536430" y="403875"/>
                  <a:pt x="353172" y="403772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363311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306504" y="20501"/>
                  <a:pt x="394445" y="17769"/>
                  <a:pt x="656954" y="0"/>
                </a:cubicBezTo>
                <a:cubicBezTo>
                  <a:pt x="919463" y="-17769"/>
                  <a:pt x="988125" y="8229"/>
                  <a:pt x="1299193" y="0"/>
                </a:cubicBezTo>
                <a:cubicBezTo>
                  <a:pt x="1335479" y="-182"/>
                  <a:pt x="1363262" y="30032"/>
                  <a:pt x="1363311" y="64118"/>
                </a:cubicBezTo>
                <a:cubicBezTo>
                  <a:pt x="1350520" y="148916"/>
                  <a:pt x="1359334" y="202063"/>
                  <a:pt x="1363311" y="320583"/>
                </a:cubicBezTo>
                <a:cubicBezTo>
                  <a:pt x="1368856" y="357021"/>
                  <a:pt x="1335174" y="386728"/>
                  <a:pt x="1299193" y="384701"/>
                </a:cubicBezTo>
                <a:cubicBezTo>
                  <a:pt x="1124212" y="375086"/>
                  <a:pt x="909355" y="403161"/>
                  <a:pt x="681656" y="384701"/>
                </a:cubicBezTo>
                <a:cubicBezTo>
                  <a:pt x="453957" y="366241"/>
                  <a:pt x="270572" y="393135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FACILITY MANAGER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5C331AE-2F16-5FA8-074A-C178A0917A23}"/>
              </a:ext>
            </a:extLst>
          </p:cNvPr>
          <p:cNvSpPr txBox="1"/>
          <p:nvPr/>
        </p:nvSpPr>
        <p:spPr>
          <a:xfrm>
            <a:off x="4474938" y="591074"/>
            <a:ext cx="2647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it’s an asset that requires cleaning and painting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AADC111-C347-DEA8-CA4E-EAF095952EF6}"/>
              </a:ext>
            </a:extLst>
          </p:cNvPr>
          <p:cNvSpPr txBox="1"/>
          <p:nvPr/>
        </p:nvSpPr>
        <p:spPr>
          <a:xfrm>
            <a:off x="1986312" y="5325360"/>
            <a:ext cx="86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he Hand Extrablack" panose="03070A02030502020204" pitchFamily="66" charset="0"/>
              </a:rPr>
              <a:t>The AECO Industries: Architecture, Engineering, Construction and Operations</a:t>
            </a:r>
            <a:endParaRPr lang="en-BE" sz="2800" dirty="0">
              <a:latin typeface="The Hand Extrablack" panose="03070A02030502020204" pitchFamily="66" charset="0"/>
            </a:endParaRP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8E1E768-D4EB-734A-2E53-8DB783F2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14</a:t>
            </a:fld>
            <a:endParaRPr lang="en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175C70-BD48-4B62-5B44-475CBB16B99C}"/>
              </a:ext>
            </a:extLst>
          </p:cNvPr>
          <p:cNvSpPr txBox="1"/>
          <p:nvPr/>
        </p:nvSpPr>
        <p:spPr>
          <a:xfrm>
            <a:off x="0" y="641566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GB" sz="1200" dirty="0">
              <a:latin typeface="Abadi Extra Light" panose="020B0204020104020204" pitchFamily="34" charset="0"/>
            </a:endParaRPr>
          </a:p>
          <a:p>
            <a:r>
              <a:rPr lang="en-GB" sz="1200" dirty="0">
                <a:latin typeface="Abadi Extra Light" panose="020B0204020104020204" pitchFamily="34" charset="0"/>
              </a:rPr>
              <a:t>© icons by Vitaly Gorbachev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2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hoek: afgeronde hoeken 63">
            <a:extLst>
              <a:ext uri="{FF2B5EF4-FFF2-40B4-BE49-F238E27FC236}">
                <a16:creationId xmlns:a16="http://schemas.microsoft.com/office/drawing/2014/main" id="{A41B240E-3E58-D93F-D5F4-51F2441F2172}"/>
              </a:ext>
            </a:extLst>
          </p:cNvPr>
          <p:cNvSpPr/>
          <p:nvPr/>
        </p:nvSpPr>
        <p:spPr>
          <a:xfrm>
            <a:off x="1980918" y="4702864"/>
            <a:ext cx="4690264" cy="1319637"/>
          </a:xfrm>
          <a:custGeom>
            <a:avLst/>
            <a:gdLst>
              <a:gd name="connsiteX0" fmla="*/ 0 w 4690264"/>
              <a:gd name="connsiteY0" fmla="*/ 0 h 1319637"/>
              <a:gd name="connsiteX1" fmla="*/ 0 w 4690264"/>
              <a:gd name="connsiteY1" fmla="*/ 0 h 1319637"/>
              <a:gd name="connsiteX2" fmla="*/ 576232 w 4690264"/>
              <a:gd name="connsiteY2" fmla="*/ 0 h 1319637"/>
              <a:gd name="connsiteX3" fmla="*/ 1199368 w 4690264"/>
              <a:gd name="connsiteY3" fmla="*/ 0 h 1319637"/>
              <a:gd name="connsiteX4" fmla="*/ 1869405 w 4690264"/>
              <a:gd name="connsiteY4" fmla="*/ 0 h 1319637"/>
              <a:gd name="connsiteX5" fmla="*/ 2398735 w 4690264"/>
              <a:gd name="connsiteY5" fmla="*/ 0 h 1319637"/>
              <a:gd name="connsiteX6" fmla="*/ 3021870 w 4690264"/>
              <a:gd name="connsiteY6" fmla="*/ 0 h 1319637"/>
              <a:gd name="connsiteX7" fmla="*/ 3785713 w 4690264"/>
              <a:gd name="connsiteY7" fmla="*/ 0 h 1319637"/>
              <a:gd name="connsiteX8" fmla="*/ 4690264 w 4690264"/>
              <a:gd name="connsiteY8" fmla="*/ 0 h 1319637"/>
              <a:gd name="connsiteX9" fmla="*/ 4690264 w 4690264"/>
              <a:gd name="connsiteY9" fmla="*/ 0 h 1319637"/>
              <a:gd name="connsiteX10" fmla="*/ 4690264 w 4690264"/>
              <a:gd name="connsiteY10" fmla="*/ 659819 h 1319637"/>
              <a:gd name="connsiteX11" fmla="*/ 4690264 w 4690264"/>
              <a:gd name="connsiteY11" fmla="*/ 1319637 h 1319637"/>
              <a:gd name="connsiteX12" fmla="*/ 4690264 w 4690264"/>
              <a:gd name="connsiteY12" fmla="*/ 1319637 h 1319637"/>
              <a:gd name="connsiteX13" fmla="*/ 4067129 w 4690264"/>
              <a:gd name="connsiteY13" fmla="*/ 1319637 h 1319637"/>
              <a:gd name="connsiteX14" fmla="*/ 3443994 w 4690264"/>
              <a:gd name="connsiteY14" fmla="*/ 1319637 h 1319637"/>
              <a:gd name="connsiteX15" fmla="*/ 2867761 w 4690264"/>
              <a:gd name="connsiteY15" fmla="*/ 1319637 h 1319637"/>
              <a:gd name="connsiteX16" fmla="*/ 2197724 w 4690264"/>
              <a:gd name="connsiteY16" fmla="*/ 1319637 h 1319637"/>
              <a:gd name="connsiteX17" fmla="*/ 1574589 w 4690264"/>
              <a:gd name="connsiteY17" fmla="*/ 1319637 h 1319637"/>
              <a:gd name="connsiteX18" fmla="*/ 904551 w 4690264"/>
              <a:gd name="connsiteY18" fmla="*/ 1319637 h 1319637"/>
              <a:gd name="connsiteX19" fmla="*/ 0 w 4690264"/>
              <a:gd name="connsiteY19" fmla="*/ 1319637 h 1319637"/>
              <a:gd name="connsiteX20" fmla="*/ 0 w 4690264"/>
              <a:gd name="connsiteY20" fmla="*/ 1319637 h 1319637"/>
              <a:gd name="connsiteX21" fmla="*/ 0 w 4690264"/>
              <a:gd name="connsiteY21" fmla="*/ 686211 h 1319637"/>
              <a:gd name="connsiteX22" fmla="*/ 0 w 4690264"/>
              <a:gd name="connsiteY22" fmla="*/ 0 h 131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90264" h="1319637" fill="none" extrusionOk="0">
                <a:moveTo>
                  <a:pt x="0" y="0"/>
                </a:moveTo>
                <a:lnTo>
                  <a:pt x="0" y="0"/>
                </a:lnTo>
                <a:cubicBezTo>
                  <a:pt x="201615" y="23101"/>
                  <a:pt x="366423" y="-7802"/>
                  <a:pt x="576232" y="0"/>
                </a:cubicBezTo>
                <a:cubicBezTo>
                  <a:pt x="786041" y="7802"/>
                  <a:pt x="942699" y="12743"/>
                  <a:pt x="1199368" y="0"/>
                </a:cubicBezTo>
                <a:cubicBezTo>
                  <a:pt x="1456037" y="-12743"/>
                  <a:pt x="1544102" y="5750"/>
                  <a:pt x="1869405" y="0"/>
                </a:cubicBezTo>
                <a:cubicBezTo>
                  <a:pt x="2194708" y="-5750"/>
                  <a:pt x="2174553" y="162"/>
                  <a:pt x="2398735" y="0"/>
                </a:cubicBezTo>
                <a:cubicBezTo>
                  <a:pt x="2622917" y="-162"/>
                  <a:pt x="2874668" y="-7004"/>
                  <a:pt x="3021870" y="0"/>
                </a:cubicBezTo>
                <a:cubicBezTo>
                  <a:pt x="3169073" y="7004"/>
                  <a:pt x="3568441" y="13496"/>
                  <a:pt x="3785713" y="0"/>
                </a:cubicBezTo>
                <a:cubicBezTo>
                  <a:pt x="4002985" y="-13496"/>
                  <a:pt x="4349403" y="38041"/>
                  <a:pt x="4690264" y="0"/>
                </a:cubicBezTo>
                <a:lnTo>
                  <a:pt x="4690264" y="0"/>
                </a:lnTo>
                <a:cubicBezTo>
                  <a:pt x="4685651" y="169110"/>
                  <a:pt x="4668474" y="436575"/>
                  <a:pt x="4690264" y="659819"/>
                </a:cubicBezTo>
                <a:cubicBezTo>
                  <a:pt x="4712054" y="883063"/>
                  <a:pt x="4688536" y="1110629"/>
                  <a:pt x="4690264" y="1319637"/>
                </a:cubicBezTo>
                <a:lnTo>
                  <a:pt x="4690264" y="1319637"/>
                </a:lnTo>
                <a:cubicBezTo>
                  <a:pt x="4528024" y="1297082"/>
                  <a:pt x="4227625" y="1289751"/>
                  <a:pt x="4067129" y="1319637"/>
                </a:cubicBezTo>
                <a:cubicBezTo>
                  <a:pt x="3906634" y="1349523"/>
                  <a:pt x="3698950" y="1330735"/>
                  <a:pt x="3443994" y="1319637"/>
                </a:cubicBezTo>
                <a:cubicBezTo>
                  <a:pt x="3189038" y="1308539"/>
                  <a:pt x="3013605" y="1323039"/>
                  <a:pt x="2867761" y="1319637"/>
                </a:cubicBezTo>
                <a:cubicBezTo>
                  <a:pt x="2721917" y="1316235"/>
                  <a:pt x="2461193" y="1334182"/>
                  <a:pt x="2197724" y="1319637"/>
                </a:cubicBezTo>
                <a:cubicBezTo>
                  <a:pt x="1934255" y="1305092"/>
                  <a:pt x="1737535" y="1318434"/>
                  <a:pt x="1574589" y="1319637"/>
                </a:cubicBezTo>
                <a:cubicBezTo>
                  <a:pt x="1411643" y="1320840"/>
                  <a:pt x="1171465" y="1287597"/>
                  <a:pt x="904551" y="1319637"/>
                </a:cubicBezTo>
                <a:cubicBezTo>
                  <a:pt x="637637" y="1351677"/>
                  <a:pt x="301193" y="1309139"/>
                  <a:pt x="0" y="1319637"/>
                </a:cubicBezTo>
                <a:lnTo>
                  <a:pt x="0" y="1319637"/>
                </a:lnTo>
                <a:cubicBezTo>
                  <a:pt x="-1510" y="1096992"/>
                  <a:pt x="20326" y="864061"/>
                  <a:pt x="0" y="686211"/>
                </a:cubicBezTo>
                <a:cubicBezTo>
                  <a:pt x="-20326" y="508361"/>
                  <a:pt x="9640" y="310063"/>
                  <a:pt x="0" y="0"/>
                </a:cubicBezTo>
                <a:close/>
              </a:path>
              <a:path w="4690264" h="1319637" stroke="0" extrusionOk="0">
                <a:moveTo>
                  <a:pt x="0" y="0"/>
                </a:moveTo>
                <a:lnTo>
                  <a:pt x="0" y="0"/>
                </a:lnTo>
                <a:cubicBezTo>
                  <a:pt x="172778" y="14763"/>
                  <a:pt x="475591" y="30228"/>
                  <a:pt x="670038" y="0"/>
                </a:cubicBezTo>
                <a:cubicBezTo>
                  <a:pt x="864485" y="-30228"/>
                  <a:pt x="1052193" y="4710"/>
                  <a:pt x="1293173" y="0"/>
                </a:cubicBezTo>
                <a:cubicBezTo>
                  <a:pt x="1534153" y="-4710"/>
                  <a:pt x="1574841" y="-18600"/>
                  <a:pt x="1822503" y="0"/>
                </a:cubicBezTo>
                <a:cubicBezTo>
                  <a:pt x="2070165" y="18600"/>
                  <a:pt x="2100491" y="-14122"/>
                  <a:pt x="2351832" y="0"/>
                </a:cubicBezTo>
                <a:cubicBezTo>
                  <a:pt x="2603173" y="14122"/>
                  <a:pt x="2752316" y="24406"/>
                  <a:pt x="2928065" y="0"/>
                </a:cubicBezTo>
                <a:cubicBezTo>
                  <a:pt x="3103814" y="-24406"/>
                  <a:pt x="3395350" y="-6360"/>
                  <a:pt x="3551200" y="0"/>
                </a:cubicBezTo>
                <a:cubicBezTo>
                  <a:pt x="3707050" y="6360"/>
                  <a:pt x="4223738" y="-18899"/>
                  <a:pt x="4690264" y="0"/>
                </a:cubicBezTo>
                <a:lnTo>
                  <a:pt x="4690264" y="0"/>
                </a:lnTo>
                <a:cubicBezTo>
                  <a:pt x="4681630" y="175963"/>
                  <a:pt x="4678160" y="487981"/>
                  <a:pt x="4690264" y="646622"/>
                </a:cubicBezTo>
                <a:cubicBezTo>
                  <a:pt x="4702368" y="805263"/>
                  <a:pt x="4681427" y="1048277"/>
                  <a:pt x="4690264" y="1319637"/>
                </a:cubicBezTo>
                <a:lnTo>
                  <a:pt x="4690264" y="1319637"/>
                </a:lnTo>
                <a:cubicBezTo>
                  <a:pt x="4550800" y="1348096"/>
                  <a:pt x="4348037" y="1338768"/>
                  <a:pt x="4067129" y="1319637"/>
                </a:cubicBezTo>
                <a:cubicBezTo>
                  <a:pt x="3786222" y="1300506"/>
                  <a:pt x="3659050" y="1347188"/>
                  <a:pt x="3490896" y="1319637"/>
                </a:cubicBezTo>
                <a:cubicBezTo>
                  <a:pt x="3322742" y="1292086"/>
                  <a:pt x="3111523" y="1302114"/>
                  <a:pt x="2773956" y="1319637"/>
                </a:cubicBezTo>
                <a:cubicBezTo>
                  <a:pt x="2436389" y="1337160"/>
                  <a:pt x="2418269" y="1324455"/>
                  <a:pt x="2103918" y="1319637"/>
                </a:cubicBezTo>
                <a:cubicBezTo>
                  <a:pt x="1789567" y="1314819"/>
                  <a:pt x="1651565" y="1310186"/>
                  <a:pt x="1340075" y="1319637"/>
                </a:cubicBezTo>
                <a:cubicBezTo>
                  <a:pt x="1028585" y="1329088"/>
                  <a:pt x="895414" y="1290712"/>
                  <a:pt x="716940" y="1319637"/>
                </a:cubicBezTo>
                <a:cubicBezTo>
                  <a:pt x="538467" y="1348562"/>
                  <a:pt x="228851" y="1328636"/>
                  <a:pt x="0" y="1319637"/>
                </a:cubicBezTo>
                <a:lnTo>
                  <a:pt x="0" y="1319637"/>
                </a:lnTo>
                <a:cubicBezTo>
                  <a:pt x="28564" y="1093969"/>
                  <a:pt x="-19875" y="900547"/>
                  <a:pt x="0" y="633426"/>
                </a:cubicBezTo>
                <a:cubicBezTo>
                  <a:pt x="19875" y="366305"/>
                  <a:pt x="16233" y="227087"/>
                  <a:pt x="0" y="0"/>
                </a:cubicBezTo>
                <a:close/>
              </a:path>
            </a:pathLst>
          </a:custGeom>
          <a:solidFill>
            <a:srgbClr val="CFC0AF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6" name="Afbeelding 25" descr="Afbeelding met gebouw, eigendom, Gieten, armatuur&#10;&#10;Automatisch gegenereerde beschrijving">
            <a:extLst>
              <a:ext uri="{FF2B5EF4-FFF2-40B4-BE49-F238E27FC236}">
                <a16:creationId xmlns:a16="http://schemas.microsoft.com/office/drawing/2014/main" id="{72F21917-7D4A-4FE8-B279-787581868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73" y="1829268"/>
            <a:ext cx="2310927" cy="2759316"/>
          </a:xfrm>
          <a:prstGeom prst="rect">
            <a:avLst/>
          </a:prstGeom>
        </p:spPr>
      </p:pic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8C1AD754-9547-A580-08CC-FAAF6F3C58F5}"/>
              </a:ext>
            </a:extLst>
          </p:cNvPr>
          <p:cNvSpPr/>
          <p:nvPr/>
        </p:nvSpPr>
        <p:spPr>
          <a:xfrm>
            <a:off x="1967417" y="1844726"/>
            <a:ext cx="2978615" cy="1291473"/>
          </a:xfrm>
          <a:custGeom>
            <a:avLst/>
            <a:gdLst>
              <a:gd name="connsiteX0" fmla="*/ 0 w 2978615"/>
              <a:gd name="connsiteY0" fmla="*/ 0 h 1291473"/>
              <a:gd name="connsiteX1" fmla="*/ 0 w 2978615"/>
              <a:gd name="connsiteY1" fmla="*/ 0 h 1291473"/>
              <a:gd name="connsiteX2" fmla="*/ 595723 w 2978615"/>
              <a:gd name="connsiteY2" fmla="*/ 0 h 1291473"/>
              <a:gd name="connsiteX3" fmla="*/ 1161660 w 2978615"/>
              <a:gd name="connsiteY3" fmla="*/ 0 h 1291473"/>
              <a:gd name="connsiteX4" fmla="*/ 1757383 w 2978615"/>
              <a:gd name="connsiteY4" fmla="*/ 0 h 1291473"/>
              <a:gd name="connsiteX5" fmla="*/ 2263747 w 2978615"/>
              <a:gd name="connsiteY5" fmla="*/ 0 h 1291473"/>
              <a:gd name="connsiteX6" fmla="*/ 2978615 w 2978615"/>
              <a:gd name="connsiteY6" fmla="*/ 0 h 1291473"/>
              <a:gd name="connsiteX7" fmla="*/ 2978615 w 2978615"/>
              <a:gd name="connsiteY7" fmla="*/ 0 h 1291473"/>
              <a:gd name="connsiteX8" fmla="*/ 2978615 w 2978615"/>
              <a:gd name="connsiteY8" fmla="*/ 632822 h 1291473"/>
              <a:gd name="connsiteX9" fmla="*/ 2978615 w 2978615"/>
              <a:gd name="connsiteY9" fmla="*/ 1291473 h 1291473"/>
              <a:gd name="connsiteX10" fmla="*/ 2978615 w 2978615"/>
              <a:gd name="connsiteY10" fmla="*/ 1291473 h 1291473"/>
              <a:gd name="connsiteX11" fmla="*/ 2412678 w 2978615"/>
              <a:gd name="connsiteY11" fmla="*/ 1291473 h 1291473"/>
              <a:gd name="connsiteX12" fmla="*/ 1787169 w 2978615"/>
              <a:gd name="connsiteY12" fmla="*/ 1291473 h 1291473"/>
              <a:gd name="connsiteX13" fmla="*/ 1161660 w 2978615"/>
              <a:gd name="connsiteY13" fmla="*/ 1291473 h 1291473"/>
              <a:gd name="connsiteX14" fmla="*/ 625509 w 2978615"/>
              <a:gd name="connsiteY14" fmla="*/ 1291473 h 1291473"/>
              <a:gd name="connsiteX15" fmla="*/ 0 w 2978615"/>
              <a:gd name="connsiteY15" fmla="*/ 1291473 h 1291473"/>
              <a:gd name="connsiteX16" fmla="*/ 0 w 2978615"/>
              <a:gd name="connsiteY16" fmla="*/ 1291473 h 1291473"/>
              <a:gd name="connsiteX17" fmla="*/ 0 w 2978615"/>
              <a:gd name="connsiteY17" fmla="*/ 645737 h 1291473"/>
              <a:gd name="connsiteX18" fmla="*/ 0 w 2978615"/>
              <a:gd name="connsiteY18" fmla="*/ 0 h 129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5" h="1291473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44" y="-19753"/>
                  <a:pt x="1161660" y="0"/>
                </a:cubicBezTo>
                <a:cubicBezTo>
                  <a:pt x="1287476" y="19753"/>
                  <a:pt x="1514309" y="21332"/>
                  <a:pt x="1757383" y="0"/>
                </a:cubicBezTo>
                <a:cubicBezTo>
                  <a:pt x="2000457" y="-21332"/>
                  <a:pt x="2024003" y="3939"/>
                  <a:pt x="2263747" y="0"/>
                </a:cubicBezTo>
                <a:cubicBezTo>
                  <a:pt x="2503491" y="-3939"/>
                  <a:pt x="2738815" y="-14021"/>
                  <a:pt x="2978615" y="0"/>
                </a:cubicBezTo>
                <a:lnTo>
                  <a:pt x="2978615" y="0"/>
                </a:lnTo>
                <a:cubicBezTo>
                  <a:pt x="2963356" y="231246"/>
                  <a:pt x="2957729" y="339091"/>
                  <a:pt x="2978615" y="632822"/>
                </a:cubicBezTo>
                <a:cubicBezTo>
                  <a:pt x="2999501" y="926553"/>
                  <a:pt x="2947695" y="991430"/>
                  <a:pt x="2978615" y="1291473"/>
                </a:cubicBezTo>
                <a:lnTo>
                  <a:pt x="2978615" y="1291473"/>
                </a:lnTo>
                <a:cubicBezTo>
                  <a:pt x="2829079" y="1311964"/>
                  <a:pt x="2565237" y="1291235"/>
                  <a:pt x="2412678" y="1291473"/>
                </a:cubicBezTo>
                <a:cubicBezTo>
                  <a:pt x="2260119" y="1291711"/>
                  <a:pt x="2014198" y="1298709"/>
                  <a:pt x="1787169" y="1291473"/>
                </a:cubicBezTo>
                <a:cubicBezTo>
                  <a:pt x="1560140" y="1284237"/>
                  <a:pt x="1322740" y="1305783"/>
                  <a:pt x="1161660" y="1291473"/>
                </a:cubicBezTo>
                <a:cubicBezTo>
                  <a:pt x="1000580" y="1277163"/>
                  <a:pt x="773341" y="1291362"/>
                  <a:pt x="625509" y="1291473"/>
                </a:cubicBezTo>
                <a:cubicBezTo>
                  <a:pt x="477677" y="1291584"/>
                  <a:pt x="196928" y="1314863"/>
                  <a:pt x="0" y="1291473"/>
                </a:cubicBezTo>
                <a:lnTo>
                  <a:pt x="0" y="1291473"/>
                </a:lnTo>
                <a:cubicBezTo>
                  <a:pt x="6644" y="1023725"/>
                  <a:pt x="29684" y="847296"/>
                  <a:pt x="0" y="645737"/>
                </a:cubicBezTo>
                <a:cubicBezTo>
                  <a:pt x="-29684" y="444178"/>
                  <a:pt x="-18278" y="144426"/>
                  <a:pt x="0" y="0"/>
                </a:cubicBezTo>
                <a:close/>
              </a:path>
              <a:path w="2978615" h="1291473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28367" y="27883"/>
                  <a:pt x="1161660" y="0"/>
                </a:cubicBezTo>
                <a:cubicBezTo>
                  <a:pt x="1394953" y="-27883"/>
                  <a:pt x="1522814" y="23111"/>
                  <a:pt x="1668024" y="0"/>
                </a:cubicBezTo>
                <a:cubicBezTo>
                  <a:pt x="1813234" y="-23111"/>
                  <a:pt x="2070456" y="18573"/>
                  <a:pt x="2174389" y="0"/>
                </a:cubicBezTo>
                <a:cubicBezTo>
                  <a:pt x="2278323" y="-18573"/>
                  <a:pt x="2578361" y="-925"/>
                  <a:pt x="2978615" y="0"/>
                </a:cubicBezTo>
                <a:lnTo>
                  <a:pt x="2978615" y="0"/>
                </a:lnTo>
                <a:cubicBezTo>
                  <a:pt x="2981825" y="277262"/>
                  <a:pt x="2959677" y="367231"/>
                  <a:pt x="2978615" y="632822"/>
                </a:cubicBezTo>
                <a:cubicBezTo>
                  <a:pt x="2997553" y="898413"/>
                  <a:pt x="2999193" y="1086683"/>
                  <a:pt x="2978615" y="1291473"/>
                </a:cubicBezTo>
                <a:lnTo>
                  <a:pt x="2978615" y="1291473"/>
                </a:lnTo>
                <a:cubicBezTo>
                  <a:pt x="2760990" y="1317122"/>
                  <a:pt x="2588107" y="1290784"/>
                  <a:pt x="2442464" y="1291473"/>
                </a:cubicBezTo>
                <a:cubicBezTo>
                  <a:pt x="2296821" y="1292162"/>
                  <a:pt x="2070299" y="1300374"/>
                  <a:pt x="1906314" y="1291473"/>
                </a:cubicBezTo>
                <a:cubicBezTo>
                  <a:pt x="1742329" y="1282573"/>
                  <a:pt x="1474261" y="1278697"/>
                  <a:pt x="1251018" y="1291473"/>
                </a:cubicBezTo>
                <a:cubicBezTo>
                  <a:pt x="1027775" y="1304249"/>
                  <a:pt x="910345" y="1288848"/>
                  <a:pt x="714868" y="1291473"/>
                </a:cubicBezTo>
                <a:cubicBezTo>
                  <a:pt x="519391" y="1294099"/>
                  <a:pt x="320896" y="1318669"/>
                  <a:pt x="0" y="1291473"/>
                </a:cubicBezTo>
                <a:lnTo>
                  <a:pt x="0" y="1291473"/>
                </a:lnTo>
                <a:cubicBezTo>
                  <a:pt x="13905" y="997963"/>
                  <a:pt x="-20636" y="900355"/>
                  <a:pt x="0" y="645737"/>
                </a:cubicBezTo>
                <a:cubicBezTo>
                  <a:pt x="20636" y="391119"/>
                  <a:pt x="7210" y="302863"/>
                  <a:pt x="0" y="0"/>
                </a:cubicBezTo>
                <a:close/>
              </a:path>
            </a:pathLst>
          </a:custGeom>
          <a:solidFill>
            <a:srgbClr val="E7ECF4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8" name="Afbeelding 27" descr="Afbeelding met tekenfilm, Graphics, Elektrisch blauw, clipart&#10;&#10;Automatisch gegenereerde beschrijving">
            <a:extLst>
              <a:ext uri="{FF2B5EF4-FFF2-40B4-BE49-F238E27FC236}">
                <a16:creationId xmlns:a16="http://schemas.microsoft.com/office/drawing/2014/main" id="{353F522A-3CC6-AC80-07DD-98D7F2601E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3" y="1942636"/>
            <a:ext cx="761905" cy="761905"/>
          </a:xfrm>
          <a:prstGeom prst="rect">
            <a:avLst/>
          </a:prstGeom>
        </p:spPr>
      </p:pic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0EF61A44-43AF-3EE3-7541-E3CA8229D467}"/>
              </a:ext>
            </a:extLst>
          </p:cNvPr>
          <p:cNvSpPr/>
          <p:nvPr/>
        </p:nvSpPr>
        <p:spPr>
          <a:xfrm>
            <a:off x="1948524" y="3243611"/>
            <a:ext cx="2978614" cy="1335782"/>
          </a:xfrm>
          <a:custGeom>
            <a:avLst/>
            <a:gdLst>
              <a:gd name="connsiteX0" fmla="*/ 0 w 2978614"/>
              <a:gd name="connsiteY0" fmla="*/ 0 h 1335782"/>
              <a:gd name="connsiteX1" fmla="*/ 0 w 2978614"/>
              <a:gd name="connsiteY1" fmla="*/ 0 h 1335782"/>
              <a:gd name="connsiteX2" fmla="*/ 595723 w 2978614"/>
              <a:gd name="connsiteY2" fmla="*/ 0 h 1335782"/>
              <a:gd name="connsiteX3" fmla="*/ 1161659 w 2978614"/>
              <a:gd name="connsiteY3" fmla="*/ 0 h 1335782"/>
              <a:gd name="connsiteX4" fmla="*/ 1757382 w 2978614"/>
              <a:gd name="connsiteY4" fmla="*/ 0 h 1335782"/>
              <a:gd name="connsiteX5" fmla="*/ 2263747 w 2978614"/>
              <a:gd name="connsiteY5" fmla="*/ 0 h 1335782"/>
              <a:gd name="connsiteX6" fmla="*/ 2978614 w 2978614"/>
              <a:gd name="connsiteY6" fmla="*/ 0 h 1335782"/>
              <a:gd name="connsiteX7" fmla="*/ 2978614 w 2978614"/>
              <a:gd name="connsiteY7" fmla="*/ 0 h 1335782"/>
              <a:gd name="connsiteX8" fmla="*/ 2978614 w 2978614"/>
              <a:gd name="connsiteY8" fmla="*/ 654533 h 1335782"/>
              <a:gd name="connsiteX9" fmla="*/ 2978614 w 2978614"/>
              <a:gd name="connsiteY9" fmla="*/ 1335782 h 1335782"/>
              <a:gd name="connsiteX10" fmla="*/ 2978614 w 2978614"/>
              <a:gd name="connsiteY10" fmla="*/ 1335782 h 1335782"/>
              <a:gd name="connsiteX11" fmla="*/ 2412677 w 2978614"/>
              <a:gd name="connsiteY11" fmla="*/ 1335782 h 1335782"/>
              <a:gd name="connsiteX12" fmla="*/ 1787168 w 2978614"/>
              <a:gd name="connsiteY12" fmla="*/ 1335782 h 1335782"/>
              <a:gd name="connsiteX13" fmla="*/ 1161659 w 2978614"/>
              <a:gd name="connsiteY13" fmla="*/ 1335782 h 1335782"/>
              <a:gd name="connsiteX14" fmla="*/ 625509 w 2978614"/>
              <a:gd name="connsiteY14" fmla="*/ 1335782 h 1335782"/>
              <a:gd name="connsiteX15" fmla="*/ 0 w 2978614"/>
              <a:gd name="connsiteY15" fmla="*/ 1335782 h 1335782"/>
              <a:gd name="connsiteX16" fmla="*/ 0 w 2978614"/>
              <a:gd name="connsiteY16" fmla="*/ 1335782 h 1335782"/>
              <a:gd name="connsiteX17" fmla="*/ 0 w 2978614"/>
              <a:gd name="connsiteY17" fmla="*/ 667891 h 1335782"/>
              <a:gd name="connsiteX18" fmla="*/ 0 w 2978614"/>
              <a:gd name="connsiteY18" fmla="*/ 0 h 13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4" h="1335782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71" y="-17316"/>
                  <a:pt x="1161659" y="0"/>
                </a:cubicBezTo>
                <a:cubicBezTo>
                  <a:pt x="1287447" y="17316"/>
                  <a:pt x="1514308" y="21332"/>
                  <a:pt x="1757382" y="0"/>
                </a:cubicBezTo>
                <a:cubicBezTo>
                  <a:pt x="2000456" y="-21332"/>
                  <a:pt x="2021449" y="-3243"/>
                  <a:pt x="2263747" y="0"/>
                </a:cubicBezTo>
                <a:cubicBezTo>
                  <a:pt x="2506045" y="3243"/>
                  <a:pt x="2738862" y="-10806"/>
                  <a:pt x="2978614" y="0"/>
                </a:cubicBezTo>
                <a:lnTo>
                  <a:pt x="2978614" y="0"/>
                </a:lnTo>
                <a:cubicBezTo>
                  <a:pt x="2969439" y="205641"/>
                  <a:pt x="2955440" y="494206"/>
                  <a:pt x="2978614" y="654533"/>
                </a:cubicBezTo>
                <a:cubicBezTo>
                  <a:pt x="3001788" y="814860"/>
                  <a:pt x="3007957" y="1151039"/>
                  <a:pt x="2978614" y="1335782"/>
                </a:cubicBezTo>
                <a:lnTo>
                  <a:pt x="2978614" y="1335782"/>
                </a:lnTo>
                <a:cubicBezTo>
                  <a:pt x="2829078" y="1356273"/>
                  <a:pt x="2565236" y="1335544"/>
                  <a:pt x="2412677" y="1335782"/>
                </a:cubicBezTo>
                <a:cubicBezTo>
                  <a:pt x="2260118" y="1336020"/>
                  <a:pt x="2014197" y="1343018"/>
                  <a:pt x="1787168" y="1335782"/>
                </a:cubicBezTo>
                <a:cubicBezTo>
                  <a:pt x="1560139" y="1328546"/>
                  <a:pt x="1322739" y="1350092"/>
                  <a:pt x="1161659" y="1335782"/>
                </a:cubicBezTo>
                <a:cubicBezTo>
                  <a:pt x="1000579" y="1321472"/>
                  <a:pt x="767647" y="1328094"/>
                  <a:pt x="625509" y="1335782"/>
                </a:cubicBezTo>
                <a:cubicBezTo>
                  <a:pt x="483371" y="1343471"/>
                  <a:pt x="196928" y="1359172"/>
                  <a:pt x="0" y="1335782"/>
                </a:cubicBezTo>
                <a:lnTo>
                  <a:pt x="0" y="1335782"/>
                </a:lnTo>
                <a:cubicBezTo>
                  <a:pt x="9461" y="1154523"/>
                  <a:pt x="11271" y="817474"/>
                  <a:pt x="0" y="667891"/>
                </a:cubicBezTo>
                <a:cubicBezTo>
                  <a:pt x="-11271" y="518308"/>
                  <a:pt x="32379" y="308387"/>
                  <a:pt x="0" y="0"/>
                </a:cubicBezTo>
                <a:close/>
              </a:path>
              <a:path w="2978614" h="1335782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35602" y="-25827"/>
                  <a:pt x="1161659" y="0"/>
                </a:cubicBezTo>
                <a:cubicBezTo>
                  <a:pt x="1387716" y="25827"/>
                  <a:pt x="1519421" y="21998"/>
                  <a:pt x="1668024" y="0"/>
                </a:cubicBezTo>
                <a:cubicBezTo>
                  <a:pt x="1816627" y="-21998"/>
                  <a:pt x="1926662" y="25266"/>
                  <a:pt x="2174388" y="0"/>
                </a:cubicBezTo>
                <a:cubicBezTo>
                  <a:pt x="2422114" y="-25266"/>
                  <a:pt x="2578360" y="-925"/>
                  <a:pt x="2978614" y="0"/>
                </a:cubicBezTo>
                <a:lnTo>
                  <a:pt x="2978614" y="0"/>
                </a:lnTo>
                <a:cubicBezTo>
                  <a:pt x="2982918" y="204105"/>
                  <a:pt x="3009680" y="518386"/>
                  <a:pt x="2978614" y="654533"/>
                </a:cubicBezTo>
                <a:cubicBezTo>
                  <a:pt x="2947548" y="790680"/>
                  <a:pt x="2996325" y="1125851"/>
                  <a:pt x="2978614" y="1335782"/>
                </a:cubicBezTo>
                <a:lnTo>
                  <a:pt x="2978614" y="1335782"/>
                </a:lnTo>
                <a:cubicBezTo>
                  <a:pt x="2760989" y="1361431"/>
                  <a:pt x="2588106" y="1335093"/>
                  <a:pt x="2442463" y="1335782"/>
                </a:cubicBezTo>
                <a:cubicBezTo>
                  <a:pt x="2296820" y="1336471"/>
                  <a:pt x="2070298" y="1344683"/>
                  <a:pt x="1906313" y="1335782"/>
                </a:cubicBezTo>
                <a:cubicBezTo>
                  <a:pt x="1742328" y="1326882"/>
                  <a:pt x="1474083" y="1318835"/>
                  <a:pt x="1251018" y="1335782"/>
                </a:cubicBezTo>
                <a:cubicBezTo>
                  <a:pt x="1027953" y="1352729"/>
                  <a:pt x="913599" y="1334381"/>
                  <a:pt x="714867" y="1335782"/>
                </a:cubicBezTo>
                <a:cubicBezTo>
                  <a:pt x="516135" y="1337183"/>
                  <a:pt x="315075" y="1362169"/>
                  <a:pt x="0" y="1335782"/>
                </a:cubicBezTo>
                <a:lnTo>
                  <a:pt x="0" y="1335782"/>
                </a:lnTo>
                <a:cubicBezTo>
                  <a:pt x="15687" y="1034457"/>
                  <a:pt x="-12612" y="982768"/>
                  <a:pt x="0" y="667891"/>
                </a:cubicBezTo>
                <a:cubicBezTo>
                  <a:pt x="12612" y="353014"/>
                  <a:pt x="28125" y="141765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30" name="Afbeelding 29" descr="Afbeelding met tekenfilm, schets, clipart, kunst&#10;&#10;Automatisch gegenereerde beschrijving">
            <a:extLst>
              <a:ext uri="{FF2B5EF4-FFF2-40B4-BE49-F238E27FC236}">
                <a16:creationId xmlns:a16="http://schemas.microsoft.com/office/drawing/2014/main" id="{A773597C-5EE9-98A8-4B1D-FA17265CAC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4" y="3362976"/>
            <a:ext cx="761905" cy="761905"/>
          </a:xfrm>
          <a:prstGeom prst="rect">
            <a:avLst/>
          </a:prstGeom>
        </p:spPr>
      </p:pic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6490F2C7-4576-097B-5DCB-B5E98200B59D}"/>
              </a:ext>
            </a:extLst>
          </p:cNvPr>
          <p:cNvSpPr/>
          <p:nvPr/>
        </p:nvSpPr>
        <p:spPr>
          <a:xfrm>
            <a:off x="3646026" y="2674145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HVAC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BD780EBE-0F6B-B9FB-3A7A-C9EC90B53426}"/>
              </a:ext>
            </a:extLst>
          </p:cNvPr>
          <p:cNvSpPr/>
          <p:nvPr/>
        </p:nvSpPr>
        <p:spPr>
          <a:xfrm>
            <a:off x="3667742" y="4079252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ARCHITECT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3D1131A8-B750-95A7-2979-5F90F6C62CD8}"/>
              </a:ext>
            </a:extLst>
          </p:cNvPr>
          <p:cNvSpPr txBox="1"/>
          <p:nvPr/>
        </p:nvSpPr>
        <p:spPr>
          <a:xfrm>
            <a:off x="2170585" y="2208281"/>
            <a:ext cx="205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It’s a ventilation opening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D419CDFB-2D84-279A-DF08-DB84E22A0756}"/>
              </a:ext>
            </a:extLst>
          </p:cNvPr>
          <p:cNvSpPr txBox="1"/>
          <p:nvPr/>
        </p:nvSpPr>
        <p:spPr>
          <a:xfrm>
            <a:off x="1980918" y="3380635"/>
            <a:ext cx="2300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it allows natural light to flood into the space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2CC22D06-DA51-FB7B-2D2C-7E2ABD48E6EE}"/>
              </a:ext>
            </a:extLst>
          </p:cNvPr>
          <p:cNvSpPr/>
          <p:nvPr/>
        </p:nvSpPr>
        <p:spPr>
          <a:xfrm>
            <a:off x="7491441" y="1833034"/>
            <a:ext cx="3124046" cy="1278344"/>
          </a:xfrm>
          <a:custGeom>
            <a:avLst/>
            <a:gdLst>
              <a:gd name="connsiteX0" fmla="*/ 0 w 3124046"/>
              <a:gd name="connsiteY0" fmla="*/ 0 h 1278344"/>
              <a:gd name="connsiteX1" fmla="*/ 0 w 3124046"/>
              <a:gd name="connsiteY1" fmla="*/ 0 h 1278344"/>
              <a:gd name="connsiteX2" fmla="*/ 593569 w 3124046"/>
              <a:gd name="connsiteY2" fmla="*/ 0 h 1278344"/>
              <a:gd name="connsiteX3" fmla="*/ 1155897 w 3124046"/>
              <a:gd name="connsiteY3" fmla="*/ 0 h 1278344"/>
              <a:gd name="connsiteX4" fmla="*/ 1718225 w 3124046"/>
              <a:gd name="connsiteY4" fmla="*/ 0 h 1278344"/>
              <a:gd name="connsiteX5" fmla="*/ 2374275 w 3124046"/>
              <a:gd name="connsiteY5" fmla="*/ 0 h 1278344"/>
              <a:gd name="connsiteX6" fmla="*/ 3124046 w 3124046"/>
              <a:gd name="connsiteY6" fmla="*/ 0 h 1278344"/>
              <a:gd name="connsiteX7" fmla="*/ 3124046 w 3124046"/>
              <a:gd name="connsiteY7" fmla="*/ 0 h 1278344"/>
              <a:gd name="connsiteX8" fmla="*/ 3124046 w 3124046"/>
              <a:gd name="connsiteY8" fmla="*/ 626389 h 1278344"/>
              <a:gd name="connsiteX9" fmla="*/ 3124046 w 3124046"/>
              <a:gd name="connsiteY9" fmla="*/ 1278344 h 1278344"/>
              <a:gd name="connsiteX10" fmla="*/ 3124046 w 3124046"/>
              <a:gd name="connsiteY10" fmla="*/ 1278344 h 1278344"/>
              <a:gd name="connsiteX11" fmla="*/ 2530477 w 3124046"/>
              <a:gd name="connsiteY11" fmla="*/ 1278344 h 1278344"/>
              <a:gd name="connsiteX12" fmla="*/ 1936909 w 3124046"/>
              <a:gd name="connsiteY12" fmla="*/ 1278344 h 1278344"/>
              <a:gd name="connsiteX13" fmla="*/ 1405821 w 3124046"/>
              <a:gd name="connsiteY13" fmla="*/ 1278344 h 1278344"/>
              <a:gd name="connsiteX14" fmla="*/ 718531 w 3124046"/>
              <a:gd name="connsiteY14" fmla="*/ 1278344 h 1278344"/>
              <a:gd name="connsiteX15" fmla="*/ 0 w 3124046"/>
              <a:gd name="connsiteY15" fmla="*/ 1278344 h 1278344"/>
              <a:gd name="connsiteX16" fmla="*/ 0 w 3124046"/>
              <a:gd name="connsiteY16" fmla="*/ 1278344 h 1278344"/>
              <a:gd name="connsiteX17" fmla="*/ 0 w 3124046"/>
              <a:gd name="connsiteY17" fmla="*/ 651955 h 1278344"/>
              <a:gd name="connsiteX18" fmla="*/ 0 w 3124046"/>
              <a:gd name="connsiteY18" fmla="*/ 0 h 12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278344" fill="none" extrusionOk="0">
                <a:moveTo>
                  <a:pt x="0" y="0"/>
                </a:moveTo>
                <a:lnTo>
                  <a:pt x="0" y="0"/>
                </a:lnTo>
                <a:cubicBezTo>
                  <a:pt x="253444" y="18880"/>
                  <a:pt x="360918" y="18075"/>
                  <a:pt x="593569" y="0"/>
                </a:cubicBezTo>
                <a:cubicBezTo>
                  <a:pt x="826220" y="-18075"/>
                  <a:pt x="880526" y="-23304"/>
                  <a:pt x="1155897" y="0"/>
                </a:cubicBezTo>
                <a:cubicBezTo>
                  <a:pt x="1431268" y="23304"/>
                  <a:pt x="1561023" y="2202"/>
                  <a:pt x="1718225" y="0"/>
                </a:cubicBezTo>
                <a:cubicBezTo>
                  <a:pt x="1875427" y="-2202"/>
                  <a:pt x="2204916" y="4375"/>
                  <a:pt x="2374275" y="0"/>
                </a:cubicBezTo>
                <a:cubicBezTo>
                  <a:pt x="2543634" y="-4375"/>
                  <a:pt x="2768478" y="26383"/>
                  <a:pt x="3124046" y="0"/>
                </a:cubicBezTo>
                <a:lnTo>
                  <a:pt x="3124046" y="0"/>
                </a:lnTo>
                <a:cubicBezTo>
                  <a:pt x="3104481" y="258636"/>
                  <a:pt x="3154891" y="359869"/>
                  <a:pt x="3124046" y="626389"/>
                </a:cubicBezTo>
                <a:cubicBezTo>
                  <a:pt x="3093201" y="892909"/>
                  <a:pt x="3130939" y="1024062"/>
                  <a:pt x="3124046" y="1278344"/>
                </a:cubicBezTo>
                <a:lnTo>
                  <a:pt x="3124046" y="1278344"/>
                </a:lnTo>
                <a:cubicBezTo>
                  <a:pt x="2895389" y="1287340"/>
                  <a:pt x="2659262" y="1290161"/>
                  <a:pt x="2530477" y="1278344"/>
                </a:cubicBezTo>
                <a:cubicBezTo>
                  <a:pt x="2401692" y="1266527"/>
                  <a:pt x="2151057" y="1297098"/>
                  <a:pt x="1936909" y="1278344"/>
                </a:cubicBezTo>
                <a:cubicBezTo>
                  <a:pt x="1722761" y="1259590"/>
                  <a:pt x="1628503" y="1263126"/>
                  <a:pt x="1405821" y="1278344"/>
                </a:cubicBezTo>
                <a:cubicBezTo>
                  <a:pt x="1183139" y="1293562"/>
                  <a:pt x="917444" y="1288218"/>
                  <a:pt x="718531" y="1278344"/>
                </a:cubicBezTo>
                <a:cubicBezTo>
                  <a:pt x="519618" y="1268471"/>
                  <a:pt x="209480" y="1244845"/>
                  <a:pt x="0" y="1278344"/>
                </a:cubicBezTo>
                <a:lnTo>
                  <a:pt x="0" y="1278344"/>
                </a:lnTo>
                <a:cubicBezTo>
                  <a:pt x="11541" y="1031925"/>
                  <a:pt x="10563" y="861068"/>
                  <a:pt x="0" y="651955"/>
                </a:cubicBezTo>
                <a:cubicBezTo>
                  <a:pt x="-10563" y="442842"/>
                  <a:pt x="4719" y="233309"/>
                  <a:pt x="0" y="0"/>
                </a:cubicBezTo>
                <a:close/>
              </a:path>
              <a:path w="3124046" h="1278344" stroke="0" extrusionOk="0">
                <a:moveTo>
                  <a:pt x="0" y="0"/>
                </a:moveTo>
                <a:lnTo>
                  <a:pt x="0" y="0"/>
                </a:lnTo>
                <a:cubicBezTo>
                  <a:pt x="177359" y="-11198"/>
                  <a:pt x="384037" y="-14575"/>
                  <a:pt x="624809" y="0"/>
                </a:cubicBezTo>
                <a:cubicBezTo>
                  <a:pt x="865581" y="14575"/>
                  <a:pt x="1007187" y="-6018"/>
                  <a:pt x="1218378" y="0"/>
                </a:cubicBezTo>
                <a:cubicBezTo>
                  <a:pt x="1429569" y="6018"/>
                  <a:pt x="1536196" y="22277"/>
                  <a:pt x="1780706" y="0"/>
                </a:cubicBezTo>
                <a:cubicBezTo>
                  <a:pt x="2025216" y="-22277"/>
                  <a:pt x="2238578" y="-845"/>
                  <a:pt x="2467996" y="0"/>
                </a:cubicBezTo>
                <a:cubicBezTo>
                  <a:pt x="2697414" y="845"/>
                  <a:pt x="2973155" y="-68"/>
                  <a:pt x="3124046" y="0"/>
                </a:cubicBezTo>
                <a:lnTo>
                  <a:pt x="3124046" y="0"/>
                </a:lnTo>
                <a:cubicBezTo>
                  <a:pt x="3144747" y="241310"/>
                  <a:pt x="3111642" y="364931"/>
                  <a:pt x="3124046" y="664739"/>
                </a:cubicBezTo>
                <a:cubicBezTo>
                  <a:pt x="3136450" y="964547"/>
                  <a:pt x="3127336" y="1102173"/>
                  <a:pt x="3124046" y="1278344"/>
                </a:cubicBezTo>
                <a:lnTo>
                  <a:pt x="3124046" y="1278344"/>
                </a:lnTo>
                <a:cubicBezTo>
                  <a:pt x="2874794" y="1265303"/>
                  <a:pt x="2727286" y="1255040"/>
                  <a:pt x="2592958" y="1278344"/>
                </a:cubicBezTo>
                <a:cubicBezTo>
                  <a:pt x="2458630" y="1301648"/>
                  <a:pt x="2241057" y="1246991"/>
                  <a:pt x="1905668" y="1278344"/>
                </a:cubicBezTo>
                <a:cubicBezTo>
                  <a:pt x="1570279" y="1309698"/>
                  <a:pt x="1428670" y="1290325"/>
                  <a:pt x="1280859" y="1278344"/>
                </a:cubicBezTo>
                <a:cubicBezTo>
                  <a:pt x="1133048" y="1266363"/>
                  <a:pt x="912091" y="1260270"/>
                  <a:pt x="624809" y="1278344"/>
                </a:cubicBezTo>
                <a:cubicBezTo>
                  <a:pt x="337527" y="1296419"/>
                  <a:pt x="296015" y="1276558"/>
                  <a:pt x="0" y="1278344"/>
                </a:cubicBezTo>
                <a:lnTo>
                  <a:pt x="0" y="1278344"/>
                </a:lnTo>
                <a:cubicBezTo>
                  <a:pt x="7561" y="1066266"/>
                  <a:pt x="14987" y="897382"/>
                  <a:pt x="0" y="664739"/>
                </a:cubicBezTo>
                <a:cubicBezTo>
                  <a:pt x="-14987" y="432096"/>
                  <a:pt x="-26920" y="135065"/>
                  <a:pt x="0" y="0"/>
                </a:cubicBezTo>
                <a:close/>
              </a:path>
            </a:pathLst>
          </a:custGeom>
          <a:solidFill>
            <a:srgbClr val="C9A4E4"/>
          </a:solidFill>
          <a:ln>
            <a:extLst>
              <a:ext uri="{C807C97D-BFC1-408E-A445-0C87EB9F89A2}">
                <ask:lineSketchStyleProps xmlns:ask="http://schemas.microsoft.com/office/drawing/2018/sketchyshapes" sd="1627529137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36" name="Afbeelding 35" descr="Afbeelding met clipart, tekenfilm, Graphics&#10;&#10;Automatisch gegenereerde beschrijving">
            <a:extLst>
              <a:ext uri="{FF2B5EF4-FFF2-40B4-BE49-F238E27FC236}">
                <a16:creationId xmlns:a16="http://schemas.microsoft.com/office/drawing/2014/main" id="{A5A758AF-FF53-96C0-192B-2C140C9A1F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1930523"/>
            <a:ext cx="761905" cy="761905"/>
          </a:xfrm>
          <a:prstGeom prst="rect">
            <a:avLst/>
          </a:prstGeom>
        </p:spPr>
      </p:pic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07F6515B-ED47-ADE0-3A57-D4E94DE8FA95}"/>
              </a:ext>
            </a:extLst>
          </p:cNvPr>
          <p:cNvSpPr/>
          <p:nvPr/>
        </p:nvSpPr>
        <p:spPr>
          <a:xfrm>
            <a:off x="7607610" y="2647672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ENERGY CONSULTANT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FEEE7736-5E9A-E4D7-2F1C-BF8A3A30ED22}"/>
              </a:ext>
            </a:extLst>
          </p:cNvPr>
          <p:cNvSpPr txBox="1"/>
          <p:nvPr/>
        </p:nvSpPr>
        <p:spPr>
          <a:xfrm>
            <a:off x="8448086" y="1889569"/>
            <a:ext cx="216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it’s a part of the building </a:t>
            </a:r>
          </a:p>
          <a:p>
            <a:r>
              <a:rPr lang="en-GB" cap="all" dirty="0">
                <a:latin typeface="The Hand Extrablack" panose="03070A02030502020204" pitchFamily="66" charset="0"/>
              </a:rPr>
              <a:t>envelope with poor insulation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B40B503-0F00-A972-32F2-F7A232FC9420}"/>
              </a:ext>
            </a:extLst>
          </p:cNvPr>
          <p:cNvSpPr/>
          <p:nvPr/>
        </p:nvSpPr>
        <p:spPr>
          <a:xfrm>
            <a:off x="7491441" y="3193744"/>
            <a:ext cx="3124046" cy="1350943"/>
          </a:xfrm>
          <a:custGeom>
            <a:avLst/>
            <a:gdLst>
              <a:gd name="connsiteX0" fmla="*/ 0 w 3124046"/>
              <a:gd name="connsiteY0" fmla="*/ 0 h 1350943"/>
              <a:gd name="connsiteX1" fmla="*/ 0 w 3124046"/>
              <a:gd name="connsiteY1" fmla="*/ 0 h 1350943"/>
              <a:gd name="connsiteX2" fmla="*/ 624809 w 3124046"/>
              <a:gd name="connsiteY2" fmla="*/ 0 h 1350943"/>
              <a:gd name="connsiteX3" fmla="*/ 1218378 w 3124046"/>
              <a:gd name="connsiteY3" fmla="*/ 0 h 1350943"/>
              <a:gd name="connsiteX4" fmla="*/ 1843187 w 3124046"/>
              <a:gd name="connsiteY4" fmla="*/ 0 h 1350943"/>
              <a:gd name="connsiteX5" fmla="*/ 2374275 w 3124046"/>
              <a:gd name="connsiteY5" fmla="*/ 0 h 1350943"/>
              <a:gd name="connsiteX6" fmla="*/ 3124046 w 3124046"/>
              <a:gd name="connsiteY6" fmla="*/ 0 h 1350943"/>
              <a:gd name="connsiteX7" fmla="*/ 3124046 w 3124046"/>
              <a:gd name="connsiteY7" fmla="*/ 0 h 1350943"/>
              <a:gd name="connsiteX8" fmla="*/ 3124046 w 3124046"/>
              <a:gd name="connsiteY8" fmla="*/ 661962 h 1350943"/>
              <a:gd name="connsiteX9" fmla="*/ 3124046 w 3124046"/>
              <a:gd name="connsiteY9" fmla="*/ 1350943 h 1350943"/>
              <a:gd name="connsiteX10" fmla="*/ 3124046 w 3124046"/>
              <a:gd name="connsiteY10" fmla="*/ 1350943 h 1350943"/>
              <a:gd name="connsiteX11" fmla="*/ 2530477 w 3124046"/>
              <a:gd name="connsiteY11" fmla="*/ 1350943 h 1350943"/>
              <a:gd name="connsiteX12" fmla="*/ 1874428 w 3124046"/>
              <a:gd name="connsiteY12" fmla="*/ 1350943 h 1350943"/>
              <a:gd name="connsiteX13" fmla="*/ 1218378 w 3124046"/>
              <a:gd name="connsiteY13" fmla="*/ 1350943 h 1350943"/>
              <a:gd name="connsiteX14" fmla="*/ 656050 w 3124046"/>
              <a:gd name="connsiteY14" fmla="*/ 1350943 h 1350943"/>
              <a:gd name="connsiteX15" fmla="*/ 0 w 3124046"/>
              <a:gd name="connsiteY15" fmla="*/ 1350943 h 1350943"/>
              <a:gd name="connsiteX16" fmla="*/ 0 w 3124046"/>
              <a:gd name="connsiteY16" fmla="*/ 1350943 h 1350943"/>
              <a:gd name="connsiteX17" fmla="*/ 0 w 3124046"/>
              <a:gd name="connsiteY17" fmla="*/ 675472 h 1350943"/>
              <a:gd name="connsiteX18" fmla="*/ 0 w 3124046"/>
              <a:gd name="connsiteY18" fmla="*/ 0 h 13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350943" fill="none" extrusionOk="0">
                <a:moveTo>
                  <a:pt x="0" y="0"/>
                </a:moveTo>
                <a:lnTo>
                  <a:pt x="0" y="0"/>
                </a:lnTo>
                <a:cubicBezTo>
                  <a:pt x="310969" y="-7843"/>
                  <a:pt x="321721" y="15401"/>
                  <a:pt x="624809" y="0"/>
                </a:cubicBezTo>
                <a:cubicBezTo>
                  <a:pt x="927897" y="-15401"/>
                  <a:pt x="1028390" y="1473"/>
                  <a:pt x="1218378" y="0"/>
                </a:cubicBezTo>
                <a:cubicBezTo>
                  <a:pt x="1408366" y="-1473"/>
                  <a:pt x="1539166" y="13735"/>
                  <a:pt x="1843187" y="0"/>
                </a:cubicBezTo>
                <a:cubicBezTo>
                  <a:pt x="2147208" y="-13735"/>
                  <a:pt x="2232524" y="20873"/>
                  <a:pt x="2374275" y="0"/>
                </a:cubicBezTo>
                <a:cubicBezTo>
                  <a:pt x="2516026" y="-20873"/>
                  <a:pt x="2797390" y="11807"/>
                  <a:pt x="3124046" y="0"/>
                </a:cubicBezTo>
                <a:lnTo>
                  <a:pt x="3124046" y="0"/>
                </a:lnTo>
                <a:cubicBezTo>
                  <a:pt x="3109358" y="238657"/>
                  <a:pt x="3152279" y="377859"/>
                  <a:pt x="3124046" y="661962"/>
                </a:cubicBezTo>
                <a:cubicBezTo>
                  <a:pt x="3095813" y="946065"/>
                  <a:pt x="3097834" y="1084097"/>
                  <a:pt x="3124046" y="1350943"/>
                </a:cubicBezTo>
                <a:lnTo>
                  <a:pt x="3124046" y="1350943"/>
                </a:lnTo>
                <a:cubicBezTo>
                  <a:pt x="2991485" y="1378028"/>
                  <a:pt x="2686484" y="1370751"/>
                  <a:pt x="2530477" y="1350943"/>
                </a:cubicBezTo>
                <a:cubicBezTo>
                  <a:pt x="2374470" y="1331135"/>
                  <a:pt x="2133085" y="1367486"/>
                  <a:pt x="1874428" y="1350943"/>
                </a:cubicBezTo>
                <a:cubicBezTo>
                  <a:pt x="1615771" y="1334400"/>
                  <a:pt x="1403074" y="1362903"/>
                  <a:pt x="1218378" y="1350943"/>
                </a:cubicBezTo>
                <a:cubicBezTo>
                  <a:pt x="1033682" y="1338984"/>
                  <a:pt x="899385" y="1377891"/>
                  <a:pt x="656050" y="1350943"/>
                </a:cubicBezTo>
                <a:cubicBezTo>
                  <a:pt x="412715" y="1323995"/>
                  <a:pt x="169590" y="1373372"/>
                  <a:pt x="0" y="1350943"/>
                </a:cubicBezTo>
                <a:lnTo>
                  <a:pt x="0" y="1350943"/>
                </a:lnTo>
                <a:cubicBezTo>
                  <a:pt x="-33052" y="1102887"/>
                  <a:pt x="-3509" y="989967"/>
                  <a:pt x="0" y="675472"/>
                </a:cubicBezTo>
                <a:cubicBezTo>
                  <a:pt x="3509" y="360977"/>
                  <a:pt x="23537" y="293177"/>
                  <a:pt x="0" y="0"/>
                </a:cubicBezTo>
                <a:close/>
              </a:path>
              <a:path w="3124046" h="1350943" stroke="0" extrusionOk="0">
                <a:moveTo>
                  <a:pt x="0" y="0"/>
                </a:moveTo>
                <a:lnTo>
                  <a:pt x="0" y="0"/>
                </a:lnTo>
                <a:cubicBezTo>
                  <a:pt x="221771" y="24095"/>
                  <a:pt x="323445" y="-17847"/>
                  <a:pt x="624809" y="0"/>
                </a:cubicBezTo>
                <a:cubicBezTo>
                  <a:pt x="926173" y="17847"/>
                  <a:pt x="1008925" y="20405"/>
                  <a:pt x="1218378" y="0"/>
                </a:cubicBezTo>
                <a:cubicBezTo>
                  <a:pt x="1427831" y="-20405"/>
                  <a:pt x="1531826" y="21838"/>
                  <a:pt x="1749466" y="0"/>
                </a:cubicBezTo>
                <a:cubicBezTo>
                  <a:pt x="1967106" y="-21838"/>
                  <a:pt x="2070975" y="-17318"/>
                  <a:pt x="2280554" y="0"/>
                </a:cubicBezTo>
                <a:cubicBezTo>
                  <a:pt x="2490133" y="17318"/>
                  <a:pt x="2776845" y="-20750"/>
                  <a:pt x="3124046" y="0"/>
                </a:cubicBezTo>
                <a:lnTo>
                  <a:pt x="3124046" y="0"/>
                </a:lnTo>
                <a:cubicBezTo>
                  <a:pt x="3113482" y="205009"/>
                  <a:pt x="3103739" y="443652"/>
                  <a:pt x="3124046" y="661962"/>
                </a:cubicBezTo>
                <a:cubicBezTo>
                  <a:pt x="3144353" y="880272"/>
                  <a:pt x="3089639" y="1098972"/>
                  <a:pt x="3124046" y="1350943"/>
                </a:cubicBezTo>
                <a:lnTo>
                  <a:pt x="3124046" y="1350943"/>
                </a:lnTo>
                <a:cubicBezTo>
                  <a:pt x="2920360" y="1372641"/>
                  <a:pt x="2807642" y="1344855"/>
                  <a:pt x="2561718" y="1350943"/>
                </a:cubicBezTo>
                <a:cubicBezTo>
                  <a:pt x="2315794" y="1357031"/>
                  <a:pt x="2267666" y="1360794"/>
                  <a:pt x="1999389" y="1350943"/>
                </a:cubicBezTo>
                <a:cubicBezTo>
                  <a:pt x="1731112" y="1341092"/>
                  <a:pt x="1469808" y="1367755"/>
                  <a:pt x="1312099" y="1350943"/>
                </a:cubicBezTo>
                <a:cubicBezTo>
                  <a:pt x="1154390" y="1334132"/>
                  <a:pt x="974530" y="1341420"/>
                  <a:pt x="749771" y="1350943"/>
                </a:cubicBezTo>
                <a:cubicBezTo>
                  <a:pt x="525012" y="1360466"/>
                  <a:pt x="155950" y="1343064"/>
                  <a:pt x="0" y="1350943"/>
                </a:cubicBezTo>
                <a:lnTo>
                  <a:pt x="0" y="1350943"/>
                </a:lnTo>
                <a:cubicBezTo>
                  <a:pt x="-10261" y="1170636"/>
                  <a:pt x="14642" y="832451"/>
                  <a:pt x="0" y="675472"/>
                </a:cubicBezTo>
                <a:cubicBezTo>
                  <a:pt x="-14642" y="518493"/>
                  <a:pt x="-31210" y="15827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40" name="Afbeelding 39" descr="Afbeelding met clipart&#10;&#10;Automatisch gegenereerde beschrijving">
            <a:extLst>
              <a:ext uri="{FF2B5EF4-FFF2-40B4-BE49-F238E27FC236}">
                <a16:creationId xmlns:a16="http://schemas.microsoft.com/office/drawing/2014/main" id="{ED0AA1BD-1CE7-2C7D-2CEC-52972A697C7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3319076"/>
            <a:ext cx="761905" cy="761905"/>
          </a:xfrm>
          <a:prstGeom prst="rect">
            <a:avLst/>
          </a:prstGeom>
        </p:spPr>
      </p:pic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55EB2133-E299-62F6-07DA-FAC9CCF5F35A}"/>
              </a:ext>
            </a:extLst>
          </p:cNvPr>
          <p:cNvSpPr/>
          <p:nvPr/>
        </p:nvSpPr>
        <p:spPr>
          <a:xfrm>
            <a:off x="7607610" y="4080981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STRUCTURAL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B34AA6EE-FA95-7F99-D9E8-89EB09274873}"/>
              </a:ext>
            </a:extLst>
          </p:cNvPr>
          <p:cNvSpPr txBox="1"/>
          <p:nvPr/>
        </p:nvSpPr>
        <p:spPr>
          <a:xfrm>
            <a:off x="8412206" y="3360132"/>
            <a:ext cx="22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The load of the mass above the window must be redirected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43" name="Rechthoek: afgeronde hoeken 42">
            <a:extLst>
              <a:ext uri="{FF2B5EF4-FFF2-40B4-BE49-F238E27FC236}">
                <a16:creationId xmlns:a16="http://schemas.microsoft.com/office/drawing/2014/main" id="{C9B5F2A8-38D0-6206-0239-CA72ED669E45}"/>
              </a:ext>
            </a:extLst>
          </p:cNvPr>
          <p:cNvSpPr/>
          <p:nvPr/>
        </p:nvSpPr>
        <p:spPr>
          <a:xfrm>
            <a:off x="1967417" y="418220"/>
            <a:ext cx="2544004" cy="1319637"/>
          </a:xfrm>
          <a:custGeom>
            <a:avLst/>
            <a:gdLst>
              <a:gd name="connsiteX0" fmla="*/ 0 w 2544004"/>
              <a:gd name="connsiteY0" fmla="*/ 0 h 1319637"/>
              <a:gd name="connsiteX1" fmla="*/ 0 w 2544004"/>
              <a:gd name="connsiteY1" fmla="*/ 0 h 1319637"/>
              <a:gd name="connsiteX2" fmla="*/ 585121 w 2544004"/>
              <a:gd name="connsiteY2" fmla="*/ 0 h 1319637"/>
              <a:gd name="connsiteX3" fmla="*/ 1144802 w 2544004"/>
              <a:gd name="connsiteY3" fmla="*/ 0 h 1319637"/>
              <a:gd name="connsiteX4" fmla="*/ 1780803 w 2544004"/>
              <a:gd name="connsiteY4" fmla="*/ 0 h 1319637"/>
              <a:gd name="connsiteX5" fmla="*/ 2544004 w 2544004"/>
              <a:gd name="connsiteY5" fmla="*/ 0 h 1319637"/>
              <a:gd name="connsiteX6" fmla="*/ 2544004 w 2544004"/>
              <a:gd name="connsiteY6" fmla="*/ 0 h 1319637"/>
              <a:gd name="connsiteX7" fmla="*/ 2544004 w 2544004"/>
              <a:gd name="connsiteY7" fmla="*/ 659819 h 1319637"/>
              <a:gd name="connsiteX8" fmla="*/ 2544004 w 2544004"/>
              <a:gd name="connsiteY8" fmla="*/ 1319637 h 1319637"/>
              <a:gd name="connsiteX9" fmla="*/ 2544004 w 2544004"/>
              <a:gd name="connsiteY9" fmla="*/ 1319637 h 1319637"/>
              <a:gd name="connsiteX10" fmla="*/ 1882563 w 2544004"/>
              <a:gd name="connsiteY10" fmla="*/ 1319637 h 1319637"/>
              <a:gd name="connsiteX11" fmla="*/ 1322882 w 2544004"/>
              <a:gd name="connsiteY11" fmla="*/ 1319637 h 1319637"/>
              <a:gd name="connsiteX12" fmla="*/ 636001 w 2544004"/>
              <a:gd name="connsiteY12" fmla="*/ 1319637 h 1319637"/>
              <a:gd name="connsiteX13" fmla="*/ 0 w 2544004"/>
              <a:gd name="connsiteY13" fmla="*/ 1319637 h 1319637"/>
              <a:gd name="connsiteX14" fmla="*/ 0 w 2544004"/>
              <a:gd name="connsiteY14" fmla="*/ 1319637 h 1319637"/>
              <a:gd name="connsiteX15" fmla="*/ 0 w 2544004"/>
              <a:gd name="connsiteY15" fmla="*/ 646622 h 1319637"/>
              <a:gd name="connsiteX16" fmla="*/ 0 w 2544004"/>
              <a:gd name="connsiteY16" fmla="*/ 0 h 131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4004" h="1319637" fill="none" extrusionOk="0">
                <a:moveTo>
                  <a:pt x="0" y="0"/>
                </a:moveTo>
                <a:lnTo>
                  <a:pt x="0" y="0"/>
                </a:lnTo>
                <a:cubicBezTo>
                  <a:pt x="152936" y="10402"/>
                  <a:pt x="412801" y="22534"/>
                  <a:pt x="585121" y="0"/>
                </a:cubicBezTo>
                <a:cubicBezTo>
                  <a:pt x="757441" y="-22534"/>
                  <a:pt x="990669" y="26938"/>
                  <a:pt x="1144802" y="0"/>
                </a:cubicBezTo>
                <a:cubicBezTo>
                  <a:pt x="1298935" y="-26938"/>
                  <a:pt x="1623485" y="22959"/>
                  <a:pt x="1780803" y="0"/>
                </a:cubicBezTo>
                <a:cubicBezTo>
                  <a:pt x="1938121" y="-22959"/>
                  <a:pt x="2370141" y="-4533"/>
                  <a:pt x="2544004" y="0"/>
                </a:cubicBezTo>
                <a:lnTo>
                  <a:pt x="2544004" y="0"/>
                </a:lnTo>
                <a:cubicBezTo>
                  <a:pt x="2546420" y="220165"/>
                  <a:pt x="2531282" y="460638"/>
                  <a:pt x="2544004" y="659819"/>
                </a:cubicBezTo>
                <a:cubicBezTo>
                  <a:pt x="2556726" y="859000"/>
                  <a:pt x="2571603" y="997724"/>
                  <a:pt x="2544004" y="1319637"/>
                </a:cubicBezTo>
                <a:lnTo>
                  <a:pt x="2544004" y="1319637"/>
                </a:lnTo>
                <a:cubicBezTo>
                  <a:pt x="2411548" y="1309742"/>
                  <a:pt x="2118164" y="1288519"/>
                  <a:pt x="1882563" y="1319637"/>
                </a:cubicBezTo>
                <a:cubicBezTo>
                  <a:pt x="1646962" y="1350755"/>
                  <a:pt x="1504922" y="1338039"/>
                  <a:pt x="1322882" y="1319637"/>
                </a:cubicBezTo>
                <a:cubicBezTo>
                  <a:pt x="1140842" y="1301235"/>
                  <a:pt x="806081" y="1312038"/>
                  <a:pt x="636001" y="1319637"/>
                </a:cubicBezTo>
                <a:cubicBezTo>
                  <a:pt x="465921" y="1327236"/>
                  <a:pt x="174961" y="1294750"/>
                  <a:pt x="0" y="1319637"/>
                </a:cubicBezTo>
                <a:lnTo>
                  <a:pt x="0" y="1319637"/>
                </a:lnTo>
                <a:cubicBezTo>
                  <a:pt x="-12109" y="1103800"/>
                  <a:pt x="31504" y="820817"/>
                  <a:pt x="0" y="646622"/>
                </a:cubicBezTo>
                <a:cubicBezTo>
                  <a:pt x="-31504" y="472428"/>
                  <a:pt x="22716" y="305396"/>
                  <a:pt x="0" y="0"/>
                </a:cubicBezTo>
                <a:close/>
              </a:path>
              <a:path w="2544004" h="1319637" stroke="0" extrusionOk="0">
                <a:moveTo>
                  <a:pt x="0" y="0"/>
                </a:moveTo>
                <a:lnTo>
                  <a:pt x="0" y="0"/>
                </a:lnTo>
                <a:cubicBezTo>
                  <a:pt x="213339" y="-29779"/>
                  <a:pt x="458407" y="21459"/>
                  <a:pt x="636001" y="0"/>
                </a:cubicBezTo>
                <a:cubicBezTo>
                  <a:pt x="813595" y="-21459"/>
                  <a:pt x="1032556" y="19863"/>
                  <a:pt x="1246562" y="0"/>
                </a:cubicBezTo>
                <a:cubicBezTo>
                  <a:pt x="1460568" y="-19863"/>
                  <a:pt x="1611787" y="20805"/>
                  <a:pt x="1806243" y="0"/>
                </a:cubicBezTo>
                <a:cubicBezTo>
                  <a:pt x="2000699" y="-20805"/>
                  <a:pt x="2190922" y="4606"/>
                  <a:pt x="2544004" y="0"/>
                </a:cubicBezTo>
                <a:lnTo>
                  <a:pt x="2544004" y="0"/>
                </a:lnTo>
                <a:cubicBezTo>
                  <a:pt x="2547862" y="209602"/>
                  <a:pt x="2541206" y="343514"/>
                  <a:pt x="2544004" y="633426"/>
                </a:cubicBezTo>
                <a:cubicBezTo>
                  <a:pt x="2546802" y="923338"/>
                  <a:pt x="2555467" y="1021905"/>
                  <a:pt x="2544004" y="1319637"/>
                </a:cubicBezTo>
                <a:lnTo>
                  <a:pt x="2544004" y="1319637"/>
                </a:lnTo>
                <a:cubicBezTo>
                  <a:pt x="2394689" y="1329632"/>
                  <a:pt x="2069948" y="1333786"/>
                  <a:pt x="1908003" y="1319637"/>
                </a:cubicBezTo>
                <a:cubicBezTo>
                  <a:pt x="1746058" y="1305488"/>
                  <a:pt x="1537781" y="1346176"/>
                  <a:pt x="1272002" y="1319637"/>
                </a:cubicBezTo>
                <a:cubicBezTo>
                  <a:pt x="1006223" y="1293098"/>
                  <a:pt x="884802" y="1346054"/>
                  <a:pt x="686881" y="1319637"/>
                </a:cubicBezTo>
                <a:cubicBezTo>
                  <a:pt x="488960" y="1293220"/>
                  <a:pt x="294244" y="1289907"/>
                  <a:pt x="0" y="1319637"/>
                </a:cubicBezTo>
                <a:lnTo>
                  <a:pt x="0" y="1319637"/>
                </a:lnTo>
                <a:cubicBezTo>
                  <a:pt x="6298" y="1165753"/>
                  <a:pt x="9556" y="817383"/>
                  <a:pt x="0" y="686211"/>
                </a:cubicBezTo>
                <a:cubicBezTo>
                  <a:pt x="-9556" y="555039"/>
                  <a:pt x="-10726" y="269057"/>
                  <a:pt x="0" y="0"/>
                </a:cubicBezTo>
                <a:close/>
              </a:path>
            </a:pathLst>
          </a:custGeom>
          <a:solidFill>
            <a:srgbClr val="F5E4D8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44" name="Afbeelding 43" descr="Afbeelding met symbool, Elektrisch blauw, clipart&#10;&#10;Automatisch gegenereerde beschrijving">
            <a:extLst>
              <a:ext uri="{FF2B5EF4-FFF2-40B4-BE49-F238E27FC236}">
                <a16:creationId xmlns:a16="http://schemas.microsoft.com/office/drawing/2014/main" id="{071DBE04-4FAF-9AB6-1E8E-5058BB0D6F9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71" y="523376"/>
            <a:ext cx="761905" cy="761905"/>
          </a:xfrm>
          <a:prstGeom prst="rect">
            <a:avLst/>
          </a:prstGeom>
        </p:spPr>
      </p:pic>
      <p:sp>
        <p:nvSpPr>
          <p:cNvPr id="45" name="Rechthoek: afgeronde hoeken 44">
            <a:extLst>
              <a:ext uri="{FF2B5EF4-FFF2-40B4-BE49-F238E27FC236}">
                <a16:creationId xmlns:a16="http://schemas.microsoft.com/office/drawing/2014/main" id="{5ABA5ECB-23F6-C67C-9F2B-2D54C0EED1CC}"/>
              </a:ext>
            </a:extLst>
          </p:cNvPr>
          <p:cNvSpPr/>
          <p:nvPr/>
        </p:nvSpPr>
        <p:spPr>
          <a:xfrm>
            <a:off x="2094775" y="1261235"/>
            <a:ext cx="1711219" cy="384701"/>
          </a:xfrm>
          <a:custGeom>
            <a:avLst/>
            <a:gdLst>
              <a:gd name="connsiteX0" fmla="*/ 0 w 1711219"/>
              <a:gd name="connsiteY0" fmla="*/ 64118 h 384701"/>
              <a:gd name="connsiteX1" fmla="*/ 64118 w 1711219"/>
              <a:gd name="connsiteY1" fmla="*/ 0 h 384701"/>
              <a:gd name="connsiteX2" fmla="*/ 591779 w 1711219"/>
              <a:gd name="connsiteY2" fmla="*/ 0 h 384701"/>
              <a:gd name="connsiteX3" fmla="*/ 1103610 w 1711219"/>
              <a:gd name="connsiteY3" fmla="*/ 0 h 384701"/>
              <a:gd name="connsiteX4" fmla="*/ 1647101 w 1711219"/>
              <a:gd name="connsiteY4" fmla="*/ 0 h 384701"/>
              <a:gd name="connsiteX5" fmla="*/ 1711219 w 1711219"/>
              <a:gd name="connsiteY5" fmla="*/ 64118 h 384701"/>
              <a:gd name="connsiteX6" fmla="*/ 1711219 w 1711219"/>
              <a:gd name="connsiteY6" fmla="*/ 320583 h 384701"/>
              <a:gd name="connsiteX7" fmla="*/ 1647101 w 1711219"/>
              <a:gd name="connsiteY7" fmla="*/ 384701 h 384701"/>
              <a:gd name="connsiteX8" fmla="*/ 1087780 w 1711219"/>
              <a:gd name="connsiteY8" fmla="*/ 384701 h 384701"/>
              <a:gd name="connsiteX9" fmla="*/ 575949 w 1711219"/>
              <a:gd name="connsiteY9" fmla="*/ 384701 h 384701"/>
              <a:gd name="connsiteX10" fmla="*/ 64118 w 1711219"/>
              <a:gd name="connsiteY10" fmla="*/ 384701 h 384701"/>
              <a:gd name="connsiteX11" fmla="*/ 0 w 1711219"/>
              <a:gd name="connsiteY11" fmla="*/ 320583 h 384701"/>
              <a:gd name="connsiteX12" fmla="*/ 0 w 1711219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1219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40576" y="-6979"/>
                  <a:pt x="367332" y="22192"/>
                  <a:pt x="591779" y="0"/>
                </a:cubicBezTo>
                <a:cubicBezTo>
                  <a:pt x="816226" y="-22192"/>
                  <a:pt x="954838" y="10875"/>
                  <a:pt x="1103610" y="0"/>
                </a:cubicBezTo>
                <a:cubicBezTo>
                  <a:pt x="1252382" y="-10875"/>
                  <a:pt x="1512204" y="-21962"/>
                  <a:pt x="1647101" y="0"/>
                </a:cubicBezTo>
                <a:cubicBezTo>
                  <a:pt x="1689710" y="4893"/>
                  <a:pt x="1714200" y="22680"/>
                  <a:pt x="1711219" y="64118"/>
                </a:cubicBezTo>
                <a:cubicBezTo>
                  <a:pt x="1700273" y="144433"/>
                  <a:pt x="1719535" y="247202"/>
                  <a:pt x="1711219" y="320583"/>
                </a:cubicBezTo>
                <a:cubicBezTo>
                  <a:pt x="1712923" y="353700"/>
                  <a:pt x="1681211" y="381889"/>
                  <a:pt x="1647101" y="384701"/>
                </a:cubicBezTo>
                <a:cubicBezTo>
                  <a:pt x="1533349" y="409982"/>
                  <a:pt x="1255513" y="410558"/>
                  <a:pt x="1087780" y="384701"/>
                </a:cubicBezTo>
                <a:cubicBezTo>
                  <a:pt x="920047" y="358844"/>
                  <a:pt x="789943" y="387616"/>
                  <a:pt x="575949" y="384701"/>
                </a:cubicBezTo>
                <a:cubicBezTo>
                  <a:pt x="361955" y="381786"/>
                  <a:pt x="195281" y="395755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711219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15398" y="3452"/>
                  <a:pt x="326418" y="-22295"/>
                  <a:pt x="560119" y="0"/>
                </a:cubicBezTo>
                <a:cubicBezTo>
                  <a:pt x="793820" y="22295"/>
                  <a:pt x="842709" y="14866"/>
                  <a:pt x="1119440" y="0"/>
                </a:cubicBezTo>
                <a:cubicBezTo>
                  <a:pt x="1396171" y="-14866"/>
                  <a:pt x="1385237" y="-21881"/>
                  <a:pt x="1647101" y="0"/>
                </a:cubicBezTo>
                <a:cubicBezTo>
                  <a:pt x="1679291" y="3836"/>
                  <a:pt x="1716713" y="33999"/>
                  <a:pt x="1711219" y="64118"/>
                </a:cubicBezTo>
                <a:cubicBezTo>
                  <a:pt x="1715538" y="149591"/>
                  <a:pt x="1704811" y="218142"/>
                  <a:pt x="1711219" y="320583"/>
                </a:cubicBezTo>
                <a:cubicBezTo>
                  <a:pt x="1707589" y="358745"/>
                  <a:pt x="1684749" y="380029"/>
                  <a:pt x="1647101" y="384701"/>
                </a:cubicBezTo>
                <a:cubicBezTo>
                  <a:pt x="1516727" y="364653"/>
                  <a:pt x="1371863" y="380953"/>
                  <a:pt x="1166929" y="384701"/>
                </a:cubicBezTo>
                <a:cubicBezTo>
                  <a:pt x="961995" y="388449"/>
                  <a:pt x="805306" y="380116"/>
                  <a:pt x="670928" y="384701"/>
                </a:cubicBezTo>
                <a:cubicBezTo>
                  <a:pt x="536550" y="389286"/>
                  <a:pt x="234299" y="37357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FIRE SAFETY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1418C8BC-D8DE-30E0-8E4E-18197F444E45}"/>
              </a:ext>
            </a:extLst>
          </p:cNvPr>
          <p:cNvSpPr txBox="1"/>
          <p:nvPr/>
        </p:nvSpPr>
        <p:spPr>
          <a:xfrm>
            <a:off x="2054591" y="698180"/>
            <a:ext cx="284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it’s a fire escape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47" name="Rechthoek: afgeronde hoeken 46">
            <a:extLst>
              <a:ext uri="{FF2B5EF4-FFF2-40B4-BE49-F238E27FC236}">
                <a16:creationId xmlns:a16="http://schemas.microsoft.com/office/drawing/2014/main" id="{458FED36-6A2D-AF36-E8D1-93F3AAB36BFE}"/>
              </a:ext>
            </a:extLst>
          </p:cNvPr>
          <p:cNvSpPr/>
          <p:nvPr/>
        </p:nvSpPr>
        <p:spPr>
          <a:xfrm>
            <a:off x="6793232" y="4677635"/>
            <a:ext cx="3841149" cy="1366356"/>
          </a:xfrm>
          <a:custGeom>
            <a:avLst/>
            <a:gdLst>
              <a:gd name="connsiteX0" fmla="*/ 0 w 3841149"/>
              <a:gd name="connsiteY0" fmla="*/ 0 h 1366356"/>
              <a:gd name="connsiteX1" fmla="*/ 0 w 3841149"/>
              <a:gd name="connsiteY1" fmla="*/ 0 h 1366356"/>
              <a:gd name="connsiteX2" fmla="*/ 678603 w 3841149"/>
              <a:gd name="connsiteY2" fmla="*/ 0 h 1366356"/>
              <a:gd name="connsiteX3" fmla="*/ 1203560 w 3841149"/>
              <a:gd name="connsiteY3" fmla="*/ 0 h 1366356"/>
              <a:gd name="connsiteX4" fmla="*/ 1766929 w 3841149"/>
              <a:gd name="connsiteY4" fmla="*/ 0 h 1366356"/>
              <a:gd name="connsiteX5" fmla="*/ 2368709 w 3841149"/>
              <a:gd name="connsiteY5" fmla="*/ 0 h 1366356"/>
              <a:gd name="connsiteX6" fmla="*/ 3008900 w 3841149"/>
              <a:gd name="connsiteY6" fmla="*/ 0 h 1366356"/>
              <a:gd name="connsiteX7" fmla="*/ 3841149 w 3841149"/>
              <a:gd name="connsiteY7" fmla="*/ 0 h 1366356"/>
              <a:gd name="connsiteX8" fmla="*/ 3841149 w 3841149"/>
              <a:gd name="connsiteY8" fmla="*/ 0 h 1366356"/>
              <a:gd name="connsiteX9" fmla="*/ 3841149 w 3841149"/>
              <a:gd name="connsiteY9" fmla="*/ 669514 h 1366356"/>
              <a:gd name="connsiteX10" fmla="*/ 3841149 w 3841149"/>
              <a:gd name="connsiteY10" fmla="*/ 1366356 h 1366356"/>
              <a:gd name="connsiteX11" fmla="*/ 3841149 w 3841149"/>
              <a:gd name="connsiteY11" fmla="*/ 1366356 h 1366356"/>
              <a:gd name="connsiteX12" fmla="*/ 3124135 w 3841149"/>
              <a:gd name="connsiteY12" fmla="*/ 1366356 h 1366356"/>
              <a:gd name="connsiteX13" fmla="*/ 2522355 w 3841149"/>
              <a:gd name="connsiteY13" fmla="*/ 1366356 h 1366356"/>
              <a:gd name="connsiteX14" fmla="*/ 1882163 w 3841149"/>
              <a:gd name="connsiteY14" fmla="*/ 1366356 h 1366356"/>
              <a:gd name="connsiteX15" fmla="*/ 1357206 w 3841149"/>
              <a:gd name="connsiteY15" fmla="*/ 1366356 h 1366356"/>
              <a:gd name="connsiteX16" fmla="*/ 755426 w 3841149"/>
              <a:gd name="connsiteY16" fmla="*/ 1366356 h 1366356"/>
              <a:gd name="connsiteX17" fmla="*/ 0 w 3841149"/>
              <a:gd name="connsiteY17" fmla="*/ 1366356 h 1366356"/>
              <a:gd name="connsiteX18" fmla="*/ 0 w 3841149"/>
              <a:gd name="connsiteY18" fmla="*/ 1366356 h 1366356"/>
              <a:gd name="connsiteX19" fmla="*/ 0 w 3841149"/>
              <a:gd name="connsiteY19" fmla="*/ 683178 h 1366356"/>
              <a:gd name="connsiteX20" fmla="*/ 0 w 3841149"/>
              <a:gd name="connsiteY20" fmla="*/ 0 h 13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41149" h="1366356" fill="none" extrusionOk="0">
                <a:moveTo>
                  <a:pt x="0" y="0"/>
                </a:moveTo>
                <a:lnTo>
                  <a:pt x="0" y="0"/>
                </a:lnTo>
                <a:cubicBezTo>
                  <a:pt x="235142" y="29659"/>
                  <a:pt x="483219" y="22202"/>
                  <a:pt x="678603" y="0"/>
                </a:cubicBezTo>
                <a:cubicBezTo>
                  <a:pt x="873987" y="-22202"/>
                  <a:pt x="1031263" y="9707"/>
                  <a:pt x="1203560" y="0"/>
                </a:cubicBezTo>
                <a:cubicBezTo>
                  <a:pt x="1375857" y="-9707"/>
                  <a:pt x="1639990" y="-25999"/>
                  <a:pt x="1766929" y="0"/>
                </a:cubicBezTo>
                <a:cubicBezTo>
                  <a:pt x="1893868" y="25999"/>
                  <a:pt x="2223162" y="-5382"/>
                  <a:pt x="2368709" y="0"/>
                </a:cubicBezTo>
                <a:cubicBezTo>
                  <a:pt x="2514256" y="5382"/>
                  <a:pt x="2816357" y="11506"/>
                  <a:pt x="3008900" y="0"/>
                </a:cubicBezTo>
                <a:cubicBezTo>
                  <a:pt x="3201443" y="-11506"/>
                  <a:pt x="3650408" y="-37602"/>
                  <a:pt x="3841149" y="0"/>
                </a:cubicBezTo>
                <a:lnTo>
                  <a:pt x="3841149" y="0"/>
                </a:lnTo>
                <a:cubicBezTo>
                  <a:pt x="3867200" y="203661"/>
                  <a:pt x="3827202" y="500650"/>
                  <a:pt x="3841149" y="669514"/>
                </a:cubicBezTo>
                <a:cubicBezTo>
                  <a:pt x="3855096" y="838378"/>
                  <a:pt x="3810165" y="1114314"/>
                  <a:pt x="3841149" y="1366356"/>
                </a:cubicBezTo>
                <a:lnTo>
                  <a:pt x="3841149" y="1366356"/>
                </a:lnTo>
                <a:cubicBezTo>
                  <a:pt x="3528615" y="1373749"/>
                  <a:pt x="3433469" y="1382198"/>
                  <a:pt x="3124135" y="1366356"/>
                </a:cubicBezTo>
                <a:cubicBezTo>
                  <a:pt x="2814801" y="1350514"/>
                  <a:pt x="2789251" y="1340024"/>
                  <a:pt x="2522355" y="1366356"/>
                </a:cubicBezTo>
                <a:cubicBezTo>
                  <a:pt x="2255459" y="1392688"/>
                  <a:pt x="2147028" y="1338642"/>
                  <a:pt x="1882163" y="1366356"/>
                </a:cubicBezTo>
                <a:cubicBezTo>
                  <a:pt x="1617298" y="1394070"/>
                  <a:pt x="1603419" y="1377744"/>
                  <a:pt x="1357206" y="1366356"/>
                </a:cubicBezTo>
                <a:cubicBezTo>
                  <a:pt x="1110993" y="1354968"/>
                  <a:pt x="892902" y="1380584"/>
                  <a:pt x="755426" y="1366356"/>
                </a:cubicBezTo>
                <a:cubicBezTo>
                  <a:pt x="617950" y="1352128"/>
                  <a:pt x="311323" y="1360621"/>
                  <a:pt x="0" y="1366356"/>
                </a:cubicBezTo>
                <a:lnTo>
                  <a:pt x="0" y="1366356"/>
                </a:lnTo>
                <a:cubicBezTo>
                  <a:pt x="9058" y="1107218"/>
                  <a:pt x="10222" y="907815"/>
                  <a:pt x="0" y="683178"/>
                </a:cubicBezTo>
                <a:cubicBezTo>
                  <a:pt x="-10222" y="458541"/>
                  <a:pt x="308" y="162689"/>
                  <a:pt x="0" y="0"/>
                </a:cubicBezTo>
                <a:close/>
              </a:path>
              <a:path w="3841149" h="1366356" stroke="0" extrusionOk="0">
                <a:moveTo>
                  <a:pt x="0" y="0"/>
                </a:moveTo>
                <a:lnTo>
                  <a:pt x="0" y="0"/>
                </a:lnTo>
                <a:cubicBezTo>
                  <a:pt x="208354" y="16510"/>
                  <a:pt x="325842" y="-1188"/>
                  <a:pt x="640192" y="0"/>
                </a:cubicBezTo>
                <a:cubicBezTo>
                  <a:pt x="954542" y="1188"/>
                  <a:pt x="1070357" y="16348"/>
                  <a:pt x="1241972" y="0"/>
                </a:cubicBezTo>
                <a:cubicBezTo>
                  <a:pt x="1413587" y="-16348"/>
                  <a:pt x="1538347" y="17056"/>
                  <a:pt x="1766929" y="0"/>
                </a:cubicBezTo>
                <a:cubicBezTo>
                  <a:pt x="1995511" y="-17056"/>
                  <a:pt x="2133556" y="-1944"/>
                  <a:pt x="2291886" y="0"/>
                </a:cubicBezTo>
                <a:cubicBezTo>
                  <a:pt x="2450216" y="1944"/>
                  <a:pt x="2653973" y="-17186"/>
                  <a:pt x="2855254" y="0"/>
                </a:cubicBezTo>
                <a:cubicBezTo>
                  <a:pt x="3056535" y="17186"/>
                  <a:pt x="3502029" y="-16264"/>
                  <a:pt x="3841149" y="0"/>
                </a:cubicBezTo>
                <a:lnTo>
                  <a:pt x="3841149" y="0"/>
                </a:lnTo>
                <a:cubicBezTo>
                  <a:pt x="3807045" y="280731"/>
                  <a:pt x="3812197" y="455391"/>
                  <a:pt x="3841149" y="696842"/>
                </a:cubicBezTo>
                <a:cubicBezTo>
                  <a:pt x="3870101" y="938293"/>
                  <a:pt x="3845906" y="1040924"/>
                  <a:pt x="3841149" y="1366356"/>
                </a:cubicBezTo>
                <a:lnTo>
                  <a:pt x="3841149" y="1366356"/>
                </a:lnTo>
                <a:cubicBezTo>
                  <a:pt x="3544166" y="1371142"/>
                  <a:pt x="3382335" y="1337337"/>
                  <a:pt x="3239369" y="1366356"/>
                </a:cubicBezTo>
                <a:cubicBezTo>
                  <a:pt x="3096403" y="1395375"/>
                  <a:pt x="2785724" y="1343559"/>
                  <a:pt x="2522355" y="1366356"/>
                </a:cubicBezTo>
                <a:cubicBezTo>
                  <a:pt x="2258986" y="1389153"/>
                  <a:pt x="2203787" y="1388761"/>
                  <a:pt x="1958986" y="1366356"/>
                </a:cubicBezTo>
                <a:cubicBezTo>
                  <a:pt x="1714185" y="1343951"/>
                  <a:pt x="1613518" y="1376256"/>
                  <a:pt x="1280383" y="1366356"/>
                </a:cubicBezTo>
                <a:cubicBezTo>
                  <a:pt x="947248" y="1356456"/>
                  <a:pt x="803164" y="1375631"/>
                  <a:pt x="640192" y="1366356"/>
                </a:cubicBezTo>
                <a:cubicBezTo>
                  <a:pt x="477220" y="1357081"/>
                  <a:pt x="283580" y="1371745"/>
                  <a:pt x="0" y="1366356"/>
                </a:cubicBezTo>
                <a:lnTo>
                  <a:pt x="0" y="1366356"/>
                </a:lnTo>
                <a:cubicBezTo>
                  <a:pt x="-10828" y="1088440"/>
                  <a:pt x="33290" y="891869"/>
                  <a:pt x="0" y="696842"/>
                </a:cubicBezTo>
                <a:cubicBezTo>
                  <a:pt x="-33290" y="501815"/>
                  <a:pt x="9564" y="262706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48" name="Afbeelding 47" descr="Afbeelding met clipart, tekenfilm&#10;&#10;Automatisch gegenereerde beschrijving">
            <a:extLst>
              <a:ext uri="{FF2B5EF4-FFF2-40B4-BE49-F238E27FC236}">
                <a16:creationId xmlns:a16="http://schemas.microsoft.com/office/drawing/2014/main" id="{9852A39E-B18E-0CF8-B830-9161395FF7C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01" y="4808166"/>
            <a:ext cx="761905" cy="806082"/>
          </a:xfrm>
          <a:prstGeom prst="rect">
            <a:avLst/>
          </a:prstGeom>
        </p:spPr>
      </p:pic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6D0F3A61-9414-73FD-0EA1-70B8C327A61B}"/>
              </a:ext>
            </a:extLst>
          </p:cNvPr>
          <p:cNvSpPr/>
          <p:nvPr/>
        </p:nvSpPr>
        <p:spPr>
          <a:xfrm>
            <a:off x="6885980" y="5549063"/>
            <a:ext cx="1646068" cy="407007"/>
          </a:xfrm>
          <a:custGeom>
            <a:avLst/>
            <a:gdLst>
              <a:gd name="connsiteX0" fmla="*/ 0 w 1646068"/>
              <a:gd name="connsiteY0" fmla="*/ 67836 h 407007"/>
              <a:gd name="connsiteX1" fmla="*/ 67836 w 1646068"/>
              <a:gd name="connsiteY1" fmla="*/ 0 h 407007"/>
              <a:gd name="connsiteX2" fmla="*/ 571301 w 1646068"/>
              <a:gd name="connsiteY2" fmla="*/ 0 h 407007"/>
              <a:gd name="connsiteX3" fmla="*/ 1059663 w 1646068"/>
              <a:gd name="connsiteY3" fmla="*/ 0 h 407007"/>
              <a:gd name="connsiteX4" fmla="*/ 1578232 w 1646068"/>
              <a:gd name="connsiteY4" fmla="*/ 0 h 407007"/>
              <a:gd name="connsiteX5" fmla="*/ 1646068 w 1646068"/>
              <a:gd name="connsiteY5" fmla="*/ 67836 h 407007"/>
              <a:gd name="connsiteX6" fmla="*/ 1646068 w 1646068"/>
              <a:gd name="connsiteY6" fmla="*/ 339171 h 407007"/>
              <a:gd name="connsiteX7" fmla="*/ 1578232 w 1646068"/>
              <a:gd name="connsiteY7" fmla="*/ 407007 h 407007"/>
              <a:gd name="connsiteX8" fmla="*/ 1044559 w 1646068"/>
              <a:gd name="connsiteY8" fmla="*/ 407007 h 407007"/>
              <a:gd name="connsiteX9" fmla="*/ 556197 w 1646068"/>
              <a:gd name="connsiteY9" fmla="*/ 407007 h 407007"/>
              <a:gd name="connsiteX10" fmla="*/ 67836 w 1646068"/>
              <a:gd name="connsiteY10" fmla="*/ 407007 h 407007"/>
              <a:gd name="connsiteX11" fmla="*/ 0 w 1646068"/>
              <a:gd name="connsiteY11" fmla="*/ 339171 h 407007"/>
              <a:gd name="connsiteX12" fmla="*/ 0 w 1646068"/>
              <a:gd name="connsiteY12" fmla="*/ 67836 h 407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407007" fill="none" extrusionOk="0">
                <a:moveTo>
                  <a:pt x="0" y="67836"/>
                </a:moveTo>
                <a:cubicBezTo>
                  <a:pt x="-2312" y="22198"/>
                  <a:pt x="36136" y="-4388"/>
                  <a:pt x="67836" y="0"/>
                </a:cubicBezTo>
                <a:cubicBezTo>
                  <a:pt x="232815" y="-22398"/>
                  <a:pt x="417895" y="-25084"/>
                  <a:pt x="571301" y="0"/>
                </a:cubicBezTo>
                <a:cubicBezTo>
                  <a:pt x="724708" y="25084"/>
                  <a:pt x="847432" y="-16040"/>
                  <a:pt x="1059663" y="0"/>
                </a:cubicBezTo>
                <a:cubicBezTo>
                  <a:pt x="1271894" y="16040"/>
                  <a:pt x="1366089" y="-10716"/>
                  <a:pt x="1578232" y="0"/>
                </a:cubicBezTo>
                <a:cubicBezTo>
                  <a:pt x="1618354" y="1806"/>
                  <a:pt x="1649936" y="22550"/>
                  <a:pt x="1646068" y="67836"/>
                </a:cubicBezTo>
                <a:cubicBezTo>
                  <a:pt x="1655754" y="143728"/>
                  <a:pt x="1642987" y="226321"/>
                  <a:pt x="1646068" y="339171"/>
                </a:cubicBezTo>
                <a:cubicBezTo>
                  <a:pt x="1648560" y="373281"/>
                  <a:pt x="1614608" y="404654"/>
                  <a:pt x="1578232" y="407007"/>
                </a:cubicBezTo>
                <a:cubicBezTo>
                  <a:pt x="1346268" y="398892"/>
                  <a:pt x="1206432" y="401273"/>
                  <a:pt x="1044559" y="407007"/>
                </a:cubicBezTo>
                <a:cubicBezTo>
                  <a:pt x="882686" y="412741"/>
                  <a:pt x="751995" y="410205"/>
                  <a:pt x="556197" y="407007"/>
                </a:cubicBezTo>
                <a:cubicBezTo>
                  <a:pt x="360399" y="403809"/>
                  <a:pt x="184028" y="386403"/>
                  <a:pt x="67836" y="407007"/>
                </a:cubicBezTo>
                <a:cubicBezTo>
                  <a:pt x="32361" y="408368"/>
                  <a:pt x="4955" y="384129"/>
                  <a:pt x="0" y="339171"/>
                </a:cubicBezTo>
                <a:cubicBezTo>
                  <a:pt x="11362" y="247623"/>
                  <a:pt x="-4971" y="169327"/>
                  <a:pt x="0" y="67836"/>
                </a:cubicBezTo>
                <a:close/>
              </a:path>
              <a:path w="1646068" h="407007" stroke="0" extrusionOk="0">
                <a:moveTo>
                  <a:pt x="0" y="67836"/>
                </a:moveTo>
                <a:cubicBezTo>
                  <a:pt x="-1928" y="31974"/>
                  <a:pt x="26138" y="-1262"/>
                  <a:pt x="67836" y="0"/>
                </a:cubicBezTo>
                <a:cubicBezTo>
                  <a:pt x="164939" y="22390"/>
                  <a:pt x="372594" y="-16986"/>
                  <a:pt x="541093" y="0"/>
                </a:cubicBezTo>
                <a:cubicBezTo>
                  <a:pt x="709592" y="16986"/>
                  <a:pt x="836754" y="21805"/>
                  <a:pt x="1074767" y="0"/>
                </a:cubicBezTo>
                <a:cubicBezTo>
                  <a:pt x="1312780" y="-21805"/>
                  <a:pt x="1468886" y="-2873"/>
                  <a:pt x="1578232" y="0"/>
                </a:cubicBezTo>
                <a:cubicBezTo>
                  <a:pt x="1612282" y="4067"/>
                  <a:pt x="1650420" y="34563"/>
                  <a:pt x="1646068" y="67836"/>
                </a:cubicBezTo>
                <a:cubicBezTo>
                  <a:pt x="1647793" y="152075"/>
                  <a:pt x="1650470" y="271836"/>
                  <a:pt x="1646068" y="339171"/>
                </a:cubicBezTo>
                <a:cubicBezTo>
                  <a:pt x="1640274" y="381027"/>
                  <a:pt x="1617683" y="402859"/>
                  <a:pt x="1578232" y="407007"/>
                </a:cubicBezTo>
                <a:cubicBezTo>
                  <a:pt x="1485667" y="384425"/>
                  <a:pt x="1228056" y="416168"/>
                  <a:pt x="1120079" y="407007"/>
                </a:cubicBezTo>
                <a:cubicBezTo>
                  <a:pt x="1012102" y="397846"/>
                  <a:pt x="773466" y="405117"/>
                  <a:pt x="646821" y="407007"/>
                </a:cubicBezTo>
                <a:cubicBezTo>
                  <a:pt x="520176" y="408897"/>
                  <a:pt x="192769" y="398858"/>
                  <a:pt x="67836" y="407007"/>
                </a:cubicBezTo>
                <a:cubicBezTo>
                  <a:pt x="29744" y="403764"/>
                  <a:pt x="-4024" y="370129"/>
                  <a:pt x="0" y="339171"/>
                </a:cubicBezTo>
                <a:cubicBezTo>
                  <a:pt x="12866" y="203703"/>
                  <a:pt x="-12944" y="147781"/>
                  <a:pt x="0" y="6783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ACOUSTIC CONSULTANT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65343985-8253-4DD7-D85D-5161EE4D62A1}"/>
              </a:ext>
            </a:extLst>
          </p:cNvPr>
          <p:cNvSpPr txBox="1"/>
          <p:nvPr/>
        </p:nvSpPr>
        <p:spPr>
          <a:xfrm>
            <a:off x="7791960" y="4655046"/>
            <a:ext cx="2555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cap="all" dirty="0">
                <a:latin typeface="The Hand Extrablack" panose="03070A02030502020204" pitchFamily="66" charset="0"/>
              </a:rPr>
              <a:t>it’s a surface with low </a:t>
            </a:r>
          </a:p>
          <a:p>
            <a:r>
              <a:rPr lang="en-GB" sz="2800" cap="all" dirty="0">
                <a:latin typeface="The Hand Extrablack" panose="03070A02030502020204" pitchFamily="66" charset="0"/>
              </a:rPr>
              <a:t>sound absorption!!!</a:t>
            </a:r>
            <a:endParaRPr lang="en-BE" sz="2800" cap="all" dirty="0">
              <a:latin typeface="The Hand Extrablack" panose="03070A02030502020204" pitchFamily="66" charset="0"/>
            </a:endParaRPr>
          </a:p>
        </p:txBody>
      </p:sp>
      <p:sp>
        <p:nvSpPr>
          <p:cNvPr id="55" name="Rechthoek: afgeronde hoeken 54">
            <a:extLst>
              <a:ext uri="{FF2B5EF4-FFF2-40B4-BE49-F238E27FC236}">
                <a16:creationId xmlns:a16="http://schemas.microsoft.com/office/drawing/2014/main" id="{A48D53C3-769C-BD84-62AB-449E728C67EA}"/>
              </a:ext>
            </a:extLst>
          </p:cNvPr>
          <p:cNvSpPr/>
          <p:nvPr/>
        </p:nvSpPr>
        <p:spPr>
          <a:xfrm>
            <a:off x="7961208" y="418220"/>
            <a:ext cx="2658504" cy="1297838"/>
          </a:xfrm>
          <a:custGeom>
            <a:avLst/>
            <a:gdLst>
              <a:gd name="connsiteX0" fmla="*/ 0 w 2658504"/>
              <a:gd name="connsiteY0" fmla="*/ 0 h 1297838"/>
              <a:gd name="connsiteX1" fmla="*/ 0 w 2658504"/>
              <a:gd name="connsiteY1" fmla="*/ 0 h 1297838"/>
              <a:gd name="connsiteX2" fmla="*/ 611456 w 2658504"/>
              <a:gd name="connsiteY2" fmla="*/ 0 h 1297838"/>
              <a:gd name="connsiteX3" fmla="*/ 1196327 w 2658504"/>
              <a:gd name="connsiteY3" fmla="*/ 0 h 1297838"/>
              <a:gd name="connsiteX4" fmla="*/ 1860953 w 2658504"/>
              <a:gd name="connsiteY4" fmla="*/ 0 h 1297838"/>
              <a:gd name="connsiteX5" fmla="*/ 2658504 w 2658504"/>
              <a:gd name="connsiteY5" fmla="*/ 0 h 1297838"/>
              <a:gd name="connsiteX6" fmla="*/ 2658504 w 2658504"/>
              <a:gd name="connsiteY6" fmla="*/ 0 h 1297838"/>
              <a:gd name="connsiteX7" fmla="*/ 2658504 w 2658504"/>
              <a:gd name="connsiteY7" fmla="*/ 648919 h 1297838"/>
              <a:gd name="connsiteX8" fmla="*/ 2658504 w 2658504"/>
              <a:gd name="connsiteY8" fmla="*/ 1297838 h 1297838"/>
              <a:gd name="connsiteX9" fmla="*/ 2658504 w 2658504"/>
              <a:gd name="connsiteY9" fmla="*/ 1297838 h 1297838"/>
              <a:gd name="connsiteX10" fmla="*/ 1967293 w 2658504"/>
              <a:gd name="connsiteY10" fmla="*/ 1297838 h 1297838"/>
              <a:gd name="connsiteX11" fmla="*/ 1382422 w 2658504"/>
              <a:gd name="connsiteY11" fmla="*/ 1297838 h 1297838"/>
              <a:gd name="connsiteX12" fmla="*/ 664626 w 2658504"/>
              <a:gd name="connsiteY12" fmla="*/ 1297838 h 1297838"/>
              <a:gd name="connsiteX13" fmla="*/ 0 w 2658504"/>
              <a:gd name="connsiteY13" fmla="*/ 1297838 h 1297838"/>
              <a:gd name="connsiteX14" fmla="*/ 0 w 2658504"/>
              <a:gd name="connsiteY14" fmla="*/ 1297838 h 1297838"/>
              <a:gd name="connsiteX15" fmla="*/ 0 w 2658504"/>
              <a:gd name="connsiteY15" fmla="*/ 635941 h 1297838"/>
              <a:gd name="connsiteX16" fmla="*/ 0 w 2658504"/>
              <a:gd name="connsiteY16" fmla="*/ 0 h 129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8504" h="1297838" fill="none" extrusionOk="0">
                <a:moveTo>
                  <a:pt x="0" y="0"/>
                </a:moveTo>
                <a:lnTo>
                  <a:pt x="0" y="0"/>
                </a:lnTo>
                <a:cubicBezTo>
                  <a:pt x="242003" y="26903"/>
                  <a:pt x="429909" y="19077"/>
                  <a:pt x="611456" y="0"/>
                </a:cubicBezTo>
                <a:cubicBezTo>
                  <a:pt x="793003" y="-19077"/>
                  <a:pt x="1011962" y="-18685"/>
                  <a:pt x="1196327" y="0"/>
                </a:cubicBezTo>
                <a:cubicBezTo>
                  <a:pt x="1380692" y="18685"/>
                  <a:pt x="1582454" y="17095"/>
                  <a:pt x="1860953" y="0"/>
                </a:cubicBezTo>
                <a:cubicBezTo>
                  <a:pt x="2139452" y="-17095"/>
                  <a:pt x="2484525" y="-37538"/>
                  <a:pt x="2658504" y="0"/>
                </a:cubicBezTo>
                <a:lnTo>
                  <a:pt x="2658504" y="0"/>
                </a:lnTo>
                <a:cubicBezTo>
                  <a:pt x="2655145" y="194630"/>
                  <a:pt x="2631762" y="353738"/>
                  <a:pt x="2658504" y="648919"/>
                </a:cubicBezTo>
                <a:cubicBezTo>
                  <a:pt x="2685246" y="944100"/>
                  <a:pt x="2646664" y="1022338"/>
                  <a:pt x="2658504" y="1297838"/>
                </a:cubicBezTo>
                <a:lnTo>
                  <a:pt x="2658504" y="1297838"/>
                </a:lnTo>
                <a:cubicBezTo>
                  <a:pt x="2433415" y="1280439"/>
                  <a:pt x="2172602" y="1282966"/>
                  <a:pt x="1967293" y="1297838"/>
                </a:cubicBezTo>
                <a:cubicBezTo>
                  <a:pt x="1761984" y="1312710"/>
                  <a:pt x="1548677" y="1301090"/>
                  <a:pt x="1382422" y="1297838"/>
                </a:cubicBezTo>
                <a:cubicBezTo>
                  <a:pt x="1216167" y="1294586"/>
                  <a:pt x="924752" y="1278181"/>
                  <a:pt x="664626" y="1297838"/>
                </a:cubicBezTo>
                <a:cubicBezTo>
                  <a:pt x="404500" y="1317495"/>
                  <a:pt x="218770" y="1307616"/>
                  <a:pt x="0" y="1297838"/>
                </a:cubicBezTo>
                <a:lnTo>
                  <a:pt x="0" y="1297838"/>
                </a:lnTo>
                <a:cubicBezTo>
                  <a:pt x="-32648" y="1149788"/>
                  <a:pt x="-21010" y="927570"/>
                  <a:pt x="0" y="635941"/>
                </a:cubicBezTo>
                <a:cubicBezTo>
                  <a:pt x="21010" y="344312"/>
                  <a:pt x="19198" y="296105"/>
                  <a:pt x="0" y="0"/>
                </a:cubicBezTo>
                <a:close/>
              </a:path>
              <a:path w="2658504" h="1297838" stroke="0" extrusionOk="0">
                <a:moveTo>
                  <a:pt x="0" y="0"/>
                </a:moveTo>
                <a:lnTo>
                  <a:pt x="0" y="0"/>
                </a:lnTo>
                <a:cubicBezTo>
                  <a:pt x="240530" y="-1221"/>
                  <a:pt x="516630" y="-11296"/>
                  <a:pt x="664626" y="0"/>
                </a:cubicBezTo>
                <a:cubicBezTo>
                  <a:pt x="812622" y="11296"/>
                  <a:pt x="1103065" y="22204"/>
                  <a:pt x="1302667" y="0"/>
                </a:cubicBezTo>
                <a:cubicBezTo>
                  <a:pt x="1502269" y="-22204"/>
                  <a:pt x="1751251" y="-14313"/>
                  <a:pt x="1887538" y="0"/>
                </a:cubicBezTo>
                <a:cubicBezTo>
                  <a:pt x="2023825" y="14313"/>
                  <a:pt x="2316481" y="-33788"/>
                  <a:pt x="2658504" y="0"/>
                </a:cubicBezTo>
                <a:lnTo>
                  <a:pt x="2658504" y="0"/>
                </a:lnTo>
                <a:cubicBezTo>
                  <a:pt x="2654856" y="272021"/>
                  <a:pt x="2686174" y="377559"/>
                  <a:pt x="2658504" y="622962"/>
                </a:cubicBezTo>
                <a:cubicBezTo>
                  <a:pt x="2630834" y="868365"/>
                  <a:pt x="2675488" y="998803"/>
                  <a:pt x="2658504" y="1297838"/>
                </a:cubicBezTo>
                <a:lnTo>
                  <a:pt x="2658504" y="1297838"/>
                </a:lnTo>
                <a:cubicBezTo>
                  <a:pt x="2391675" y="1303071"/>
                  <a:pt x="2185260" y="1307186"/>
                  <a:pt x="1993878" y="1297838"/>
                </a:cubicBezTo>
                <a:cubicBezTo>
                  <a:pt x="1802496" y="1288490"/>
                  <a:pt x="1495726" y="1322069"/>
                  <a:pt x="1329252" y="1297838"/>
                </a:cubicBezTo>
                <a:cubicBezTo>
                  <a:pt x="1162778" y="1273607"/>
                  <a:pt x="873402" y="1286375"/>
                  <a:pt x="717796" y="1297838"/>
                </a:cubicBezTo>
                <a:cubicBezTo>
                  <a:pt x="562190" y="1309301"/>
                  <a:pt x="175574" y="1312709"/>
                  <a:pt x="0" y="1297838"/>
                </a:cubicBezTo>
                <a:lnTo>
                  <a:pt x="0" y="1297838"/>
                </a:lnTo>
                <a:cubicBezTo>
                  <a:pt x="9033" y="1096632"/>
                  <a:pt x="-26910" y="979623"/>
                  <a:pt x="0" y="674876"/>
                </a:cubicBezTo>
                <a:cubicBezTo>
                  <a:pt x="26910" y="370129"/>
                  <a:pt x="12621" y="290256"/>
                  <a:pt x="0" y="0"/>
                </a:cubicBezTo>
                <a:close/>
              </a:path>
            </a:pathLst>
          </a:custGeom>
          <a:solidFill>
            <a:srgbClr val="E49880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6" name="Tijdelijke aanduiding voor inhoud 15" descr="Afbeelding met tekenfilm, schets&#10;&#10;Automatisch gegenereerde beschrijving">
            <a:extLst>
              <a:ext uri="{FF2B5EF4-FFF2-40B4-BE49-F238E27FC236}">
                <a16:creationId xmlns:a16="http://schemas.microsoft.com/office/drawing/2014/main" id="{6127BA5C-4F26-9AD9-2335-A0221B895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79" y="532606"/>
            <a:ext cx="761905" cy="761905"/>
          </a:xfrm>
        </p:spPr>
      </p:pic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902A7AB6-A7E3-742D-67FD-9B8A70DC3239}"/>
              </a:ext>
            </a:extLst>
          </p:cNvPr>
          <p:cNvSpPr/>
          <p:nvPr/>
        </p:nvSpPr>
        <p:spPr>
          <a:xfrm>
            <a:off x="8098702" y="1271757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PAINTER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4A2CA911-F5DD-C255-F7B6-57A55670227F}"/>
              </a:ext>
            </a:extLst>
          </p:cNvPr>
          <p:cNvSpPr txBox="1"/>
          <p:nvPr/>
        </p:nvSpPr>
        <p:spPr>
          <a:xfrm>
            <a:off x="8821897" y="574263"/>
            <a:ext cx="180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It’s just a painting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pic>
        <p:nvPicPr>
          <p:cNvPr id="63" name="Afbeelding 62" descr="Afbeelding met tekenfilm, schets, clipart, kunst&#10;&#10;Automatisch gegenereerde beschrijving">
            <a:extLst>
              <a:ext uri="{FF2B5EF4-FFF2-40B4-BE49-F238E27FC236}">
                <a16:creationId xmlns:a16="http://schemas.microsoft.com/office/drawing/2014/main" id="{9ECE3FE3-7138-6972-7B03-AFAF133E137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6539" y="4771274"/>
            <a:ext cx="761904" cy="761905"/>
          </a:xfrm>
          <a:prstGeom prst="rect">
            <a:avLst/>
          </a:prstGeom>
        </p:spPr>
      </p:pic>
      <p:sp>
        <p:nvSpPr>
          <p:cNvPr id="65" name="Rechthoek: afgeronde hoeken 64">
            <a:extLst>
              <a:ext uri="{FF2B5EF4-FFF2-40B4-BE49-F238E27FC236}">
                <a16:creationId xmlns:a16="http://schemas.microsoft.com/office/drawing/2014/main" id="{6674BF9B-DA48-5080-81EF-E0F525CC79A6}"/>
              </a:ext>
            </a:extLst>
          </p:cNvPr>
          <p:cNvSpPr/>
          <p:nvPr/>
        </p:nvSpPr>
        <p:spPr>
          <a:xfrm>
            <a:off x="5628285" y="5533179"/>
            <a:ext cx="938413" cy="384701"/>
          </a:xfrm>
          <a:custGeom>
            <a:avLst/>
            <a:gdLst>
              <a:gd name="connsiteX0" fmla="*/ 0 w 938413"/>
              <a:gd name="connsiteY0" fmla="*/ 64118 h 384701"/>
              <a:gd name="connsiteX1" fmla="*/ 64118 w 938413"/>
              <a:gd name="connsiteY1" fmla="*/ 0 h 384701"/>
              <a:gd name="connsiteX2" fmla="*/ 469207 w 938413"/>
              <a:gd name="connsiteY2" fmla="*/ 0 h 384701"/>
              <a:gd name="connsiteX3" fmla="*/ 874295 w 938413"/>
              <a:gd name="connsiteY3" fmla="*/ 0 h 384701"/>
              <a:gd name="connsiteX4" fmla="*/ 938413 w 938413"/>
              <a:gd name="connsiteY4" fmla="*/ 64118 h 384701"/>
              <a:gd name="connsiteX5" fmla="*/ 938413 w 938413"/>
              <a:gd name="connsiteY5" fmla="*/ 320583 h 384701"/>
              <a:gd name="connsiteX6" fmla="*/ 874295 w 938413"/>
              <a:gd name="connsiteY6" fmla="*/ 384701 h 384701"/>
              <a:gd name="connsiteX7" fmla="*/ 461105 w 938413"/>
              <a:gd name="connsiteY7" fmla="*/ 384701 h 384701"/>
              <a:gd name="connsiteX8" fmla="*/ 64118 w 938413"/>
              <a:gd name="connsiteY8" fmla="*/ 384701 h 384701"/>
              <a:gd name="connsiteX9" fmla="*/ 0 w 938413"/>
              <a:gd name="connsiteY9" fmla="*/ 320583 h 384701"/>
              <a:gd name="connsiteX10" fmla="*/ 0 w 938413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8413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206961" y="17613"/>
                  <a:pt x="350623" y="-20024"/>
                  <a:pt x="469207" y="0"/>
                </a:cubicBezTo>
                <a:cubicBezTo>
                  <a:pt x="587791" y="20024"/>
                  <a:pt x="764715" y="6"/>
                  <a:pt x="874295" y="0"/>
                </a:cubicBezTo>
                <a:cubicBezTo>
                  <a:pt x="910154" y="1069"/>
                  <a:pt x="942472" y="27277"/>
                  <a:pt x="938413" y="64118"/>
                </a:cubicBezTo>
                <a:cubicBezTo>
                  <a:pt x="948433" y="154015"/>
                  <a:pt x="940420" y="213536"/>
                  <a:pt x="938413" y="320583"/>
                </a:cubicBezTo>
                <a:cubicBezTo>
                  <a:pt x="945611" y="360887"/>
                  <a:pt x="912687" y="378674"/>
                  <a:pt x="874295" y="384701"/>
                </a:cubicBezTo>
                <a:cubicBezTo>
                  <a:pt x="704941" y="392771"/>
                  <a:pt x="554207" y="403533"/>
                  <a:pt x="461105" y="384701"/>
                </a:cubicBezTo>
                <a:cubicBezTo>
                  <a:pt x="368003" y="365870"/>
                  <a:pt x="185342" y="374113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938413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16141" y="3749"/>
                  <a:pt x="290794" y="-4465"/>
                  <a:pt x="453003" y="0"/>
                </a:cubicBezTo>
                <a:cubicBezTo>
                  <a:pt x="615213" y="4465"/>
                  <a:pt x="771223" y="-10489"/>
                  <a:pt x="874295" y="0"/>
                </a:cubicBezTo>
                <a:cubicBezTo>
                  <a:pt x="910581" y="-182"/>
                  <a:pt x="938364" y="30032"/>
                  <a:pt x="938413" y="64118"/>
                </a:cubicBezTo>
                <a:cubicBezTo>
                  <a:pt x="925622" y="148916"/>
                  <a:pt x="934436" y="202063"/>
                  <a:pt x="938413" y="320583"/>
                </a:cubicBezTo>
                <a:cubicBezTo>
                  <a:pt x="943958" y="357021"/>
                  <a:pt x="910276" y="386728"/>
                  <a:pt x="874295" y="384701"/>
                </a:cubicBezTo>
                <a:cubicBezTo>
                  <a:pt x="783148" y="393630"/>
                  <a:pt x="638013" y="404270"/>
                  <a:pt x="469207" y="384701"/>
                </a:cubicBezTo>
                <a:cubicBezTo>
                  <a:pt x="300401" y="365132"/>
                  <a:pt x="151345" y="404642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rgbClr val="886E52"/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OWNER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38170D6F-EC65-D440-E7E2-619575885A50}"/>
              </a:ext>
            </a:extLst>
          </p:cNvPr>
          <p:cNvSpPr txBox="1"/>
          <p:nvPr/>
        </p:nvSpPr>
        <p:spPr>
          <a:xfrm>
            <a:off x="2042689" y="4952458"/>
            <a:ext cx="381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MY curtains must close automatically when it’s dark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8C3058F-ED65-0135-756E-71B833BE6029}"/>
              </a:ext>
            </a:extLst>
          </p:cNvPr>
          <p:cNvSpPr/>
          <p:nvPr/>
        </p:nvSpPr>
        <p:spPr>
          <a:xfrm>
            <a:off x="4605515" y="403709"/>
            <a:ext cx="3251905" cy="1335782"/>
          </a:xfrm>
          <a:custGeom>
            <a:avLst/>
            <a:gdLst>
              <a:gd name="connsiteX0" fmla="*/ 0 w 3251905"/>
              <a:gd name="connsiteY0" fmla="*/ 0 h 1335782"/>
              <a:gd name="connsiteX1" fmla="*/ 0 w 3251905"/>
              <a:gd name="connsiteY1" fmla="*/ 0 h 1335782"/>
              <a:gd name="connsiteX2" fmla="*/ 650381 w 3251905"/>
              <a:gd name="connsiteY2" fmla="*/ 0 h 1335782"/>
              <a:gd name="connsiteX3" fmla="*/ 1268243 w 3251905"/>
              <a:gd name="connsiteY3" fmla="*/ 0 h 1335782"/>
              <a:gd name="connsiteX4" fmla="*/ 1918624 w 3251905"/>
              <a:gd name="connsiteY4" fmla="*/ 0 h 1335782"/>
              <a:gd name="connsiteX5" fmla="*/ 2471448 w 3251905"/>
              <a:gd name="connsiteY5" fmla="*/ 0 h 1335782"/>
              <a:gd name="connsiteX6" fmla="*/ 3251905 w 3251905"/>
              <a:gd name="connsiteY6" fmla="*/ 0 h 1335782"/>
              <a:gd name="connsiteX7" fmla="*/ 3251905 w 3251905"/>
              <a:gd name="connsiteY7" fmla="*/ 0 h 1335782"/>
              <a:gd name="connsiteX8" fmla="*/ 3251905 w 3251905"/>
              <a:gd name="connsiteY8" fmla="*/ 654533 h 1335782"/>
              <a:gd name="connsiteX9" fmla="*/ 3251905 w 3251905"/>
              <a:gd name="connsiteY9" fmla="*/ 1335782 h 1335782"/>
              <a:gd name="connsiteX10" fmla="*/ 3251905 w 3251905"/>
              <a:gd name="connsiteY10" fmla="*/ 1335782 h 1335782"/>
              <a:gd name="connsiteX11" fmla="*/ 2634043 w 3251905"/>
              <a:gd name="connsiteY11" fmla="*/ 1335782 h 1335782"/>
              <a:gd name="connsiteX12" fmla="*/ 1951143 w 3251905"/>
              <a:gd name="connsiteY12" fmla="*/ 1335782 h 1335782"/>
              <a:gd name="connsiteX13" fmla="*/ 1268243 w 3251905"/>
              <a:gd name="connsiteY13" fmla="*/ 1335782 h 1335782"/>
              <a:gd name="connsiteX14" fmla="*/ 682900 w 3251905"/>
              <a:gd name="connsiteY14" fmla="*/ 1335782 h 1335782"/>
              <a:gd name="connsiteX15" fmla="*/ 0 w 3251905"/>
              <a:gd name="connsiteY15" fmla="*/ 1335782 h 1335782"/>
              <a:gd name="connsiteX16" fmla="*/ 0 w 3251905"/>
              <a:gd name="connsiteY16" fmla="*/ 1335782 h 1335782"/>
              <a:gd name="connsiteX17" fmla="*/ 0 w 3251905"/>
              <a:gd name="connsiteY17" fmla="*/ 667891 h 1335782"/>
              <a:gd name="connsiteX18" fmla="*/ 0 w 3251905"/>
              <a:gd name="connsiteY18" fmla="*/ 0 h 13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1905" h="1335782" fill="none" extrusionOk="0">
                <a:moveTo>
                  <a:pt x="0" y="0"/>
                </a:moveTo>
                <a:lnTo>
                  <a:pt x="0" y="0"/>
                </a:lnTo>
                <a:cubicBezTo>
                  <a:pt x="225666" y="14700"/>
                  <a:pt x="336428" y="-2267"/>
                  <a:pt x="650381" y="0"/>
                </a:cubicBezTo>
                <a:cubicBezTo>
                  <a:pt x="964334" y="2267"/>
                  <a:pt x="980852" y="20772"/>
                  <a:pt x="1268243" y="0"/>
                </a:cubicBezTo>
                <a:cubicBezTo>
                  <a:pt x="1555634" y="-20772"/>
                  <a:pt x="1773227" y="-18353"/>
                  <a:pt x="1918624" y="0"/>
                </a:cubicBezTo>
                <a:cubicBezTo>
                  <a:pt x="2064021" y="18353"/>
                  <a:pt x="2301592" y="-8121"/>
                  <a:pt x="2471448" y="0"/>
                </a:cubicBezTo>
                <a:cubicBezTo>
                  <a:pt x="2641304" y="8121"/>
                  <a:pt x="2933864" y="-6454"/>
                  <a:pt x="3251905" y="0"/>
                </a:cubicBezTo>
                <a:lnTo>
                  <a:pt x="3251905" y="0"/>
                </a:lnTo>
                <a:cubicBezTo>
                  <a:pt x="3242730" y="205641"/>
                  <a:pt x="3228731" y="494206"/>
                  <a:pt x="3251905" y="654533"/>
                </a:cubicBezTo>
                <a:cubicBezTo>
                  <a:pt x="3275079" y="814860"/>
                  <a:pt x="3281248" y="1151039"/>
                  <a:pt x="3251905" y="1335782"/>
                </a:cubicBezTo>
                <a:lnTo>
                  <a:pt x="3251905" y="1335782"/>
                </a:lnTo>
                <a:cubicBezTo>
                  <a:pt x="2978095" y="1357320"/>
                  <a:pt x="2763410" y="1342656"/>
                  <a:pt x="2634043" y="1335782"/>
                </a:cubicBezTo>
                <a:cubicBezTo>
                  <a:pt x="2504676" y="1328908"/>
                  <a:pt x="2110781" y="1317821"/>
                  <a:pt x="1951143" y="1335782"/>
                </a:cubicBezTo>
                <a:cubicBezTo>
                  <a:pt x="1791505" y="1353743"/>
                  <a:pt x="1512480" y="1341344"/>
                  <a:pt x="1268243" y="1335782"/>
                </a:cubicBezTo>
                <a:cubicBezTo>
                  <a:pt x="1024006" y="1330220"/>
                  <a:pt x="851598" y="1349008"/>
                  <a:pt x="682900" y="1335782"/>
                </a:cubicBezTo>
                <a:cubicBezTo>
                  <a:pt x="514202" y="1322556"/>
                  <a:pt x="314827" y="1361208"/>
                  <a:pt x="0" y="1335782"/>
                </a:cubicBezTo>
                <a:lnTo>
                  <a:pt x="0" y="1335782"/>
                </a:lnTo>
                <a:cubicBezTo>
                  <a:pt x="9461" y="1154523"/>
                  <a:pt x="11271" y="817474"/>
                  <a:pt x="0" y="667891"/>
                </a:cubicBezTo>
                <a:cubicBezTo>
                  <a:pt x="-11271" y="518308"/>
                  <a:pt x="32379" y="308387"/>
                  <a:pt x="0" y="0"/>
                </a:cubicBezTo>
                <a:close/>
              </a:path>
              <a:path w="3251905" h="1335782" stroke="0" extrusionOk="0">
                <a:moveTo>
                  <a:pt x="0" y="0"/>
                </a:moveTo>
                <a:lnTo>
                  <a:pt x="0" y="0"/>
                </a:lnTo>
                <a:cubicBezTo>
                  <a:pt x="257546" y="-4055"/>
                  <a:pt x="403498" y="23139"/>
                  <a:pt x="650381" y="0"/>
                </a:cubicBezTo>
                <a:cubicBezTo>
                  <a:pt x="897264" y="-23139"/>
                  <a:pt x="1019174" y="-28312"/>
                  <a:pt x="1268243" y="0"/>
                </a:cubicBezTo>
                <a:cubicBezTo>
                  <a:pt x="1517312" y="28312"/>
                  <a:pt x="1611451" y="13790"/>
                  <a:pt x="1821067" y="0"/>
                </a:cubicBezTo>
                <a:cubicBezTo>
                  <a:pt x="2030683" y="-13790"/>
                  <a:pt x="2259248" y="-20973"/>
                  <a:pt x="2373891" y="0"/>
                </a:cubicBezTo>
                <a:cubicBezTo>
                  <a:pt x="2488534" y="20973"/>
                  <a:pt x="3018853" y="-35432"/>
                  <a:pt x="3251905" y="0"/>
                </a:cubicBezTo>
                <a:lnTo>
                  <a:pt x="3251905" y="0"/>
                </a:lnTo>
                <a:cubicBezTo>
                  <a:pt x="3256209" y="204105"/>
                  <a:pt x="3282971" y="518386"/>
                  <a:pt x="3251905" y="654533"/>
                </a:cubicBezTo>
                <a:cubicBezTo>
                  <a:pt x="3220839" y="790680"/>
                  <a:pt x="3269616" y="1125851"/>
                  <a:pt x="3251905" y="1335782"/>
                </a:cubicBezTo>
                <a:lnTo>
                  <a:pt x="3251905" y="1335782"/>
                </a:lnTo>
                <a:cubicBezTo>
                  <a:pt x="3062342" y="1318940"/>
                  <a:pt x="2836072" y="1324057"/>
                  <a:pt x="2666562" y="1335782"/>
                </a:cubicBezTo>
                <a:cubicBezTo>
                  <a:pt x="2497052" y="1347507"/>
                  <a:pt x="2288184" y="1345611"/>
                  <a:pt x="2081219" y="1335782"/>
                </a:cubicBezTo>
                <a:cubicBezTo>
                  <a:pt x="1874254" y="1325953"/>
                  <a:pt x="1583652" y="1314624"/>
                  <a:pt x="1365800" y="1335782"/>
                </a:cubicBezTo>
                <a:cubicBezTo>
                  <a:pt x="1147948" y="1356940"/>
                  <a:pt x="972989" y="1320973"/>
                  <a:pt x="780457" y="1335782"/>
                </a:cubicBezTo>
                <a:cubicBezTo>
                  <a:pt x="587925" y="1350591"/>
                  <a:pt x="241783" y="1343564"/>
                  <a:pt x="0" y="1335782"/>
                </a:cubicBezTo>
                <a:lnTo>
                  <a:pt x="0" y="1335782"/>
                </a:lnTo>
                <a:cubicBezTo>
                  <a:pt x="15687" y="1034457"/>
                  <a:pt x="-12612" y="982768"/>
                  <a:pt x="0" y="667891"/>
                </a:cubicBezTo>
                <a:cubicBezTo>
                  <a:pt x="12612" y="353014"/>
                  <a:pt x="28125" y="141765"/>
                  <a:pt x="0" y="0"/>
                </a:cubicBezTo>
                <a:close/>
              </a:path>
            </a:pathLst>
          </a:custGeom>
          <a:solidFill>
            <a:srgbClr val="F8EED7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Afbeelding 4" descr="Afbeelding met tekenfilm, clipart, Graphics, kunst&#10;&#10;Automatisch gegenereerde beschrijving">
            <a:extLst>
              <a:ext uri="{FF2B5EF4-FFF2-40B4-BE49-F238E27FC236}">
                <a16:creationId xmlns:a16="http://schemas.microsoft.com/office/drawing/2014/main" id="{8401D38E-9969-EFCC-3DA8-E76F979E329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65" y="550739"/>
            <a:ext cx="761905" cy="76190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5D7B205C-7C59-6518-6E81-7FDFA1A91AEA}"/>
              </a:ext>
            </a:extLst>
          </p:cNvPr>
          <p:cNvSpPr/>
          <p:nvPr/>
        </p:nvSpPr>
        <p:spPr>
          <a:xfrm>
            <a:off x="6402755" y="1271030"/>
            <a:ext cx="1363311" cy="384701"/>
          </a:xfrm>
          <a:custGeom>
            <a:avLst/>
            <a:gdLst>
              <a:gd name="connsiteX0" fmla="*/ 0 w 1363311"/>
              <a:gd name="connsiteY0" fmla="*/ 64118 h 384701"/>
              <a:gd name="connsiteX1" fmla="*/ 64118 w 1363311"/>
              <a:gd name="connsiteY1" fmla="*/ 0 h 384701"/>
              <a:gd name="connsiteX2" fmla="*/ 681656 w 1363311"/>
              <a:gd name="connsiteY2" fmla="*/ 0 h 384701"/>
              <a:gd name="connsiteX3" fmla="*/ 1299193 w 1363311"/>
              <a:gd name="connsiteY3" fmla="*/ 0 h 384701"/>
              <a:gd name="connsiteX4" fmla="*/ 1363311 w 1363311"/>
              <a:gd name="connsiteY4" fmla="*/ 64118 h 384701"/>
              <a:gd name="connsiteX5" fmla="*/ 1363311 w 1363311"/>
              <a:gd name="connsiteY5" fmla="*/ 320583 h 384701"/>
              <a:gd name="connsiteX6" fmla="*/ 1299193 w 1363311"/>
              <a:gd name="connsiteY6" fmla="*/ 384701 h 384701"/>
              <a:gd name="connsiteX7" fmla="*/ 669305 w 1363311"/>
              <a:gd name="connsiteY7" fmla="*/ 384701 h 384701"/>
              <a:gd name="connsiteX8" fmla="*/ 64118 w 1363311"/>
              <a:gd name="connsiteY8" fmla="*/ 384701 h 384701"/>
              <a:gd name="connsiteX9" fmla="*/ 0 w 1363311"/>
              <a:gd name="connsiteY9" fmla="*/ 320583 h 384701"/>
              <a:gd name="connsiteX10" fmla="*/ 0 w 1363311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3311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285003" y="17800"/>
                  <a:pt x="513668" y="-6467"/>
                  <a:pt x="681656" y="0"/>
                </a:cubicBezTo>
                <a:cubicBezTo>
                  <a:pt x="849644" y="6467"/>
                  <a:pt x="1149444" y="16847"/>
                  <a:pt x="1299193" y="0"/>
                </a:cubicBezTo>
                <a:cubicBezTo>
                  <a:pt x="1335052" y="1069"/>
                  <a:pt x="1367370" y="27277"/>
                  <a:pt x="1363311" y="64118"/>
                </a:cubicBezTo>
                <a:cubicBezTo>
                  <a:pt x="1373331" y="154015"/>
                  <a:pt x="1365318" y="213536"/>
                  <a:pt x="1363311" y="320583"/>
                </a:cubicBezTo>
                <a:cubicBezTo>
                  <a:pt x="1370509" y="360887"/>
                  <a:pt x="1337585" y="378674"/>
                  <a:pt x="1299193" y="384701"/>
                </a:cubicBezTo>
                <a:cubicBezTo>
                  <a:pt x="1107407" y="400903"/>
                  <a:pt x="802180" y="365527"/>
                  <a:pt x="669305" y="384701"/>
                </a:cubicBezTo>
                <a:cubicBezTo>
                  <a:pt x="536430" y="403875"/>
                  <a:pt x="353172" y="403772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363311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306504" y="20501"/>
                  <a:pt x="394445" y="17769"/>
                  <a:pt x="656954" y="0"/>
                </a:cubicBezTo>
                <a:cubicBezTo>
                  <a:pt x="919463" y="-17769"/>
                  <a:pt x="988125" y="8229"/>
                  <a:pt x="1299193" y="0"/>
                </a:cubicBezTo>
                <a:cubicBezTo>
                  <a:pt x="1335479" y="-182"/>
                  <a:pt x="1363262" y="30032"/>
                  <a:pt x="1363311" y="64118"/>
                </a:cubicBezTo>
                <a:cubicBezTo>
                  <a:pt x="1350520" y="148916"/>
                  <a:pt x="1359334" y="202063"/>
                  <a:pt x="1363311" y="320583"/>
                </a:cubicBezTo>
                <a:cubicBezTo>
                  <a:pt x="1368856" y="357021"/>
                  <a:pt x="1335174" y="386728"/>
                  <a:pt x="1299193" y="384701"/>
                </a:cubicBezTo>
                <a:cubicBezTo>
                  <a:pt x="1124212" y="375086"/>
                  <a:pt x="909355" y="403161"/>
                  <a:pt x="681656" y="384701"/>
                </a:cubicBezTo>
                <a:cubicBezTo>
                  <a:pt x="453957" y="366241"/>
                  <a:pt x="270572" y="393135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FACILITY MANAGER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7D72089-EDD9-2A49-EB0F-89C9CE0CA6C6}"/>
              </a:ext>
            </a:extLst>
          </p:cNvPr>
          <p:cNvSpPr txBox="1"/>
          <p:nvPr/>
        </p:nvSpPr>
        <p:spPr>
          <a:xfrm>
            <a:off x="4474938" y="591074"/>
            <a:ext cx="2647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it’s an asset that requires cleaning and painting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1C7ABE01-55F0-3B60-7368-4CB47E76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15</a:t>
            </a:fld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2C15D79-4202-FD34-324D-7006B6CEA91B}"/>
              </a:ext>
            </a:extLst>
          </p:cNvPr>
          <p:cNvSpPr txBox="1"/>
          <p:nvPr/>
        </p:nvSpPr>
        <p:spPr>
          <a:xfrm>
            <a:off x="0" y="641566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GB" sz="1200" dirty="0">
              <a:latin typeface="Abadi Extra Light" panose="020B0204020104020204" pitchFamily="34" charset="0"/>
            </a:endParaRPr>
          </a:p>
          <a:p>
            <a:r>
              <a:rPr lang="en-GB" sz="1200" dirty="0">
                <a:latin typeface="Abadi Extra Light" panose="020B0204020104020204" pitchFamily="34" charset="0"/>
              </a:rPr>
              <a:t>© icons by Vitaly Gorbachev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2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E30F158-196E-BE39-7F7F-3AFE3052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7"/>
            <a:ext cx="12192000" cy="6860094"/>
          </a:xfrm>
          <a:prstGeom prst="rect">
            <a:avLst/>
          </a:prstGeom>
        </p:spPr>
      </p:pic>
      <p:sp>
        <p:nvSpPr>
          <p:cNvPr id="119" name="Tekstvak 118">
            <a:extLst>
              <a:ext uri="{FF2B5EF4-FFF2-40B4-BE49-F238E27FC236}">
                <a16:creationId xmlns:a16="http://schemas.microsoft.com/office/drawing/2014/main" id="{60360F28-EC71-CB43-69D4-5B5D410D7622}"/>
              </a:ext>
            </a:extLst>
          </p:cNvPr>
          <p:cNvSpPr txBox="1"/>
          <p:nvPr/>
        </p:nvSpPr>
        <p:spPr>
          <a:xfrm>
            <a:off x="0" y="641566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GB" sz="1200" dirty="0">
              <a:latin typeface="Abadi Extra Light" panose="020B0204020104020204" pitchFamily="34" charset="0"/>
            </a:endParaRPr>
          </a:p>
          <a:p>
            <a:r>
              <a:rPr lang="en-GB" sz="1200" dirty="0">
                <a:latin typeface="Abadi Extra Light" panose="020B0204020104020204" pitchFamily="34" charset="0"/>
              </a:rPr>
              <a:t>© icons by Vitaly Gorbachev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4509E55-624A-64A3-D3E7-6A4B1984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075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Afbeelding 29">
            <a:extLst>
              <a:ext uri="{FF2B5EF4-FFF2-40B4-BE49-F238E27FC236}">
                <a16:creationId xmlns:a16="http://schemas.microsoft.com/office/drawing/2014/main" id="{20D18BEC-6FEF-D7A0-5A08-E8E10F91A2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8023" y="610021"/>
            <a:ext cx="6911494" cy="3888902"/>
          </a:xfrm>
          <a:prstGeom prst="rect">
            <a:avLst/>
          </a:prstGeom>
        </p:spPr>
      </p:pic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8B4AE226-02EA-820D-252E-27D3564A48F3}"/>
              </a:ext>
            </a:extLst>
          </p:cNvPr>
          <p:cNvSpPr/>
          <p:nvPr/>
        </p:nvSpPr>
        <p:spPr>
          <a:xfrm>
            <a:off x="1202020" y="853427"/>
            <a:ext cx="2563774" cy="1439248"/>
          </a:xfrm>
          <a:custGeom>
            <a:avLst/>
            <a:gdLst>
              <a:gd name="connsiteX0" fmla="*/ 0 w 2563774"/>
              <a:gd name="connsiteY0" fmla="*/ 0 h 1439248"/>
              <a:gd name="connsiteX1" fmla="*/ 0 w 2563774"/>
              <a:gd name="connsiteY1" fmla="*/ 0 h 1439248"/>
              <a:gd name="connsiteX2" fmla="*/ 640944 w 2563774"/>
              <a:gd name="connsiteY2" fmla="*/ 0 h 1439248"/>
              <a:gd name="connsiteX3" fmla="*/ 1256249 w 2563774"/>
              <a:gd name="connsiteY3" fmla="*/ 0 h 1439248"/>
              <a:gd name="connsiteX4" fmla="*/ 1897193 w 2563774"/>
              <a:gd name="connsiteY4" fmla="*/ 0 h 1439248"/>
              <a:gd name="connsiteX5" fmla="*/ 2563774 w 2563774"/>
              <a:gd name="connsiteY5" fmla="*/ 0 h 1439248"/>
              <a:gd name="connsiteX6" fmla="*/ 2563774 w 2563774"/>
              <a:gd name="connsiteY6" fmla="*/ 0 h 1439248"/>
              <a:gd name="connsiteX7" fmla="*/ 2563774 w 2563774"/>
              <a:gd name="connsiteY7" fmla="*/ 450964 h 1439248"/>
              <a:gd name="connsiteX8" fmla="*/ 2563774 w 2563774"/>
              <a:gd name="connsiteY8" fmla="*/ 959499 h 1439248"/>
              <a:gd name="connsiteX9" fmla="*/ 2563774 w 2563774"/>
              <a:gd name="connsiteY9" fmla="*/ 1439248 h 1439248"/>
              <a:gd name="connsiteX10" fmla="*/ 2563774 w 2563774"/>
              <a:gd name="connsiteY10" fmla="*/ 1439248 h 1439248"/>
              <a:gd name="connsiteX11" fmla="*/ 1948468 w 2563774"/>
              <a:gd name="connsiteY11" fmla="*/ 1439248 h 1439248"/>
              <a:gd name="connsiteX12" fmla="*/ 1281887 w 2563774"/>
              <a:gd name="connsiteY12" fmla="*/ 1439248 h 1439248"/>
              <a:gd name="connsiteX13" fmla="*/ 615306 w 2563774"/>
              <a:gd name="connsiteY13" fmla="*/ 1439248 h 1439248"/>
              <a:gd name="connsiteX14" fmla="*/ 0 w 2563774"/>
              <a:gd name="connsiteY14" fmla="*/ 1439248 h 1439248"/>
              <a:gd name="connsiteX15" fmla="*/ 0 w 2563774"/>
              <a:gd name="connsiteY15" fmla="*/ 1439248 h 1439248"/>
              <a:gd name="connsiteX16" fmla="*/ 0 w 2563774"/>
              <a:gd name="connsiteY16" fmla="*/ 973891 h 1439248"/>
              <a:gd name="connsiteX17" fmla="*/ 0 w 2563774"/>
              <a:gd name="connsiteY17" fmla="*/ 537319 h 1439248"/>
              <a:gd name="connsiteX18" fmla="*/ 0 w 2563774"/>
              <a:gd name="connsiteY18" fmla="*/ 0 h 143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63774" h="1439248" fill="none" extrusionOk="0">
                <a:moveTo>
                  <a:pt x="0" y="0"/>
                </a:moveTo>
                <a:lnTo>
                  <a:pt x="0" y="0"/>
                </a:lnTo>
                <a:cubicBezTo>
                  <a:pt x="201991" y="-5205"/>
                  <a:pt x="331915" y="-5095"/>
                  <a:pt x="640944" y="0"/>
                </a:cubicBezTo>
                <a:cubicBezTo>
                  <a:pt x="949973" y="5095"/>
                  <a:pt x="1035340" y="6810"/>
                  <a:pt x="1256249" y="0"/>
                </a:cubicBezTo>
                <a:cubicBezTo>
                  <a:pt x="1477158" y="-6810"/>
                  <a:pt x="1731959" y="5977"/>
                  <a:pt x="1897193" y="0"/>
                </a:cubicBezTo>
                <a:cubicBezTo>
                  <a:pt x="2062427" y="-5977"/>
                  <a:pt x="2415165" y="-27872"/>
                  <a:pt x="2563774" y="0"/>
                </a:cubicBezTo>
                <a:lnTo>
                  <a:pt x="2563774" y="0"/>
                </a:lnTo>
                <a:cubicBezTo>
                  <a:pt x="2556910" y="191007"/>
                  <a:pt x="2567546" y="243794"/>
                  <a:pt x="2563774" y="450964"/>
                </a:cubicBezTo>
                <a:cubicBezTo>
                  <a:pt x="2560002" y="658134"/>
                  <a:pt x="2547255" y="757883"/>
                  <a:pt x="2563774" y="959499"/>
                </a:cubicBezTo>
                <a:cubicBezTo>
                  <a:pt x="2580293" y="1161115"/>
                  <a:pt x="2585126" y="1228019"/>
                  <a:pt x="2563774" y="1439248"/>
                </a:cubicBezTo>
                <a:lnTo>
                  <a:pt x="2563774" y="1439248"/>
                </a:lnTo>
                <a:cubicBezTo>
                  <a:pt x="2433466" y="1454887"/>
                  <a:pt x="2247634" y="1418823"/>
                  <a:pt x="1948468" y="1439248"/>
                </a:cubicBezTo>
                <a:cubicBezTo>
                  <a:pt x="1649302" y="1459673"/>
                  <a:pt x="1590770" y="1441947"/>
                  <a:pt x="1281887" y="1439248"/>
                </a:cubicBezTo>
                <a:cubicBezTo>
                  <a:pt x="973004" y="1436549"/>
                  <a:pt x="942963" y="1408338"/>
                  <a:pt x="615306" y="1439248"/>
                </a:cubicBezTo>
                <a:cubicBezTo>
                  <a:pt x="287649" y="1470158"/>
                  <a:pt x="281208" y="1447734"/>
                  <a:pt x="0" y="1439248"/>
                </a:cubicBezTo>
                <a:lnTo>
                  <a:pt x="0" y="1439248"/>
                </a:lnTo>
                <a:cubicBezTo>
                  <a:pt x="17692" y="1269177"/>
                  <a:pt x="-17149" y="1081353"/>
                  <a:pt x="0" y="973891"/>
                </a:cubicBezTo>
                <a:cubicBezTo>
                  <a:pt x="17149" y="866429"/>
                  <a:pt x="-13925" y="654704"/>
                  <a:pt x="0" y="537319"/>
                </a:cubicBezTo>
                <a:cubicBezTo>
                  <a:pt x="13925" y="419934"/>
                  <a:pt x="4383" y="153653"/>
                  <a:pt x="0" y="0"/>
                </a:cubicBezTo>
                <a:close/>
              </a:path>
              <a:path w="2563774" h="1439248" stroke="0" extrusionOk="0">
                <a:moveTo>
                  <a:pt x="0" y="0"/>
                </a:moveTo>
                <a:lnTo>
                  <a:pt x="0" y="0"/>
                </a:lnTo>
                <a:cubicBezTo>
                  <a:pt x="213567" y="14660"/>
                  <a:pt x="487316" y="16950"/>
                  <a:pt x="640944" y="0"/>
                </a:cubicBezTo>
                <a:cubicBezTo>
                  <a:pt x="794572" y="-16950"/>
                  <a:pt x="972722" y="17517"/>
                  <a:pt x="1256249" y="0"/>
                </a:cubicBezTo>
                <a:cubicBezTo>
                  <a:pt x="1539777" y="-17517"/>
                  <a:pt x="1641112" y="-15519"/>
                  <a:pt x="1820280" y="0"/>
                </a:cubicBezTo>
                <a:cubicBezTo>
                  <a:pt x="1999448" y="15519"/>
                  <a:pt x="2384927" y="-11675"/>
                  <a:pt x="2563774" y="0"/>
                </a:cubicBezTo>
                <a:lnTo>
                  <a:pt x="2563774" y="0"/>
                </a:lnTo>
                <a:cubicBezTo>
                  <a:pt x="2549309" y="189310"/>
                  <a:pt x="2555937" y="347783"/>
                  <a:pt x="2563774" y="450964"/>
                </a:cubicBezTo>
                <a:cubicBezTo>
                  <a:pt x="2571611" y="554145"/>
                  <a:pt x="2562258" y="739014"/>
                  <a:pt x="2563774" y="887536"/>
                </a:cubicBezTo>
                <a:cubicBezTo>
                  <a:pt x="2565290" y="1036058"/>
                  <a:pt x="2556410" y="1223569"/>
                  <a:pt x="2563774" y="1439248"/>
                </a:cubicBezTo>
                <a:lnTo>
                  <a:pt x="2563774" y="1439248"/>
                </a:lnTo>
                <a:cubicBezTo>
                  <a:pt x="2274055" y="1447450"/>
                  <a:pt x="2197226" y="1444100"/>
                  <a:pt x="1974106" y="1439248"/>
                </a:cubicBezTo>
                <a:cubicBezTo>
                  <a:pt x="1750986" y="1434396"/>
                  <a:pt x="1647715" y="1457644"/>
                  <a:pt x="1384438" y="1439248"/>
                </a:cubicBezTo>
                <a:cubicBezTo>
                  <a:pt x="1121161" y="1420852"/>
                  <a:pt x="857191" y="1466184"/>
                  <a:pt x="692219" y="1439248"/>
                </a:cubicBezTo>
                <a:cubicBezTo>
                  <a:pt x="527247" y="1412312"/>
                  <a:pt x="325358" y="1436045"/>
                  <a:pt x="0" y="1439248"/>
                </a:cubicBezTo>
                <a:lnTo>
                  <a:pt x="0" y="1439248"/>
                </a:lnTo>
                <a:cubicBezTo>
                  <a:pt x="22939" y="1225163"/>
                  <a:pt x="-3839" y="1054526"/>
                  <a:pt x="0" y="945106"/>
                </a:cubicBezTo>
                <a:cubicBezTo>
                  <a:pt x="3839" y="835686"/>
                  <a:pt x="17267" y="595261"/>
                  <a:pt x="0" y="494142"/>
                </a:cubicBezTo>
                <a:cubicBezTo>
                  <a:pt x="-17267" y="393023"/>
                  <a:pt x="4752" y="174885"/>
                  <a:pt x="0" y="0"/>
                </a:cubicBezTo>
                <a:close/>
              </a:path>
            </a:pathLst>
          </a:custGeom>
          <a:solidFill>
            <a:srgbClr val="E8F3FF"/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3" name="Afbeelding 2" descr="Afbeelding met Elektrisch blauw, blauw, Majorelleblauw, Graphics&#10;&#10;Automatisch gegenereerde beschrijving">
            <a:extLst>
              <a:ext uri="{FF2B5EF4-FFF2-40B4-BE49-F238E27FC236}">
                <a16:creationId xmlns:a16="http://schemas.microsoft.com/office/drawing/2014/main" id="{47F74C96-DF86-CC67-104D-7A9D2131E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01" y="1132354"/>
            <a:ext cx="648000" cy="648000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C7FB2F9-0DF5-9009-AE29-D6FD401E5286}"/>
              </a:ext>
            </a:extLst>
          </p:cNvPr>
          <p:cNvSpPr/>
          <p:nvPr/>
        </p:nvSpPr>
        <p:spPr>
          <a:xfrm>
            <a:off x="2390892" y="1786637"/>
            <a:ext cx="1286451" cy="384701"/>
          </a:xfrm>
          <a:custGeom>
            <a:avLst/>
            <a:gdLst>
              <a:gd name="connsiteX0" fmla="*/ 0 w 1286451"/>
              <a:gd name="connsiteY0" fmla="*/ 64118 h 384701"/>
              <a:gd name="connsiteX1" fmla="*/ 64118 w 1286451"/>
              <a:gd name="connsiteY1" fmla="*/ 0 h 384701"/>
              <a:gd name="connsiteX2" fmla="*/ 643226 w 1286451"/>
              <a:gd name="connsiteY2" fmla="*/ 0 h 384701"/>
              <a:gd name="connsiteX3" fmla="*/ 1222333 w 1286451"/>
              <a:gd name="connsiteY3" fmla="*/ 0 h 384701"/>
              <a:gd name="connsiteX4" fmla="*/ 1286451 w 1286451"/>
              <a:gd name="connsiteY4" fmla="*/ 64118 h 384701"/>
              <a:gd name="connsiteX5" fmla="*/ 1286451 w 1286451"/>
              <a:gd name="connsiteY5" fmla="*/ 320583 h 384701"/>
              <a:gd name="connsiteX6" fmla="*/ 1222333 w 1286451"/>
              <a:gd name="connsiteY6" fmla="*/ 384701 h 384701"/>
              <a:gd name="connsiteX7" fmla="*/ 631643 w 1286451"/>
              <a:gd name="connsiteY7" fmla="*/ 384701 h 384701"/>
              <a:gd name="connsiteX8" fmla="*/ 64118 w 1286451"/>
              <a:gd name="connsiteY8" fmla="*/ 384701 h 384701"/>
              <a:gd name="connsiteX9" fmla="*/ 0 w 1286451"/>
              <a:gd name="connsiteY9" fmla="*/ 320583 h 384701"/>
              <a:gd name="connsiteX10" fmla="*/ 0 w 1286451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6451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188416" y="11788"/>
                  <a:pt x="380315" y="13908"/>
                  <a:pt x="643226" y="0"/>
                </a:cubicBezTo>
                <a:cubicBezTo>
                  <a:pt x="906137" y="-13908"/>
                  <a:pt x="1006277" y="17227"/>
                  <a:pt x="1222333" y="0"/>
                </a:cubicBezTo>
                <a:cubicBezTo>
                  <a:pt x="1258192" y="1069"/>
                  <a:pt x="1290510" y="27277"/>
                  <a:pt x="1286451" y="64118"/>
                </a:cubicBezTo>
                <a:cubicBezTo>
                  <a:pt x="1296471" y="154015"/>
                  <a:pt x="1288458" y="213536"/>
                  <a:pt x="1286451" y="320583"/>
                </a:cubicBezTo>
                <a:cubicBezTo>
                  <a:pt x="1293649" y="360887"/>
                  <a:pt x="1260725" y="378674"/>
                  <a:pt x="1222333" y="384701"/>
                </a:cubicBezTo>
                <a:cubicBezTo>
                  <a:pt x="1086673" y="404222"/>
                  <a:pt x="855643" y="394145"/>
                  <a:pt x="631643" y="384701"/>
                </a:cubicBezTo>
                <a:cubicBezTo>
                  <a:pt x="407643" y="375258"/>
                  <a:pt x="219979" y="373520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286451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197132" y="-16090"/>
                  <a:pt x="422030" y="-26467"/>
                  <a:pt x="620061" y="0"/>
                </a:cubicBezTo>
                <a:cubicBezTo>
                  <a:pt x="818092" y="26467"/>
                  <a:pt x="957993" y="-24884"/>
                  <a:pt x="1222333" y="0"/>
                </a:cubicBezTo>
                <a:cubicBezTo>
                  <a:pt x="1258619" y="-182"/>
                  <a:pt x="1286402" y="30032"/>
                  <a:pt x="1286451" y="64118"/>
                </a:cubicBezTo>
                <a:cubicBezTo>
                  <a:pt x="1273660" y="148916"/>
                  <a:pt x="1282474" y="202063"/>
                  <a:pt x="1286451" y="320583"/>
                </a:cubicBezTo>
                <a:cubicBezTo>
                  <a:pt x="1291996" y="357021"/>
                  <a:pt x="1258314" y="386728"/>
                  <a:pt x="1222333" y="384701"/>
                </a:cubicBezTo>
                <a:cubicBezTo>
                  <a:pt x="1077377" y="381187"/>
                  <a:pt x="822266" y="364152"/>
                  <a:pt x="643226" y="384701"/>
                </a:cubicBezTo>
                <a:cubicBezTo>
                  <a:pt x="464186" y="405250"/>
                  <a:pt x="222795" y="406880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rgbClr val="769DFF"/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SOIL MAPS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B88E1B5-2049-91E2-1913-EAD039CFF692}"/>
              </a:ext>
            </a:extLst>
          </p:cNvPr>
          <p:cNvSpPr txBox="1"/>
          <p:nvPr/>
        </p:nvSpPr>
        <p:spPr>
          <a:xfrm>
            <a:off x="1192006" y="1109494"/>
            <a:ext cx="177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this is a site with </a:t>
            </a:r>
            <a:r>
              <a:rPr lang="en-GB" cap="all" dirty="0" err="1">
                <a:latin typeface="The Hand Extrablack" panose="03070A02030502020204" pitchFamily="66" charset="0"/>
              </a:rPr>
              <a:t>geothermY</a:t>
            </a:r>
            <a:r>
              <a:rPr lang="en-GB" cap="all" dirty="0">
                <a:latin typeface="The Hand Extrablack" panose="03070A02030502020204" pitchFamily="66" charset="0"/>
              </a:rPr>
              <a:t> potential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1B720E4-53FB-FE7E-7E5B-64F55BAE2AA8}"/>
              </a:ext>
            </a:extLst>
          </p:cNvPr>
          <p:cNvSpPr/>
          <p:nvPr/>
        </p:nvSpPr>
        <p:spPr>
          <a:xfrm>
            <a:off x="1180350" y="2368389"/>
            <a:ext cx="2563774" cy="1528216"/>
          </a:xfrm>
          <a:custGeom>
            <a:avLst/>
            <a:gdLst>
              <a:gd name="connsiteX0" fmla="*/ 0 w 2563774"/>
              <a:gd name="connsiteY0" fmla="*/ 0 h 1528216"/>
              <a:gd name="connsiteX1" fmla="*/ 0 w 2563774"/>
              <a:gd name="connsiteY1" fmla="*/ 0 h 1528216"/>
              <a:gd name="connsiteX2" fmla="*/ 640944 w 2563774"/>
              <a:gd name="connsiteY2" fmla="*/ 0 h 1528216"/>
              <a:gd name="connsiteX3" fmla="*/ 1256249 w 2563774"/>
              <a:gd name="connsiteY3" fmla="*/ 0 h 1528216"/>
              <a:gd name="connsiteX4" fmla="*/ 1897193 w 2563774"/>
              <a:gd name="connsiteY4" fmla="*/ 0 h 1528216"/>
              <a:gd name="connsiteX5" fmla="*/ 2563774 w 2563774"/>
              <a:gd name="connsiteY5" fmla="*/ 0 h 1528216"/>
              <a:gd name="connsiteX6" fmla="*/ 2563774 w 2563774"/>
              <a:gd name="connsiteY6" fmla="*/ 0 h 1528216"/>
              <a:gd name="connsiteX7" fmla="*/ 2563774 w 2563774"/>
              <a:gd name="connsiteY7" fmla="*/ 478841 h 1528216"/>
              <a:gd name="connsiteX8" fmla="*/ 2563774 w 2563774"/>
              <a:gd name="connsiteY8" fmla="*/ 1018811 h 1528216"/>
              <a:gd name="connsiteX9" fmla="*/ 2563774 w 2563774"/>
              <a:gd name="connsiteY9" fmla="*/ 1528216 h 1528216"/>
              <a:gd name="connsiteX10" fmla="*/ 2563774 w 2563774"/>
              <a:gd name="connsiteY10" fmla="*/ 1528216 h 1528216"/>
              <a:gd name="connsiteX11" fmla="*/ 1948468 w 2563774"/>
              <a:gd name="connsiteY11" fmla="*/ 1528216 h 1528216"/>
              <a:gd name="connsiteX12" fmla="*/ 1281887 w 2563774"/>
              <a:gd name="connsiteY12" fmla="*/ 1528216 h 1528216"/>
              <a:gd name="connsiteX13" fmla="*/ 615306 w 2563774"/>
              <a:gd name="connsiteY13" fmla="*/ 1528216 h 1528216"/>
              <a:gd name="connsiteX14" fmla="*/ 0 w 2563774"/>
              <a:gd name="connsiteY14" fmla="*/ 1528216 h 1528216"/>
              <a:gd name="connsiteX15" fmla="*/ 0 w 2563774"/>
              <a:gd name="connsiteY15" fmla="*/ 1528216 h 1528216"/>
              <a:gd name="connsiteX16" fmla="*/ 0 w 2563774"/>
              <a:gd name="connsiteY16" fmla="*/ 1034093 h 1528216"/>
              <a:gd name="connsiteX17" fmla="*/ 0 w 2563774"/>
              <a:gd name="connsiteY17" fmla="*/ 570534 h 1528216"/>
              <a:gd name="connsiteX18" fmla="*/ 0 w 2563774"/>
              <a:gd name="connsiteY18" fmla="*/ 0 h 15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63774" h="1528216" fill="none" extrusionOk="0">
                <a:moveTo>
                  <a:pt x="0" y="0"/>
                </a:moveTo>
                <a:lnTo>
                  <a:pt x="0" y="0"/>
                </a:lnTo>
                <a:cubicBezTo>
                  <a:pt x="201991" y="-5205"/>
                  <a:pt x="331915" y="-5095"/>
                  <a:pt x="640944" y="0"/>
                </a:cubicBezTo>
                <a:cubicBezTo>
                  <a:pt x="949973" y="5095"/>
                  <a:pt x="1035340" y="6810"/>
                  <a:pt x="1256249" y="0"/>
                </a:cubicBezTo>
                <a:cubicBezTo>
                  <a:pt x="1477158" y="-6810"/>
                  <a:pt x="1731959" y="5977"/>
                  <a:pt x="1897193" y="0"/>
                </a:cubicBezTo>
                <a:cubicBezTo>
                  <a:pt x="2062427" y="-5977"/>
                  <a:pt x="2415165" y="-27872"/>
                  <a:pt x="2563774" y="0"/>
                </a:cubicBezTo>
                <a:lnTo>
                  <a:pt x="2563774" y="0"/>
                </a:lnTo>
                <a:cubicBezTo>
                  <a:pt x="2558522" y="125317"/>
                  <a:pt x="2580567" y="243848"/>
                  <a:pt x="2563774" y="478841"/>
                </a:cubicBezTo>
                <a:cubicBezTo>
                  <a:pt x="2546981" y="713834"/>
                  <a:pt x="2574372" y="772453"/>
                  <a:pt x="2563774" y="1018811"/>
                </a:cubicBezTo>
                <a:cubicBezTo>
                  <a:pt x="2553177" y="1265169"/>
                  <a:pt x="2550681" y="1373374"/>
                  <a:pt x="2563774" y="1528216"/>
                </a:cubicBezTo>
                <a:lnTo>
                  <a:pt x="2563774" y="1528216"/>
                </a:lnTo>
                <a:cubicBezTo>
                  <a:pt x="2433466" y="1543855"/>
                  <a:pt x="2247634" y="1507791"/>
                  <a:pt x="1948468" y="1528216"/>
                </a:cubicBezTo>
                <a:cubicBezTo>
                  <a:pt x="1649302" y="1548641"/>
                  <a:pt x="1590770" y="1530915"/>
                  <a:pt x="1281887" y="1528216"/>
                </a:cubicBezTo>
                <a:cubicBezTo>
                  <a:pt x="973004" y="1525517"/>
                  <a:pt x="942963" y="1497306"/>
                  <a:pt x="615306" y="1528216"/>
                </a:cubicBezTo>
                <a:cubicBezTo>
                  <a:pt x="287649" y="1559126"/>
                  <a:pt x="281208" y="1536702"/>
                  <a:pt x="0" y="1528216"/>
                </a:cubicBezTo>
                <a:lnTo>
                  <a:pt x="0" y="1528216"/>
                </a:lnTo>
                <a:cubicBezTo>
                  <a:pt x="16694" y="1360219"/>
                  <a:pt x="-12698" y="1240771"/>
                  <a:pt x="0" y="1034093"/>
                </a:cubicBezTo>
                <a:cubicBezTo>
                  <a:pt x="12698" y="827415"/>
                  <a:pt x="18748" y="720975"/>
                  <a:pt x="0" y="570534"/>
                </a:cubicBezTo>
                <a:cubicBezTo>
                  <a:pt x="-18748" y="420093"/>
                  <a:pt x="18975" y="159844"/>
                  <a:pt x="0" y="0"/>
                </a:cubicBezTo>
                <a:close/>
              </a:path>
              <a:path w="2563774" h="1528216" stroke="0" extrusionOk="0">
                <a:moveTo>
                  <a:pt x="0" y="0"/>
                </a:moveTo>
                <a:lnTo>
                  <a:pt x="0" y="0"/>
                </a:lnTo>
                <a:cubicBezTo>
                  <a:pt x="213567" y="14660"/>
                  <a:pt x="487316" y="16950"/>
                  <a:pt x="640944" y="0"/>
                </a:cubicBezTo>
                <a:cubicBezTo>
                  <a:pt x="794572" y="-16950"/>
                  <a:pt x="972722" y="17517"/>
                  <a:pt x="1256249" y="0"/>
                </a:cubicBezTo>
                <a:cubicBezTo>
                  <a:pt x="1539777" y="-17517"/>
                  <a:pt x="1641112" y="-15519"/>
                  <a:pt x="1820280" y="0"/>
                </a:cubicBezTo>
                <a:cubicBezTo>
                  <a:pt x="1999448" y="15519"/>
                  <a:pt x="2384927" y="-11675"/>
                  <a:pt x="2563774" y="0"/>
                </a:cubicBezTo>
                <a:lnTo>
                  <a:pt x="2563774" y="0"/>
                </a:lnTo>
                <a:cubicBezTo>
                  <a:pt x="2553244" y="144423"/>
                  <a:pt x="2568612" y="369572"/>
                  <a:pt x="2563774" y="478841"/>
                </a:cubicBezTo>
                <a:cubicBezTo>
                  <a:pt x="2558936" y="588110"/>
                  <a:pt x="2549230" y="765492"/>
                  <a:pt x="2563774" y="942400"/>
                </a:cubicBezTo>
                <a:cubicBezTo>
                  <a:pt x="2578318" y="1119308"/>
                  <a:pt x="2573991" y="1253620"/>
                  <a:pt x="2563774" y="1528216"/>
                </a:cubicBezTo>
                <a:lnTo>
                  <a:pt x="2563774" y="1528216"/>
                </a:lnTo>
                <a:cubicBezTo>
                  <a:pt x="2274055" y="1536418"/>
                  <a:pt x="2197226" y="1533068"/>
                  <a:pt x="1974106" y="1528216"/>
                </a:cubicBezTo>
                <a:cubicBezTo>
                  <a:pt x="1750986" y="1523364"/>
                  <a:pt x="1647715" y="1546612"/>
                  <a:pt x="1384438" y="1528216"/>
                </a:cubicBezTo>
                <a:cubicBezTo>
                  <a:pt x="1121161" y="1509820"/>
                  <a:pt x="857191" y="1555152"/>
                  <a:pt x="692219" y="1528216"/>
                </a:cubicBezTo>
                <a:cubicBezTo>
                  <a:pt x="527247" y="1501280"/>
                  <a:pt x="325358" y="1525013"/>
                  <a:pt x="0" y="1528216"/>
                </a:cubicBezTo>
                <a:lnTo>
                  <a:pt x="0" y="1528216"/>
                </a:lnTo>
                <a:cubicBezTo>
                  <a:pt x="14946" y="1305939"/>
                  <a:pt x="22837" y="1248515"/>
                  <a:pt x="0" y="1003529"/>
                </a:cubicBezTo>
                <a:cubicBezTo>
                  <a:pt x="-22837" y="758543"/>
                  <a:pt x="-11691" y="702321"/>
                  <a:pt x="0" y="524687"/>
                </a:cubicBezTo>
                <a:cubicBezTo>
                  <a:pt x="11691" y="347053"/>
                  <a:pt x="-20179" y="123712"/>
                  <a:pt x="0" y="0"/>
                </a:cubicBezTo>
                <a:close/>
              </a:path>
            </a:pathLst>
          </a:custGeom>
          <a:solidFill>
            <a:srgbClr val="F5C3EB"/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7" name="Afbeelding 6" descr="Afbeelding met Majorelleblauw, blauw, Elektrisch blauw&#10;&#10;Automatisch gegenereerde beschrijving">
            <a:extLst>
              <a:ext uri="{FF2B5EF4-FFF2-40B4-BE49-F238E27FC236}">
                <a16:creationId xmlns:a16="http://schemas.microsoft.com/office/drawing/2014/main" id="{6DD0D355-ED87-59AE-8CA5-226B1D47723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07" y="2782567"/>
            <a:ext cx="648000" cy="648000"/>
          </a:xfrm>
          <a:prstGeom prst="rect">
            <a:avLst/>
          </a:prstGeom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EB7DD20-E3F6-ECA9-9C5B-D12BA416F09B}"/>
              </a:ext>
            </a:extLst>
          </p:cNvPr>
          <p:cNvSpPr/>
          <p:nvPr/>
        </p:nvSpPr>
        <p:spPr>
          <a:xfrm>
            <a:off x="2390892" y="3403862"/>
            <a:ext cx="1290054" cy="384701"/>
          </a:xfrm>
          <a:custGeom>
            <a:avLst/>
            <a:gdLst>
              <a:gd name="connsiteX0" fmla="*/ 0 w 1290054"/>
              <a:gd name="connsiteY0" fmla="*/ 64118 h 384701"/>
              <a:gd name="connsiteX1" fmla="*/ 64118 w 1290054"/>
              <a:gd name="connsiteY1" fmla="*/ 0 h 384701"/>
              <a:gd name="connsiteX2" fmla="*/ 645027 w 1290054"/>
              <a:gd name="connsiteY2" fmla="*/ 0 h 384701"/>
              <a:gd name="connsiteX3" fmla="*/ 1225936 w 1290054"/>
              <a:gd name="connsiteY3" fmla="*/ 0 h 384701"/>
              <a:gd name="connsiteX4" fmla="*/ 1290054 w 1290054"/>
              <a:gd name="connsiteY4" fmla="*/ 64118 h 384701"/>
              <a:gd name="connsiteX5" fmla="*/ 1290054 w 1290054"/>
              <a:gd name="connsiteY5" fmla="*/ 320583 h 384701"/>
              <a:gd name="connsiteX6" fmla="*/ 1225936 w 1290054"/>
              <a:gd name="connsiteY6" fmla="*/ 384701 h 384701"/>
              <a:gd name="connsiteX7" fmla="*/ 633409 w 1290054"/>
              <a:gd name="connsiteY7" fmla="*/ 384701 h 384701"/>
              <a:gd name="connsiteX8" fmla="*/ 64118 w 1290054"/>
              <a:gd name="connsiteY8" fmla="*/ 384701 h 384701"/>
              <a:gd name="connsiteX9" fmla="*/ 0 w 1290054"/>
              <a:gd name="connsiteY9" fmla="*/ 320583 h 384701"/>
              <a:gd name="connsiteX10" fmla="*/ 0 w 1290054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0054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224540" y="-7050"/>
                  <a:pt x="450616" y="13217"/>
                  <a:pt x="645027" y="0"/>
                </a:cubicBezTo>
                <a:cubicBezTo>
                  <a:pt x="839438" y="-13217"/>
                  <a:pt x="994616" y="5336"/>
                  <a:pt x="1225936" y="0"/>
                </a:cubicBezTo>
                <a:cubicBezTo>
                  <a:pt x="1261795" y="1069"/>
                  <a:pt x="1294113" y="27277"/>
                  <a:pt x="1290054" y="64118"/>
                </a:cubicBezTo>
                <a:cubicBezTo>
                  <a:pt x="1300074" y="154015"/>
                  <a:pt x="1292061" y="213536"/>
                  <a:pt x="1290054" y="320583"/>
                </a:cubicBezTo>
                <a:cubicBezTo>
                  <a:pt x="1297252" y="360887"/>
                  <a:pt x="1264328" y="378674"/>
                  <a:pt x="1225936" y="384701"/>
                </a:cubicBezTo>
                <a:cubicBezTo>
                  <a:pt x="988457" y="383881"/>
                  <a:pt x="920015" y="363081"/>
                  <a:pt x="633409" y="384701"/>
                </a:cubicBezTo>
                <a:cubicBezTo>
                  <a:pt x="346803" y="406321"/>
                  <a:pt x="346278" y="412698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290054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312946" y="20731"/>
                  <a:pt x="437145" y="-734"/>
                  <a:pt x="621791" y="0"/>
                </a:cubicBezTo>
                <a:cubicBezTo>
                  <a:pt x="806437" y="734"/>
                  <a:pt x="995395" y="15415"/>
                  <a:pt x="1225936" y="0"/>
                </a:cubicBezTo>
                <a:cubicBezTo>
                  <a:pt x="1262222" y="-182"/>
                  <a:pt x="1290005" y="30032"/>
                  <a:pt x="1290054" y="64118"/>
                </a:cubicBezTo>
                <a:cubicBezTo>
                  <a:pt x="1277263" y="148916"/>
                  <a:pt x="1286077" y="202063"/>
                  <a:pt x="1290054" y="320583"/>
                </a:cubicBezTo>
                <a:cubicBezTo>
                  <a:pt x="1295599" y="357021"/>
                  <a:pt x="1261917" y="386728"/>
                  <a:pt x="1225936" y="384701"/>
                </a:cubicBezTo>
                <a:cubicBezTo>
                  <a:pt x="1057933" y="395848"/>
                  <a:pt x="883513" y="358275"/>
                  <a:pt x="645027" y="384701"/>
                </a:cubicBezTo>
                <a:cubicBezTo>
                  <a:pt x="406541" y="411127"/>
                  <a:pt x="231183" y="36952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rgbClr val="6B4664"/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GOVERNMENT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709C907-E150-351A-AE47-63ED902E3E8F}"/>
              </a:ext>
            </a:extLst>
          </p:cNvPr>
          <p:cNvSpPr txBox="1"/>
          <p:nvPr/>
        </p:nvSpPr>
        <p:spPr>
          <a:xfrm>
            <a:off x="975101" y="2762491"/>
            <a:ext cx="201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Does this building comply</a:t>
            </a:r>
          </a:p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 to accessibility rules?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E39960C3-73B7-F64D-AD62-92249247E56A}"/>
              </a:ext>
            </a:extLst>
          </p:cNvPr>
          <p:cNvSpPr/>
          <p:nvPr/>
        </p:nvSpPr>
        <p:spPr>
          <a:xfrm>
            <a:off x="1180350" y="3978990"/>
            <a:ext cx="2563774" cy="1300623"/>
          </a:xfrm>
          <a:custGeom>
            <a:avLst/>
            <a:gdLst>
              <a:gd name="connsiteX0" fmla="*/ 0 w 2563774"/>
              <a:gd name="connsiteY0" fmla="*/ 0 h 1300623"/>
              <a:gd name="connsiteX1" fmla="*/ 0 w 2563774"/>
              <a:gd name="connsiteY1" fmla="*/ 0 h 1300623"/>
              <a:gd name="connsiteX2" fmla="*/ 589668 w 2563774"/>
              <a:gd name="connsiteY2" fmla="*/ 0 h 1300623"/>
              <a:gd name="connsiteX3" fmla="*/ 1153698 w 2563774"/>
              <a:gd name="connsiteY3" fmla="*/ 0 h 1300623"/>
              <a:gd name="connsiteX4" fmla="*/ 1794642 w 2563774"/>
              <a:gd name="connsiteY4" fmla="*/ 0 h 1300623"/>
              <a:gd name="connsiteX5" fmla="*/ 2563774 w 2563774"/>
              <a:gd name="connsiteY5" fmla="*/ 0 h 1300623"/>
              <a:gd name="connsiteX6" fmla="*/ 2563774 w 2563774"/>
              <a:gd name="connsiteY6" fmla="*/ 0 h 1300623"/>
              <a:gd name="connsiteX7" fmla="*/ 2563774 w 2563774"/>
              <a:gd name="connsiteY7" fmla="*/ 650312 h 1300623"/>
              <a:gd name="connsiteX8" fmla="*/ 2563774 w 2563774"/>
              <a:gd name="connsiteY8" fmla="*/ 1300623 h 1300623"/>
              <a:gd name="connsiteX9" fmla="*/ 2563774 w 2563774"/>
              <a:gd name="connsiteY9" fmla="*/ 1300623 h 1300623"/>
              <a:gd name="connsiteX10" fmla="*/ 1897193 w 2563774"/>
              <a:gd name="connsiteY10" fmla="*/ 1300623 h 1300623"/>
              <a:gd name="connsiteX11" fmla="*/ 1333162 w 2563774"/>
              <a:gd name="connsiteY11" fmla="*/ 1300623 h 1300623"/>
              <a:gd name="connsiteX12" fmla="*/ 640944 w 2563774"/>
              <a:gd name="connsiteY12" fmla="*/ 1300623 h 1300623"/>
              <a:gd name="connsiteX13" fmla="*/ 0 w 2563774"/>
              <a:gd name="connsiteY13" fmla="*/ 1300623 h 1300623"/>
              <a:gd name="connsiteX14" fmla="*/ 0 w 2563774"/>
              <a:gd name="connsiteY14" fmla="*/ 1300623 h 1300623"/>
              <a:gd name="connsiteX15" fmla="*/ 0 w 2563774"/>
              <a:gd name="connsiteY15" fmla="*/ 637305 h 1300623"/>
              <a:gd name="connsiteX16" fmla="*/ 0 w 2563774"/>
              <a:gd name="connsiteY16" fmla="*/ 0 h 130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63774" h="1300623" fill="none" extrusionOk="0">
                <a:moveTo>
                  <a:pt x="0" y="0"/>
                </a:moveTo>
                <a:lnTo>
                  <a:pt x="0" y="0"/>
                </a:lnTo>
                <a:cubicBezTo>
                  <a:pt x="246301" y="-14330"/>
                  <a:pt x="394086" y="28061"/>
                  <a:pt x="589668" y="0"/>
                </a:cubicBezTo>
                <a:cubicBezTo>
                  <a:pt x="785250" y="-28061"/>
                  <a:pt x="975318" y="-725"/>
                  <a:pt x="1153698" y="0"/>
                </a:cubicBezTo>
                <a:cubicBezTo>
                  <a:pt x="1332078" y="725"/>
                  <a:pt x="1485613" y="-5095"/>
                  <a:pt x="1794642" y="0"/>
                </a:cubicBezTo>
                <a:cubicBezTo>
                  <a:pt x="2103671" y="5095"/>
                  <a:pt x="2265953" y="-32991"/>
                  <a:pt x="2563774" y="0"/>
                </a:cubicBezTo>
                <a:lnTo>
                  <a:pt x="2563774" y="0"/>
                </a:lnTo>
                <a:cubicBezTo>
                  <a:pt x="2584684" y="235817"/>
                  <a:pt x="2581762" y="412994"/>
                  <a:pt x="2563774" y="650312"/>
                </a:cubicBezTo>
                <a:cubicBezTo>
                  <a:pt x="2545786" y="887630"/>
                  <a:pt x="2559356" y="1074038"/>
                  <a:pt x="2563774" y="1300623"/>
                </a:cubicBezTo>
                <a:lnTo>
                  <a:pt x="2563774" y="1300623"/>
                </a:lnTo>
                <a:cubicBezTo>
                  <a:pt x="2353107" y="1291493"/>
                  <a:pt x="2151008" y="1290202"/>
                  <a:pt x="1897193" y="1300623"/>
                </a:cubicBezTo>
                <a:cubicBezTo>
                  <a:pt x="1643378" y="1311044"/>
                  <a:pt x="1463103" y="1300640"/>
                  <a:pt x="1333162" y="1300623"/>
                </a:cubicBezTo>
                <a:cubicBezTo>
                  <a:pt x="1203221" y="1300606"/>
                  <a:pt x="897084" y="1319212"/>
                  <a:pt x="640944" y="1300623"/>
                </a:cubicBezTo>
                <a:cubicBezTo>
                  <a:pt x="384804" y="1282034"/>
                  <a:pt x="158522" y="1323390"/>
                  <a:pt x="0" y="1300623"/>
                </a:cubicBezTo>
                <a:lnTo>
                  <a:pt x="0" y="1300623"/>
                </a:lnTo>
                <a:cubicBezTo>
                  <a:pt x="-3068" y="1025526"/>
                  <a:pt x="-20243" y="799795"/>
                  <a:pt x="0" y="637305"/>
                </a:cubicBezTo>
                <a:cubicBezTo>
                  <a:pt x="20243" y="474815"/>
                  <a:pt x="-28105" y="179806"/>
                  <a:pt x="0" y="0"/>
                </a:cubicBezTo>
                <a:close/>
              </a:path>
              <a:path w="2563774" h="1300623" stroke="0" extrusionOk="0">
                <a:moveTo>
                  <a:pt x="0" y="0"/>
                </a:moveTo>
                <a:lnTo>
                  <a:pt x="0" y="0"/>
                </a:lnTo>
                <a:cubicBezTo>
                  <a:pt x="213567" y="14660"/>
                  <a:pt x="487316" y="16950"/>
                  <a:pt x="640944" y="0"/>
                </a:cubicBezTo>
                <a:cubicBezTo>
                  <a:pt x="794572" y="-16950"/>
                  <a:pt x="972722" y="17517"/>
                  <a:pt x="1256249" y="0"/>
                </a:cubicBezTo>
                <a:cubicBezTo>
                  <a:pt x="1539777" y="-17517"/>
                  <a:pt x="1641112" y="-15519"/>
                  <a:pt x="1820280" y="0"/>
                </a:cubicBezTo>
                <a:cubicBezTo>
                  <a:pt x="1999448" y="15519"/>
                  <a:pt x="2384927" y="-11675"/>
                  <a:pt x="2563774" y="0"/>
                </a:cubicBezTo>
                <a:lnTo>
                  <a:pt x="2563774" y="0"/>
                </a:lnTo>
                <a:cubicBezTo>
                  <a:pt x="2548850" y="138627"/>
                  <a:pt x="2542483" y="442229"/>
                  <a:pt x="2563774" y="624299"/>
                </a:cubicBezTo>
                <a:cubicBezTo>
                  <a:pt x="2585065" y="806369"/>
                  <a:pt x="2591585" y="1054529"/>
                  <a:pt x="2563774" y="1300623"/>
                </a:cubicBezTo>
                <a:lnTo>
                  <a:pt x="2563774" y="1300623"/>
                </a:lnTo>
                <a:cubicBezTo>
                  <a:pt x="2423100" y="1329995"/>
                  <a:pt x="2060957" y="1292561"/>
                  <a:pt x="1922831" y="1300623"/>
                </a:cubicBezTo>
                <a:cubicBezTo>
                  <a:pt x="1784705" y="1308685"/>
                  <a:pt x="1455016" y="1277739"/>
                  <a:pt x="1281887" y="1300623"/>
                </a:cubicBezTo>
                <a:cubicBezTo>
                  <a:pt x="1108758" y="1323507"/>
                  <a:pt x="955496" y="1319019"/>
                  <a:pt x="692219" y="1300623"/>
                </a:cubicBezTo>
                <a:cubicBezTo>
                  <a:pt x="428942" y="1282227"/>
                  <a:pt x="164972" y="1327559"/>
                  <a:pt x="0" y="1300623"/>
                </a:cubicBezTo>
                <a:lnTo>
                  <a:pt x="0" y="1300623"/>
                </a:lnTo>
                <a:cubicBezTo>
                  <a:pt x="-26106" y="1098808"/>
                  <a:pt x="-29859" y="942056"/>
                  <a:pt x="0" y="676324"/>
                </a:cubicBezTo>
                <a:cubicBezTo>
                  <a:pt x="29859" y="410592"/>
                  <a:pt x="3724" y="23825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1" name="Afbeelding 10" descr="Afbeelding met Graphics, clipart, tekenfilm&#10;&#10;Automatisch gegenereerde beschrijving">
            <a:extLst>
              <a:ext uri="{FF2B5EF4-FFF2-40B4-BE49-F238E27FC236}">
                <a16:creationId xmlns:a16="http://schemas.microsoft.com/office/drawing/2014/main" id="{CC7216E9-3A82-14F3-B4E9-3BC90278918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84" y="4063047"/>
            <a:ext cx="615343" cy="61534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88D353CB-521A-9DE9-110C-FAA736E7F1E6}"/>
              </a:ext>
            </a:extLst>
          </p:cNvPr>
          <p:cNvSpPr txBox="1"/>
          <p:nvPr/>
        </p:nvSpPr>
        <p:spPr>
          <a:xfrm>
            <a:off x="2285152" y="4138872"/>
            <a:ext cx="1529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There’s a storm today. Don’t go to the building site.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1B4FFD2D-90C0-6DD7-0FA9-8322EB9DFED1}"/>
              </a:ext>
            </a:extLst>
          </p:cNvPr>
          <p:cNvSpPr/>
          <p:nvPr/>
        </p:nvSpPr>
        <p:spPr>
          <a:xfrm>
            <a:off x="7250521" y="4129042"/>
            <a:ext cx="4331257" cy="1150571"/>
          </a:xfrm>
          <a:custGeom>
            <a:avLst/>
            <a:gdLst>
              <a:gd name="connsiteX0" fmla="*/ 0 w 4331257"/>
              <a:gd name="connsiteY0" fmla="*/ 0 h 1150571"/>
              <a:gd name="connsiteX1" fmla="*/ 0 w 4331257"/>
              <a:gd name="connsiteY1" fmla="*/ 0 h 1150571"/>
              <a:gd name="connsiteX2" fmla="*/ 532126 w 4331257"/>
              <a:gd name="connsiteY2" fmla="*/ 0 h 1150571"/>
              <a:gd name="connsiteX3" fmla="*/ 1107564 w 4331257"/>
              <a:gd name="connsiteY3" fmla="*/ 0 h 1150571"/>
              <a:gd name="connsiteX4" fmla="*/ 1726315 w 4331257"/>
              <a:gd name="connsiteY4" fmla="*/ 0 h 1150571"/>
              <a:gd name="connsiteX5" fmla="*/ 2215129 w 4331257"/>
              <a:gd name="connsiteY5" fmla="*/ 0 h 1150571"/>
              <a:gd name="connsiteX6" fmla="*/ 2790567 w 4331257"/>
              <a:gd name="connsiteY6" fmla="*/ 0 h 1150571"/>
              <a:gd name="connsiteX7" fmla="*/ 3495943 w 4331257"/>
              <a:gd name="connsiteY7" fmla="*/ 0 h 1150571"/>
              <a:gd name="connsiteX8" fmla="*/ 4331257 w 4331257"/>
              <a:gd name="connsiteY8" fmla="*/ 0 h 1150571"/>
              <a:gd name="connsiteX9" fmla="*/ 4331257 w 4331257"/>
              <a:gd name="connsiteY9" fmla="*/ 0 h 1150571"/>
              <a:gd name="connsiteX10" fmla="*/ 4331257 w 4331257"/>
              <a:gd name="connsiteY10" fmla="*/ 575286 h 1150571"/>
              <a:gd name="connsiteX11" fmla="*/ 4331257 w 4331257"/>
              <a:gd name="connsiteY11" fmla="*/ 1150571 h 1150571"/>
              <a:gd name="connsiteX12" fmla="*/ 4331257 w 4331257"/>
              <a:gd name="connsiteY12" fmla="*/ 1150571 h 1150571"/>
              <a:gd name="connsiteX13" fmla="*/ 3755819 w 4331257"/>
              <a:gd name="connsiteY13" fmla="*/ 1150571 h 1150571"/>
              <a:gd name="connsiteX14" fmla="*/ 3180380 w 4331257"/>
              <a:gd name="connsiteY14" fmla="*/ 1150571 h 1150571"/>
              <a:gd name="connsiteX15" fmla="*/ 2648254 w 4331257"/>
              <a:gd name="connsiteY15" fmla="*/ 1150571 h 1150571"/>
              <a:gd name="connsiteX16" fmla="*/ 2029503 w 4331257"/>
              <a:gd name="connsiteY16" fmla="*/ 1150571 h 1150571"/>
              <a:gd name="connsiteX17" fmla="*/ 1454065 w 4331257"/>
              <a:gd name="connsiteY17" fmla="*/ 1150571 h 1150571"/>
              <a:gd name="connsiteX18" fmla="*/ 835314 w 4331257"/>
              <a:gd name="connsiteY18" fmla="*/ 1150571 h 1150571"/>
              <a:gd name="connsiteX19" fmla="*/ 0 w 4331257"/>
              <a:gd name="connsiteY19" fmla="*/ 1150571 h 1150571"/>
              <a:gd name="connsiteX20" fmla="*/ 0 w 4331257"/>
              <a:gd name="connsiteY20" fmla="*/ 1150571 h 1150571"/>
              <a:gd name="connsiteX21" fmla="*/ 0 w 4331257"/>
              <a:gd name="connsiteY21" fmla="*/ 598297 h 1150571"/>
              <a:gd name="connsiteX22" fmla="*/ 0 w 4331257"/>
              <a:gd name="connsiteY22" fmla="*/ 0 h 115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31257" h="1150571" fill="none" extrusionOk="0">
                <a:moveTo>
                  <a:pt x="0" y="0"/>
                </a:moveTo>
                <a:lnTo>
                  <a:pt x="0" y="0"/>
                </a:lnTo>
                <a:cubicBezTo>
                  <a:pt x="153335" y="23090"/>
                  <a:pt x="370350" y="-9671"/>
                  <a:pt x="532126" y="0"/>
                </a:cubicBezTo>
                <a:cubicBezTo>
                  <a:pt x="693902" y="9671"/>
                  <a:pt x="936167" y="24411"/>
                  <a:pt x="1107564" y="0"/>
                </a:cubicBezTo>
                <a:cubicBezTo>
                  <a:pt x="1278961" y="-24411"/>
                  <a:pt x="1528925" y="-13016"/>
                  <a:pt x="1726315" y="0"/>
                </a:cubicBezTo>
                <a:cubicBezTo>
                  <a:pt x="1923705" y="13016"/>
                  <a:pt x="2073541" y="1937"/>
                  <a:pt x="2215129" y="0"/>
                </a:cubicBezTo>
                <a:cubicBezTo>
                  <a:pt x="2356717" y="-1937"/>
                  <a:pt x="2604391" y="9360"/>
                  <a:pt x="2790567" y="0"/>
                </a:cubicBezTo>
                <a:cubicBezTo>
                  <a:pt x="2976743" y="-9360"/>
                  <a:pt x="3338462" y="17012"/>
                  <a:pt x="3495943" y="0"/>
                </a:cubicBezTo>
                <a:cubicBezTo>
                  <a:pt x="3653424" y="-17012"/>
                  <a:pt x="4057102" y="-11764"/>
                  <a:pt x="4331257" y="0"/>
                </a:cubicBezTo>
                <a:lnTo>
                  <a:pt x="4331257" y="0"/>
                </a:lnTo>
                <a:cubicBezTo>
                  <a:pt x="4350538" y="129645"/>
                  <a:pt x="4315443" y="359107"/>
                  <a:pt x="4331257" y="575286"/>
                </a:cubicBezTo>
                <a:cubicBezTo>
                  <a:pt x="4347071" y="791465"/>
                  <a:pt x="4353873" y="1034679"/>
                  <a:pt x="4331257" y="1150571"/>
                </a:cubicBezTo>
                <a:lnTo>
                  <a:pt x="4331257" y="1150571"/>
                </a:lnTo>
                <a:cubicBezTo>
                  <a:pt x="4047983" y="1128854"/>
                  <a:pt x="3920202" y="1132437"/>
                  <a:pt x="3755819" y="1150571"/>
                </a:cubicBezTo>
                <a:cubicBezTo>
                  <a:pt x="3591436" y="1168705"/>
                  <a:pt x="3405612" y="1136009"/>
                  <a:pt x="3180380" y="1150571"/>
                </a:cubicBezTo>
                <a:cubicBezTo>
                  <a:pt x="2955148" y="1165133"/>
                  <a:pt x="2883824" y="1138120"/>
                  <a:pt x="2648254" y="1150571"/>
                </a:cubicBezTo>
                <a:cubicBezTo>
                  <a:pt x="2412684" y="1163022"/>
                  <a:pt x="2289854" y="1165174"/>
                  <a:pt x="2029503" y="1150571"/>
                </a:cubicBezTo>
                <a:cubicBezTo>
                  <a:pt x="1769152" y="1135968"/>
                  <a:pt x="1629684" y="1163281"/>
                  <a:pt x="1454065" y="1150571"/>
                </a:cubicBezTo>
                <a:cubicBezTo>
                  <a:pt x="1278446" y="1137861"/>
                  <a:pt x="1123146" y="1171872"/>
                  <a:pt x="835314" y="1150571"/>
                </a:cubicBezTo>
                <a:cubicBezTo>
                  <a:pt x="547482" y="1129270"/>
                  <a:pt x="369849" y="1179364"/>
                  <a:pt x="0" y="1150571"/>
                </a:cubicBezTo>
                <a:lnTo>
                  <a:pt x="0" y="1150571"/>
                </a:lnTo>
                <a:cubicBezTo>
                  <a:pt x="-1212" y="886582"/>
                  <a:pt x="-9549" y="841657"/>
                  <a:pt x="0" y="598297"/>
                </a:cubicBezTo>
                <a:cubicBezTo>
                  <a:pt x="9549" y="354937"/>
                  <a:pt x="-13651" y="264639"/>
                  <a:pt x="0" y="0"/>
                </a:cubicBezTo>
                <a:close/>
              </a:path>
              <a:path w="4331257" h="1150571" stroke="0" extrusionOk="0">
                <a:moveTo>
                  <a:pt x="0" y="0"/>
                </a:moveTo>
                <a:lnTo>
                  <a:pt x="0" y="0"/>
                </a:lnTo>
                <a:cubicBezTo>
                  <a:pt x="300301" y="-19016"/>
                  <a:pt x="430355" y="-9303"/>
                  <a:pt x="618751" y="0"/>
                </a:cubicBezTo>
                <a:cubicBezTo>
                  <a:pt x="807147" y="9303"/>
                  <a:pt x="917455" y="26874"/>
                  <a:pt x="1194189" y="0"/>
                </a:cubicBezTo>
                <a:cubicBezTo>
                  <a:pt x="1470923" y="-26874"/>
                  <a:pt x="1539971" y="-687"/>
                  <a:pt x="1683003" y="0"/>
                </a:cubicBezTo>
                <a:cubicBezTo>
                  <a:pt x="1826035" y="687"/>
                  <a:pt x="2014421" y="-17414"/>
                  <a:pt x="2171816" y="0"/>
                </a:cubicBezTo>
                <a:cubicBezTo>
                  <a:pt x="2329211" y="17414"/>
                  <a:pt x="2507702" y="-18644"/>
                  <a:pt x="2703942" y="0"/>
                </a:cubicBezTo>
                <a:cubicBezTo>
                  <a:pt x="2900182" y="18644"/>
                  <a:pt x="3025057" y="-3418"/>
                  <a:pt x="3279380" y="0"/>
                </a:cubicBezTo>
                <a:cubicBezTo>
                  <a:pt x="3533703" y="3418"/>
                  <a:pt x="3831863" y="44763"/>
                  <a:pt x="4331257" y="0"/>
                </a:cubicBezTo>
                <a:lnTo>
                  <a:pt x="4331257" y="0"/>
                </a:lnTo>
                <a:cubicBezTo>
                  <a:pt x="4334439" y="129311"/>
                  <a:pt x="4345847" y="368234"/>
                  <a:pt x="4331257" y="563780"/>
                </a:cubicBezTo>
                <a:cubicBezTo>
                  <a:pt x="4316667" y="759326"/>
                  <a:pt x="4352992" y="943102"/>
                  <a:pt x="4331257" y="1150571"/>
                </a:cubicBezTo>
                <a:lnTo>
                  <a:pt x="4331257" y="1150571"/>
                </a:lnTo>
                <a:cubicBezTo>
                  <a:pt x="4179694" y="1161969"/>
                  <a:pt x="3888252" y="1149527"/>
                  <a:pt x="3755819" y="1150571"/>
                </a:cubicBezTo>
                <a:cubicBezTo>
                  <a:pt x="3623386" y="1151615"/>
                  <a:pt x="3409420" y="1170738"/>
                  <a:pt x="3223693" y="1150571"/>
                </a:cubicBezTo>
                <a:cubicBezTo>
                  <a:pt x="3037966" y="1130404"/>
                  <a:pt x="2770610" y="1170379"/>
                  <a:pt x="2561629" y="1150571"/>
                </a:cubicBezTo>
                <a:cubicBezTo>
                  <a:pt x="2352648" y="1130763"/>
                  <a:pt x="2115685" y="1150632"/>
                  <a:pt x="1942878" y="1150571"/>
                </a:cubicBezTo>
                <a:cubicBezTo>
                  <a:pt x="1770071" y="1150510"/>
                  <a:pt x="1385157" y="1152701"/>
                  <a:pt x="1237502" y="1150571"/>
                </a:cubicBezTo>
                <a:cubicBezTo>
                  <a:pt x="1089847" y="1148441"/>
                  <a:pt x="843518" y="1158191"/>
                  <a:pt x="662064" y="1150571"/>
                </a:cubicBezTo>
                <a:cubicBezTo>
                  <a:pt x="480610" y="1142951"/>
                  <a:pt x="182209" y="1154529"/>
                  <a:pt x="0" y="1150571"/>
                </a:cubicBezTo>
                <a:lnTo>
                  <a:pt x="0" y="1150571"/>
                </a:lnTo>
                <a:cubicBezTo>
                  <a:pt x="11980" y="909441"/>
                  <a:pt x="26792" y="686557"/>
                  <a:pt x="0" y="552274"/>
                </a:cubicBezTo>
                <a:cubicBezTo>
                  <a:pt x="-26792" y="417991"/>
                  <a:pt x="-9436" y="153768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5" name="Afbeelding 14" descr="Afbeelding met Elektrisch blauw, Graphics&#10;&#10;Automatisch gegenereerde beschrijving">
            <a:extLst>
              <a:ext uri="{FF2B5EF4-FFF2-40B4-BE49-F238E27FC236}">
                <a16:creationId xmlns:a16="http://schemas.microsoft.com/office/drawing/2014/main" id="{3DB6233C-7C50-7BC2-4A16-5714EC46C5E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16" y="4258859"/>
            <a:ext cx="648000" cy="648000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1399B21-43F3-A416-FAA8-4408C13E89CC}"/>
              </a:ext>
            </a:extLst>
          </p:cNvPr>
          <p:cNvSpPr txBox="1"/>
          <p:nvPr/>
        </p:nvSpPr>
        <p:spPr>
          <a:xfrm>
            <a:off x="7180005" y="4307570"/>
            <a:ext cx="351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cap="all" dirty="0">
                <a:latin typeface="The Hand Extrablack" panose="03070A02030502020204" pitchFamily="66" charset="0"/>
              </a:rPr>
              <a:t>This is an archaeologically interesting location. </a:t>
            </a:r>
          </a:p>
          <a:p>
            <a:pPr algn="r"/>
            <a:r>
              <a:rPr lang="en-GB" sz="1600" cap="all" dirty="0">
                <a:latin typeface="The Hand Extrablack" panose="03070A02030502020204" pitchFamily="66" charset="0"/>
              </a:rPr>
              <a:t>we MUST DIG OUT the dino’s BEFORE STARTING THE WORK!</a:t>
            </a:r>
            <a:endParaRPr lang="en-BE" sz="1600" cap="all" dirty="0">
              <a:latin typeface="The Hand Extrablack" panose="03070A02030502020204" pitchFamily="66" charset="0"/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909DF083-9BCA-E820-8479-39A148BB1D8A}"/>
              </a:ext>
            </a:extLst>
          </p:cNvPr>
          <p:cNvSpPr/>
          <p:nvPr/>
        </p:nvSpPr>
        <p:spPr>
          <a:xfrm>
            <a:off x="8831974" y="814069"/>
            <a:ext cx="2749804" cy="1781296"/>
          </a:xfrm>
          <a:custGeom>
            <a:avLst/>
            <a:gdLst>
              <a:gd name="connsiteX0" fmla="*/ 0 w 2749804"/>
              <a:gd name="connsiteY0" fmla="*/ 0 h 1781296"/>
              <a:gd name="connsiteX1" fmla="*/ 0 w 2749804"/>
              <a:gd name="connsiteY1" fmla="*/ 0 h 1781296"/>
              <a:gd name="connsiteX2" fmla="*/ 687451 w 2749804"/>
              <a:gd name="connsiteY2" fmla="*/ 0 h 1781296"/>
              <a:gd name="connsiteX3" fmla="*/ 1347404 w 2749804"/>
              <a:gd name="connsiteY3" fmla="*/ 0 h 1781296"/>
              <a:gd name="connsiteX4" fmla="*/ 2034855 w 2749804"/>
              <a:gd name="connsiteY4" fmla="*/ 0 h 1781296"/>
              <a:gd name="connsiteX5" fmla="*/ 2749804 w 2749804"/>
              <a:gd name="connsiteY5" fmla="*/ 0 h 1781296"/>
              <a:gd name="connsiteX6" fmla="*/ 2749804 w 2749804"/>
              <a:gd name="connsiteY6" fmla="*/ 0 h 1781296"/>
              <a:gd name="connsiteX7" fmla="*/ 2749804 w 2749804"/>
              <a:gd name="connsiteY7" fmla="*/ 558139 h 1781296"/>
              <a:gd name="connsiteX8" fmla="*/ 2749804 w 2749804"/>
              <a:gd name="connsiteY8" fmla="*/ 1187531 h 1781296"/>
              <a:gd name="connsiteX9" fmla="*/ 2749804 w 2749804"/>
              <a:gd name="connsiteY9" fmla="*/ 1781296 h 1781296"/>
              <a:gd name="connsiteX10" fmla="*/ 2749804 w 2749804"/>
              <a:gd name="connsiteY10" fmla="*/ 1781296 h 1781296"/>
              <a:gd name="connsiteX11" fmla="*/ 2089851 w 2749804"/>
              <a:gd name="connsiteY11" fmla="*/ 1781296 h 1781296"/>
              <a:gd name="connsiteX12" fmla="*/ 1374902 w 2749804"/>
              <a:gd name="connsiteY12" fmla="*/ 1781296 h 1781296"/>
              <a:gd name="connsiteX13" fmla="*/ 659953 w 2749804"/>
              <a:gd name="connsiteY13" fmla="*/ 1781296 h 1781296"/>
              <a:gd name="connsiteX14" fmla="*/ 0 w 2749804"/>
              <a:gd name="connsiteY14" fmla="*/ 1781296 h 1781296"/>
              <a:gd name="connsiteX15" fmla="*/ 0 w 2749804"/>
              <a:gd name="connsiteY15" fmla="*/ 1781296 h 1781296"/>
              <a:gd name="connsiteX16" fmla="*/ 0 w 2749804"/>
              <a:gd name="connsiteY16" fmla="*/ 1205344 h 1781296"/>
              <a:gd name="connsiteX17" fmla="*/ 0 w 2749804"/>
              <a:gd name="connsiteY17" fmla="*/ 665017 h 1781296"/>
              <a:gd name="connsiteX18" fmla="*/ 0 w 2749804"/>
              <a:gd name="connsiteY18" fmla="*/ 0 h 178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49804" h="1781296" fill="none" extrusionOk="0">
                <a:moveTo>
                  <a:pt x="0" y="0"/>
                </a:moveTo>
                <a:lnTo>
                  <a:pt x="0" y="0"/>
                </a:lnTo>
                <a:cubicBezTo>
                  <a:pt x="320419" y="-32633"/>
                  <a:pt x="535526" y="-24568"/>
                  <a:pt x="687451" y="0"/>
                </a:cubicBezTo>
                <a:cubicBezTo>
                  <a:pt x="839376" y="24568"/>
                  <a:pt x="1153568" y="32026"/>
                  <a:pt x="1347404" y="0"/>
                </a:cubicBezTo>
                <a:cubicBezTo>
                  <a:pt x="1541240" y="-32026"/>
                  <a:pt x="1752365" y="-27181"/>
                  <a:pt x="2034855" y="0"/>
                </a:cubicBezTo>
                <a:cubicBezTo>
                  <a:pt x="2317345" y="27181"/>
                  <a:pt x="2483015" y="28235"/>
                  <a:pt x="2749804" y="0"/>
                </a:cubicBezTo>
                <a:lnTo>
                  <a:pt x="2749804" y="0"/>
                </a:lnTo>
                <a:cubicBezTo>
                  <a:pt x="2760143" y="243719"/>
                  <a:pt x="2742499" y="432534"/>
                  <a:pt x="2749804" y="558139"/>
                </a:cubicBezTo>
                <a:cubicBezTo>
                  <a:pt x="2757109" y="683744"/>
                  <a:pt x="2753377" y="892027"/>
                  <a:pt x="2749804" y="1187531"/>
                </a:cubicBezTo>
                <a:cubicBezTo>
                  <a:pt x="2746231" y="1483035"/>
                  <a:pt x="2743100" y="1582731"/>
                  <a:pt x="2749804" y="1781296"/>
                </a:cubicBezTo>
                <a:lnTo>
                  <a:pt x="2749804" y="1781296"/>
                </a:lnTo>
                <a:cubicBezTo>
                  <a:pt x="2468376" y="1748384"/>
                  <a:pt x="2386285" y="1781083"/>
                  <a:pt x="2089851" y="1781296"/>
                </a:cubicBezTo>
                <a:cubicBezTo>
                  <a:pt x="1793417" y="1781509"/>
                  <a:pt x="1582688" y="1768635"/>
                  <a:pt x="1374902" y="1781296"/>
                </a:cubicBezTo>
                <a:cubicBezTo>
                  <a:pt x="1167116" y="1793957"/>
                  <a:pt x="829097" y="1790823"/>
                  <a:pt x="659953" y="1781296"/>
                </a:cubicBezTo>
                <a:cubicBezTo>
                  <a:pt x="490809" y="1771769"/>
                  <a:pt x="267817" y="1786221"/>
                  <a:pt x="0" y="1781296"/>
                </a:cubicBezTo>
                <a:lnTo>
                  <a:pt x="0" y="1781296"/>
                </a:lnTo>
                <a:cubicBezTo>
                  <a:pt x="-19049" y="1597953"/>
                  <a:pt x="-8080" y="1389374"/>
                  <a:pt x="0" y="1205344"/>
                </a:cubicBezTo>
                <a:cubicBezTo>
                  <a:pt x="8080" y="1021314"/>
                  <a:pt x="10539" y="932928"/>
                  <a:pt x="0" y="665017"/>
                </a:cubicBezTo>
                <a:cubicBezTo>
                  <a:pt x="-10539" y="397106"/>
                  <a:pt x="31346" y="178622"/>
                  <a:pt x="0" y="0"/>
                </a:cubicBezTo>
                <a:close/>
              </a:path>
              <a:path w="2749804" h="1781296" stroke="0" extrusionOk="0">
                <a:moveTo>
                  <a:pt x="0" y="0"/>
                </a:moveTo>
                <a:lnTo>
                  <a:pt x="0" y="0"/>
                </a:lnTo>
                <a:cubicBezTo>
                  <a:pt x="198322" y="11588"/>
                  <a:pt x="404518" y="7784"/>
                  <a:pt x="687451" y="0"/>
                </a:cubicBezTo>
                <a:cubicBezTo>
                  <a:pt x="970384" y="-7784"/>
                  <a:pt x="1078520" y="17751"/>
                  <a:pt x="1347404" y="0"/>
                </a:cubicBezTo>
                <a:cubicBezTo>
                  <a:pt x="1616288" y="-17751"/>
                  <a:pt x="1803107" y="-7546"/>
                  <a:pt x="1952361" y="0"/>
                </a:cubicBezTo>
                <a:cubicBezTo>
                  <a:pt x="2101615" y="7546"/>
                  <a:pt x="2377771" y="1322"/>
                  <a:pt x="2749804" y="0"/>
                </a:cubicBezTo>
                <a:lnTo>
                  <a:pt x="2749804" y="0"/>
                </a:lnTo>
                <a:cubicBezTo>
                  <a:pt x="2745998" y="210794"/>
                  <a:pt x="2742635" y="385864"/>
                  <a:pt x="2749804" y="558139"/>
                </a:cubicBezTo>
                <a:cubicBezTo>
                  <a:pt x="2756973" y="730414"/>
                  <a:pt x="2730593" y="930457"/>
                  <a:pt x="2749804" y="1098466"/>
                </a:cubicBezTo>
                <a:cubicBezTo>
                  <a:pt x="2769015" y="1266475"/>
                  <a:pt x="2724995" y="1631331"/>
                  <a:pt x="2749804" y="1781296"/>
                </a:cubicBezTo>
                <a:lnTo>
                  <a:pt x="2749804" y="1781296"/>
                </a:lnTo>
                <a:cubicBezTo>
                  <a:pt x="2487854" y="1765848"/>
                  <a:pt x="2318865" y="1804890"/>
                  <a:pt x="2117349" y="1781296"/>
                </a:cubicBezTo>
                <a:cubicBezTo>
                  <a:pt x="1915834" y="1757702"/>
                  <a:pt x="1777538" y="1792087"/>
                  <a:pt x="1484894" y="1781296"/>
                </a:cubicBezTo>
                <a:cubicBezTo>
                  <a:pt x="1192251" y="1770505"/>
                  <a:pt x="921972" y="1808316"/>
                  <a:pt x="742447" y="1781296"/>
                </a:cubicBezTo>
                <a:cubicBezTo>
                  <a:pt x="562922" y="1754276"/>
                  <a:pt x="249034" y="1810918"/>
                  <a:pt x="0" y="1781296"/>
                </a:cubicBezTo>
                <a:lnTo>
                  <a:pt x="0" y="1781296"/>
                </a:lnTo>
                <a:cubicBezTo>
                  <a:pt x="-22634" y="1658277"/>
                  <a:pt x="-25291" y="1319717"/>
                  <a:pt x="0" y="1169718"/>
                </a:cubicBezTo>
                <a:cubicBezTo>
                  <a:pt x="25291" y="1019719"/>
                  <a:pt x="27356" y="860231"/>
                  <a:pt x="0" y="611578"/>
                </a:cubicBezTo>
                <a:cubicBezTo>
                  <a:pt x="-27356" y="362925"/>
                  <a:pt x="5520" y="163953"/>
                  <a:pt x="0" y="0"/>
                </a:cubicBezTo>
                <a:close/>
              </a:path>
            </a:pathLst>
          </a:custGeom>
          <a:solidFill>
            <a:srgbClr val="A8D6E6"/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9" name="Afbeelding 18" descr="Afbeelding met Elektrisch blauw, blauw, Graphics, symbool&#10;&#10;Automatisch gegenereerde beschrijving">
            <a:extLst>
              <a:ext uri="{FF2B5EF4-FFF2-40B4-BE49-F238E27FC236}">
                <a16:creationId xmlns:a16="http://schemas.microsoft.com/office/drawing/2014/main" id="{64983558-74BF-4B73-EE2C-39E0E871200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43" y="1426393"/>
            <a:ext cx="648000" cy="648000"/>
          </a:xfrm>
          <a:prstGeom prst="rect">
            <a:avLst/>
          </a:prstGeom>
        </p:spPr>
      </p:pic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93366FB4-970A-375C-1A00-8CAF67178376}"/>
              </a:ext>
            </a:extLst>
          </p:cNvPr>
          <p:cNvSpPr/>
          <p:nvPr/>
        </p:nvSpPr>
        <p:spPr>
          <a:xfrm>
            <a:off x="8955949" y="2053123"/>
            <a:ext cx="1482540" cy="384701"/>
          </a:xfrm>
          <a:custGeom>
            <a:avLst/>
            <a:gdLst>
              <a:gd name="connsiteX0" fmla="*/ 0 w 1482540"/>
              <a:gd name="connsiteY0" fmla="*/ 64118 h 384701"/>
              <a:gd name="connsiteX1" fmla="*/ 64118 w 1482540"/>
              <a:gd name="connsiteY1" fmla="*/ 0 h 384701"/>
              <a:gd name="connsiteX2" fmla="*/ 741270 w 1482540"/>
              <a:gd name="connsiteY2" fmla="*/ 0 h 384701"/>
              <a:gd name="connsiteX3" fmla="*/ 1418422 w 1482540"/>
              <a:gd name="connsiteY3" fmla="*/ 0 h 384701"/>
              <a:gd name="connsiteX4" fmla="*/ 1482540 w 1482540"/>
              <a:gd name="connsiteY4" fmla="*/ 64118 h 384701"/>
              <a:gd name="connsiteX5" fmla="*/ 1482540 w 1482540"/>
              <a:gd name="connsiteY5" fmla="*/ 320583 h 384701"/>
              <a:gd name="connsiteX6" fmla="*/ 1418422 w 1482540"/>
              <a:gd name="connsiteY6" fmla="*/ 384701 h 384701"/>
              <a:gd name="connsiteX7" fmla="*/ 727727 w 1482540"/>
              <a:gd name="connsiteY7" fmla="*/ 384701 h 384701"/>
              <a:gd name="connsiteX8" fmla="*/ 64118 w 1482540"/>
              <a:gd name="connsiteY8" fmla="*/ 384701 h 384701"/>
              <a:gd name="connsiteX9" fmla="*/ 0 w 1482540"/>
              <a:gd name="connsiteY9" fmla="*/ 320583 h 384701"/>
              <a:gd name="connsiteX10" fmla="*/ 0 w 1482540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2540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49476" y="33409"/>
                  <a:pt x="484532" y="-3080"/>
                  <a:pt x="741270" y="0"/>
                </a:cubicBezTo>
                <a:cubicBezTo>
                  <a:pt x="998008" y="3080"/>
                  <a:pt x="1231467" y="-20605"/>
                  <a:pt x="1418422" y="0"/>
                </a:cubicBezTo>
                <a:cubicBezTo>
                  <a:pt x="1454281" y="1069"/>
                  <a:pt x="1486599" y="27277"/>
                  <a:pt x="1482540" y="64118"/>
                </a:cubicBezTo>
                <a:cubicBezTo>
                  <a:pt x="1492560" y="154015"/>
                  <a:pt x="1484547" y="213536"/>
                  <a:pt x="1482540" y="320583"/>
                </a:cubicBezTo>
                <a:cubicBezTo>
                  <a:pt x="1489738" y="360887"/>
                  <a:pt x="1456814" y="378674"/>
                  <a:pt x="1418422" y="384701"/>
                </a:cubicBezTo>
                <a:cubicBezTo>
                  <a:pt x="1274668" y="415813"/>
                  <a:pt x="1052549" y="369822"/>
                  <a:pt x="727727" y="384701"/>
                </a:cubicBezTo>
                <a:cubicBezTo>
                  <a:pt x="402905" y="399580"/>
                  <a:pt x="306857" y="36539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482540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28691" y="29780"/>
                  <a:pt x="462139" y="-11257"/>
                  <a:pt x="714184" y="0"/>
                </a:cubicBezTo>
                <a:cubicBezTo>
                  <a:pt x="966229" y="11257"/>
                  <a:pt x="1134756" y="26059"/>
                  <a:pt x="1418422" y="0"/>
                </a:cubicBezTo>
                <a:cubicBezTo>
                  <a:pt x="1454708" y="-182"/>
                  <a:pt x="1482491" y="30032"/>
                  <a:pt x="1482540" y="64118"/>
                </a:cubicBezTo>
                <a:cubicBezTo>
                  <a:pt x="1469749" y="148916"/>
                  <a:pt x="1478563" y="202063"/>
                  <a:pt x="1482540" y="320583"/>
                </a:cubicBezTo>
                <a:cubicBezTo>
                  <a:pt x="1488085" y="357021"/>
                  <a:pt x="1454403" y="386728"/>
                  <a:pt x="1418422" y="384701"/>
                </a:cubicBezTo>
                <a:cubicBezTo>
                  <a:pt x="1117958" y="388506"/>
                  <a:pt x="1039818" y="411313"/>
                  <a:pt x="741270" y="384701"/>
                </a:cubicBezTo>
                <a:cubicBezTo>
                  <a:pt x="442722" y="358089"/>
                  <a:pt x="313756" y="38675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rgbClr val="5E9EB3"/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INFRASTRUCTURE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46C9A9F4-57EA-B78D-7DF1-C2FF917DB0D2}"/>
              </a:ext>
            </a:extLst>
          </p:cNvPr>
          <p:cNvSpPr txBox="1"/>
          <p:nvPr/>
        </p:nvSpPr>
        <p:spPr>
          <a:xfrm>
            <a:off x="9599173" y="1424689"/>
            <a:ext cx="198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The nearest railway station </a:t>
            </a:r>
          </a:p>
          <a:p>
            <a:r>
              <a:rPr lang="en-GB" cap="all" dirty="0">
                <a:latin typeface="The Hand Extrablack" panose="03070A02030502020204" pitchFamily="66" charset="0"/>
              </a:rPr>
              <a:t>is 3km away. 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E57BCA8E-7508-714F-FAB8-A29BAC867885}"/>
              </a:ext>
            </a:extLst>
          </p:cNvPr>
          <p:cNvSpPr/>
          <p:nvPr/>
        </p:nvSpPr>
        <p:spPr>
          <a:xfrm>
            <a:off x="8831974" y="2696400"/>
            <a:ext cx="2749804" cy="1339750"/>
          </a:xfrm>
          <a:custGeom>
            <a:avLst/>
            <a:gdLst>
              <a:gd name="connsiteX0" fmla="*/ 0 w 2749804"/>
              <a:gd name="connsiteY0" fmla="*/ 0 h 1339750"/>
              <a:gd name="connsiteX1" fmla="*/ 0 w 2749804"/>
              <a:gd name="connsiteY1" fmla="*/ 0 h 1339750"/>
              <a:gd name="connsiteX2" fmla="*/ 632455 w 2749804"/>
              <a:gd name="connsiteY2" fmla="*/ 0 h 1339750"/>
              <a:gd name="connsiteX3" fmla="*/ 1237412 w 2749804"/>
              <a:gd name="connsiteY3" fmla="*/ 0 h 1339750"/>
              <a:gd name="connsiteX4" fmla="*/ 1924863 w 2749804"/>
              <a:gd name="connsiteY4" fmla="*/ 0 h 1339750"/>
              <a:gd name="connsiteX5" fmla="*/ 2749804 w 2749804"/>
              <a:gd name="connsiteY5" fmla="*/ 0 h 1339750"/>
              <a:gd name="connsiteX6" fmla="*/ 2749804 w 2749804"/>
              <a:gd name="connsiteY6" fmla="*/ 0 h 1339750"/>
              <a:gd name="connsiteX7" fmla="*/ 2749804 w 2749804"/>
              <a:gd name="connsiteY7" fmla="*/ 669875 h 1339750"/>
              <a:gd name="connsiteX8" fmla="*/ 2749804 w 2749804"/>
              <a:gd name="connsiteY8" fmla="*/ 1339750 h 1339750"/>
              <a:gd name="connsiteX9" fmla="*/ 2749804 w 2749804"/>
              <a:gd name="connsiteY9" fmla="*/ 1339750 h 1339750"/>
              <a:gd name="connsiteX10" fmla="*/ 2034855 w 2749804"/>
              <a:gd name="connsiteY10" fmla="*/ 1339750 h 1339750"/>
              <a:gd name="connsiteX11" fmla="*/ 1429898 w 2749804"/>
              <a:gd name="connsiteY11" fmla="*/ 1339750 h 1339750"/>
              <a:gd name="connsiteX12" fmla="*/ 687451 w 2749804"/>
              <a:gd name="connsiteY12" fmla="*/ 1339750 h 1339750"/>
              <a:gd name="connsiteX13" fmla="*/ 0 w 2749804"/>
              <a:gd name="connsiteY13" fmla="*/ 1339750 h 1339750"/>
              <a:gd name="connsiteX14" fmla="*/ 0 w 2749804"/>
              <a:gd name="connsiteY14" fmla="*/ 1339750 h 1339750"/>
              <a:gd name="connsiteX15" fmla="*/ 0 w 2749804"/>
              <a:gd name="connsiteY15" fmla="*/ 656478 h 1339750"/>
              <a:gd name="connsiteX16" fmla="*/ 0 w 2749804"/>
              <a:gd name="connsiteY16" fmla="*/ 0 h 13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49804" h="1339750" fill="none" extrusionOk="0">
                <a:moveTo>
                  <a:pt x="0" y="0"/>
                </a:moveTo>
                <a:lnTo>
                  <a:pt x="0" y="0"/>
                </a:lnTo>
                <a:cubicBezTo>
                  <a:pt x="157718" y="-20925"/>
                  <a:pt x="378470" y="18756"/>
                  <a:pt x="632455" y="0"/>
                </a:cubicBezTo>
                <a:cubicBezTo>
                  <a:pt x="886441" y="-18756"/>
                  <a:pt x="957567" y="-27957"/>
                  <a:pt x="1237412" y="0"/>
                </a:cubicBezTo>
                <a:cubicBezTo>
                  <a:pt x="1517257" y="27957"/>
                  <a:pt x="1772938" y="-24568"/>
                  <a:pt x="1924863" y="0"/>
                </a:cubicBezTo>
                <a:cubicBezTo>
                  <a:pt x="2076788" y="24568"/>
                  <a:pt x="2522992" y="24195"/>
                  <a:pt x="2749804" y="0"/>
                </a:cubicBezTo>
                <a:lnTo>
                  <a:pt x="2749804" y="0"/>
                </a:lnTo>
                <a:cubicBezTo>
                  <a:pt x="2739443" y="222004"/>
                  <a:pt x="2752014" y="418949"/>
                  <a:pt x="2749804" y="669875"/>
                </a:cubicBezTo>
                <a:cubicBezTo>
                  <a:pt x="2747594" y="920802"/>
                  <a:pt x="2756924" y="1167753"/>
                  <a:pt x="2749804" y="1339750"/>
                </a:cubicBezTo>
                <a:lnTo>
                  <a:pt x="2749804" y="1339750"/>
                </a:lnTo>
                <a:cubicBezTo>
                  <a:pt x="2559679" y="1316119"/>
                  <a:pt x="2194804" y="1347065"/>
                  <a:pt x="2034855" y="1339750"/>
                </a:cubicBezTo>
                <a:cubicBezTo>
                  <a:pt x="1874906" y="1332435"/>
                  <a:pt x="1663674" y="1349724"/>
                  <a:pt x="1429898" y="1339750"/>
                </a:cubicBezTo>
                <a:cubicBezTo>
                  <a:pt x="1196122" y="1329776"/>
                  <a:pt x="851395" y="1320087"/>
                  <a:pt x="687451" y="1339750"/>
                </a:cubicBezTo>
                <a:cubicBezTo>
                  <a:pt x="523507" y="1359413"/>
                  <a:pt x="185890" y="1360022"/>
                  <a:pt x="0" y="1339750"/>
                </a:cubicBezTo>
                <a:lnTo>
                  <a:pt x="0" y="1339750"/>
                </a:lnTo>
                <a:cubicBezTo>
                  <a:pt x="-17730" y="1110383"/>
                  <a:pt x="13669" y="892605"/>
                  <a:pt x="0" y="656478"/>
                </a:cubicBezTo>
                <a:cubicBezTo>
                  <a:pt x="-13669" y="420351"/>
                  <a:pt x="-30296" y="304496"/>
                  <a:pt x="0" y="0"/>
                </a:cubicBezTo>
                <a:close/>
              </a:path>
              <a:path w="2749804" h="1339750" stroke="0" extrusionOk="0">
                <a:moveTo>
                  <a:pt x="0" y="0"/>
                </a:moveTo>
                <a:lnTo>
                  <a:pt x="0" y="0"/>
                </a:lnTo>
                <a:cubicBezTo>
                  <a:pt x="198322" y="11588"/>
                  <a:pt x="404518" y="7784"/>
                  <a:pt x="687451" y="0"/>
                </a:cubicBezTo>
                <a:cubicBezTo>
                  <a:pt x="970384" y="-7784"/>
                  <a:pt x="1078520" y="17751"/>
                  <a:pt x="1347404" y="0"/>
                </a:cubicBezTo>
                <a:cubicBezTo>
                  <a:pt x="1616288" y="-17751"/>
                  <a:pt x="1803107" y="-7546"/>
                  <a:pt x="1952361" y="0"/>
                </a:cubicBezTo>
                <a:cubicBezTo>
                  <a:pt x="2101615" y="7546"/>
                  <a:pt x="2377771" y="1322"/>
                  <a:pt x="2749804" y="0"/>
                </a:cubicBezTo>
                <a:lnTo>
                  <a:pt x="2749804" y="0"/>
                </a:lnTo>
                <a:cubicBezTo>
                  <a:pt x="2743064" y="252087"/>
                  <a:pt x="2750606" y="349022"/>
                  <a:pt x="2749804" y="643080"/>
                </a:cubicBezTo>
                <a:cubicBezTo>
                  <a:pt x="2749002" y="937138"/>
                  <a:pt x="2759101" y="1151839"/>
                  <a:pt x="2749804" y="1339750"/>
                </a:cubicBezTo>
                <a:lnTo>
                  <a:pt x="2749804" y="1339750"/>
                </a:lnTo>
                <a:cubicBezTo>
                  <a:pt x="2463581" y="1348633"/>
                  <a:pt x="2283654" y="1364359"/>
                  <a:pt x="2062353" y="1339750"/>
                </a:cubicBezTo>
                <a:cubicBezTo>
                  <a:pt x="1841052" y="1315141"/>
                  <a:pt x="1593720" y="1362874"/>
                  <a:pt x="1374902" y="1339750"/>
                </a:cubicBezTo>
                <a:cubicBezTo>
                  <a:pt x="1156084" y="1316626"/>
                  <a:pt x="1035091" y="1350541"/>
                  <a:pt x="742447" y="1339750"/>
                </a:cubicBezTo>
                <a:cubicBezTo>
                  <a:pt x="449804" y="1328959"/>
                  <a:pt x="179525" y="1366770"/>
                  <a:pt x="0" y="1339750"/>
                </a:cubicBezTo>
                <a:lnTo>
                  <a:pt x="0" y="1339750"/>
                </a:lnTo>
                <a:cubicBezTo>
                  <a:pt x="-28954" y="1158986"/>
                  <a:pt x="-365" y="969270"/>
                  <a:pt x="0" y="696670"/>
                </a:cubicBezTo>
                <a:cubicBezTo>
                  <a:pt x="365" y="424070"/>
                  <a:pt x="12945" y="345160"/>
                  <a:pt x="0" y="0"/>
                </a:cubicBezTo>
                <a:close/>
              </a:path>
            </a:pathLst>
          </a:cu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BF6914B6-C382-2A78-4DF9-99E82B97936E}"/>
              </a:ext>
            </a:extLst>
          </p:cNvPr>
          <p:cNvSpPr/>
          <p:nvPr/>
        </p:nvSpPr>
        <p:spPr>
          <a:xfrm>
            <a:off x="3814638" y="4129042"/>
            <a:ext cx="3365367" cy="1160265"/>
          </a:xfrm>
          <a:custGeom>
            <a:avLst/>
            <a:gdLst>
              <a:gd name="connsiteX0" fmla="*/ 0 w 3365367"/>
              <a:gd name="connsiteY0" fmla="*/ 0 h 1160265"/>
              <a:gd name="connsiteX1" fmla="*/ 0 w 3365367"/>
              <a:gd name="connsiteY1" fmla="*/ 0 h 1160265"/>
              <a:gd name="connsiteX2" fmla="*/ 673073 w 3365367"/>
              <a:gd name="connsiteY2" fmla="*/ 0 h 1160265"/>
              <a:gd name="connsiteX3" fmla="*/ 1312493 w 3365367"/>
              <a:gd name="connsiteY3" fmla="*/ 0 h 1160265"/>
              <a:gd name="connsiteX4" fmla="*/ 1985567 w 3365367"/>
              <a:gd name="connsiteY4" fmla="*/ 0 h 1160265"/>
              <a:gd name="connsiteX5" fmla="*/ 2557679 w 3365367"/>
              <a:gd name="connsiteY5" fmla="*/ 0 h 1160265"/>
              <a:gd name="connsiteX6" fmla="*/ 3365367 w 3365367"/>
              <a:gd name="connsiteY6" fmla="*/ 0 h 1160265"/>
              <a:gd name="connsiteX7" fmla="*/ 3365367 w 3365367"/>
              <a:gd name="connsiteY7" fmla="*/ 0 h 1160265"/>
              <a:gd name="connsiteX8" fmla="*/ 3365367 w 3365367"/>
              <a:gd name="connsiteY8" fmla="*/ 568530 h 1160265"/>
              <a:gd name="connsiteX9" fmla="*/ 3365367 w 3365367"/>
              <a:gd name="connsiteY9" fmla="*/ 1160265 h 1160265"/>
              <a:gd name="connsiteX10" fmla="*/ 3365367 w 3365367"/>
              <a:gd name="connsiteY10" fmla="*/ 1160265 h 1160265"/>
              <a:gd name="connsiteX11" fmla="*/ 2725947 w 3365367"/>
              <a:gd name="connsiteY11" fmla="*/ 1160265 h 1160265"/>
              <a:gd name="connsiteX12" fmla="*/ 2019220 w 3365367"/>
              <a:gd name="connsiteY12" fmla="*/ 1160265 h 1160265"/>
              <a:gd name="connsiteX13" fmla="*/ 1312493 w 3365367"/>
              <a:gd name="connsiteY13" fmla="*/ 1160265 h 1160265"/>
              <a:gd name="connsiteX14" fmla="*/ 706727 w 3365367"/>
              <a:gd name="connsiteY14" fmla="*/ 1160265 h 1160265"/>
              <a:gd name="connsiteX15" fmla="*/ 0 w 3365367"/>
              <a:gd name="connsiteY15" fmla="*/ 1160265 h 1160265"/>
              <a:gd name="connsiteX16" fmla="*/ 0 w 3365367"/>
              <a:gd name="connsiteY16" fmla="*/ 1160265 h 1160265"/>
              <a:gd name="connsiteX17" fmla="*/ 0 w 3365367"/>
              <a:gd name="connsiteY17" fmla="*/ 580133 h 1160265"/>
              <a:gd name="connsiteX18" fmla="*/ 0 w 3365367"/>
              <a:gd name="connsiteY18" fmla="*/ 0 h 1160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65367" h="1160265" fill="none" extrusionOk="0">
                <a:moveTo>
                  <a:pt x="0" y="0"/>
                </a:moveTo>
                <a:lnTo>
                  <a:pt x="0" y="0"/>
                </a:lnTo>
                <a:cubicBezTo>
                  <a:pt x="144939" y="9277"/>
                  <a:pt x="450298" y="19923"/>
                  <a:pt x="673073" y="0"/>
                </a:cubicBezTo>
                <a:cubicBezTo>
                  <a:pt x="895848" y="-19923"/>
                  <a:pt x="1040075" y="-22001"/>
                  <a:pt x="1312493" y="0"/>
                </a:cubicBezTo>
                <a:cubicBezTo>
                  <a:pt x="1584911" y="22001"/>
                  <a:pt x="1842214" y="27699"/>
                  <a:pt x="1985567" y="0"/>
                </a:cubicBezTo>
                <a:cubicBezTo>
                  <a:pt x="2128920" y="-27699"/>
                  <a:pt x="2401518" y="-6539"/>
                  <a:pt x="2557679" y="0"/>
                </a:cubicBezTo>
                <a:cubicBezTo>
                  <a:pt x="2713840" y="6539"/>
                  <a:pt x="3068868" y="5754"/>
                  <a:pt x="3365367" y="0"/>
                </a:cubicBezTo>
                <a:lnTo>
                  <a:pt x="3365367" y="0"/>
                </a:lnTo>
                <a:cubicBezTo>
                  <a:pt x="3343068" y="199734"/>
                  <a:pt x="3374849" y="288108"/>
                  <a:pt x="3365367" y="568530"/>
                </a:cubicBezTo>
                <a:cubicBezTo>
                  <a:pt x="3355886" y="848952"/>
                  <a:pt x="3373862" y="873817"/>
                  <a:pt x="3365367" y="1160265"/>
                </a:cubicBezTo>
                <a:lnTo>
                  <a:pt x="3365367" y="1160265"/>
                </a:lnTo>
                <a:cubicBezTo>
                  <a:pt x="3080818" y="1181341"/>
                  <a:pt x="2876756" y="1191367"/>
                  <a:pt x="2725947" y="1160265"/>
                </a:cubicBezTo>
                <a:cubicBezTo>
                  <a:pt x="2575138" y="1129163"/>
                  <a:pt x="2226918" y="1181527"/>
                  <a:pt x="2019220" y="1160265"/>
                </a:cubicBezTo>
                <a:cubicBezTo>
                  <a:pt x="1811522" y="1139003"/>
                  <a:pt x="1663512" y="1186687"/>
                  <a:pt x="1312493" y="1160265"/>
                </a:cubicBezTo>
                <a:cubicBezTo>
                  <a:pt x="961474" y="1133843"/>
                  <a:pt x="901417" y="1177226"/>
                  <a:pt x="706727" y="1160265"/>
                </a:cubicBezTo>
                <a:cubicBezTo>
                  <a:pt x="512037" y="1143304"/>
                  <a:pt x="294681" y="1128947"/>
                  <a:pt x="0" y="1160265"/>
                </a:cubicBezTo>
                <a:lnTo>
                  <a:pt x="0" y="1160265"/>
                </a:lnTo>
                <a:cubicBezTo>
                  <a:pt x="28824" y="945558"/>
                  <a:pt x="12175" y="849647"/>
                  <a:pt x="0" y="580133"/>
                </a:cubicBezTo>
                <a:cubicBezTo>
                  <a:pt x="-12175" y="310619"/>
                  <a:pt x="25279" y="147063"/>
                  <a:pt x="0" y="0"/>
                </a:cubicBezTo>
                <a:close/>
              </a:path>
              <a:path w="3365367" h="1160265" stroke="0" extrusionOk="0">
                <a:moveTo>
                  <a:pt x="0" y="0"/>
                </a:moveTo>
                <a:lnTo>
                  <a:pt x="0" y="0"/>
                </a:lnTo>
                <a:cubicBezTo>
                  <a:pt x="302287" y="18805"/>
                  <a:pt x="533248" y="25386"/>
                  <a:pt x="673073" y="0"/>
                </a:cubicBezTo>
                <a:cubicBezTo>
                  <a:pt x="812898" y="-25386"/>
                  <a:pt x="1085959" y="12566"/>
                  <a:pt x="1312493" y="0"/>
                </a:cubicBezTo>
                <a:cubicBezTo>
                  <a:pt x="1539027" y="-12566"/>
                  <a:pt x="1633073" y="-23047"/>
                  <a:pt x="1884606" y="0"/>
                </a:cubicBezTo>
                <a:cubicBezTo>
                  <a:pt x="2136139" y="23047"/>
                  <a:pt x="2237185" y="-11471"/>
                  <a:pt x="2456718" y="0"/>
                </a:cubicBezTo>
                <a:cubicBezTo>
                  <a:pt x="2676251" y="11471"/>
                  <a:pt x="2957484" y="11742"/>
                  <a:pt x="3365367" y="0"/>
                </a:cubicBezTo>
                <a:lnTo>
                  <a:pt x="3365367" y="0"/>
                </a:lnTo>
                <a:cubicBezTo>
                  <a:pt x="3375989" y="254026"/>
                  <a:pt x="3377761" y="402743"/>
                  <a:pt x="3365367" y="568530"/>
                </a:cubicBezTo>
                <a:cubicBezTo>
                  <a:pt x="3352974" y="734317"/>
                  <a:pt x="3391738" y="930296"/>
                  <a:pt x="3365367" y="1160265"/>
                </a:cubicBezTo>
                <a:lnTo>
                  <a:pt x="3365367" y="1160265"/>
                </a:lnTo>
                <a:cubicBezTo>
                  <a:pt x="3194372" y="1180117"/>
                  <a:pt x="3054312" y="1167003"/>
                  <a:pt x="2759601" y="1160265"/>
                </a:cubicBezTo>
                <a:cubicBezTo>
                  <a:pt x="2464890" y="1153527"/>
                  <a:pt x="2288110" y="1180678"/>
                  <a:pt x="2153835" y="1160265"/>
                </a:cubicBezTo>
                <a:cubicBezTo>
                  <a:pt x="2019560" y="1139852"/>
                  <a:pt x="1712021" y="1134122"/>
                  <a:pt x="1413454" y="1160265"/>
                </a:cubicBezTo>
                <a:cubicBezTo>
                  <a:pt x="1114887" y="1186408"/>
                  <a:pt x="1019745" y="1146790"/>
                  <a:pt x="807688" y="1160265"/>
                </a:cubicBezTo>
                <a:cubicBezTo>
                  <a:pt x="595631" y="1173740"/>
                  <a:pt x="289896" y="1149934"/>
                  <a:pt x="0" y="1160265"/>
                </a:cubicBezTo>
                <a:lnTo>
                  <a:pt x="0" y="1160265"/>
                </a:lnTo>
                <a:cubicBezTo>
                  <a:pt x="-13372" y="922020"/>
                  <a:pt x="28922" y="744209"/>
                  <a:pt x="0" y="580133"/>
                </a:cubicBezTo>
                <a:cubicBezTo>
                  <a:pt x="-28922" y="416057"/>
                  <a:pt x="-4048" y="148980"/>
                  <a:pt x="0" y="0"/>
                </a:cubicBezTo>
                <a:close/>
              </a:path>
            </a:pathLst>
          </a:cu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50CF0DF7-4A23-7624-BB32-5460B6925C32}"/>
              </a:ext>
            </a:extLst>
          </p:cNvPr>
          <p:cNvSpPr/>
          <p:nvPr/>
        </p:nvSpPr>
        <p:spPr>
          <a:xfrm>
            <a:off x="1278082" y="4739727"/>
            <a:ext cx="1112810" cy="384701"/>
          </a:xfrm>
          <a:custGeom>
            <a:avLst/>
            <a:gdLst>
              <a:gd name="connsiteX0" fmla="*/ 0 w 1112810"/>
              <a:gd name="connsiteY0" fmla="*/ 64118 h 384701"/>
              <a:gd name="connsiteX1" fmla="*/ 64118 w 1112810"/>
              <a:gd name="connsiteY1" fmla="*/ 0 h 384701"/>
              <a:gd name="connsiteX2" fmla="*/ 556405 w 1112810"/>
              <a:gd name="connsiteY2" fmla="*/ 0 h 384701"/>
              <a:gd name="connsiteX3" fmla="*/ 1048692 w 1112810"/>
              <a:gd name="connsiteY3" fmla="*/ 0 h 384701"/>
              <a:gd name="connsiteX4" fmla="*/ 1112810 w 1112810"/>
              <a:gd name="connsiteY4" fmla="*/ 64118 h 384701"/>
              <a:gd name="connsiteX5" fmla="*/ 1112810 w 1112810"/>
              <a:gd name="connsiteY5" fmla="*/ 320583 h 384701"/>
              <a:gd name="connsiteX6" fmla="*/ 1048692 w 1112810"/>
              <a:gd name="connsiteY6" fmla="*/ 384701 h 384701"/>
              <a:gd name="connsiteX7" fmla="*/ 546559 w 1112810"/>
              <a:gd name="connsiteY7" fmla="*/ 384701 h 384701"/>
              <a:gd name="connsiteX8" fmla="*/ 64118 w 1112810"/>
              <a:gd name="connsiteY8" fmla="*/ 384701 h 384701"/>
              <a:gd name="connsiteX9" fmla="*/ 0 w 1112810"/>
              <a:gd name="connsiteY9" fmla="*/ 320583 h 384701"/>
              <a:gd name="connsiteX10" fmla="*/ 0 w 1112810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2810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169281" y="-105"/>
                  <a:pt x="361753" y="-23733"/>
                  <a:pt x="556405" y="0"/>
                </a:cubicBezTo>
                <a:cubicBezTo>
                  <a:pt x="751057" y="23733"/>
                  <a:pt x="843867" y="-14841"/>
                  <a:pt x="1048692" y="0"/>
                </a:cubicBezTo>
                <a:cubicBezTo>
                  <a:pt x="1084551" y="1069"/>
                  <a:pt x="1116869" y="27277"/>
                  <a:pt x="1112810" y="64118"/>
                </a:cubicBezTo>
                <a:cubicBezTo>
                  <a:pt x="1122830" y="154015"/>
                  <a:pt x="1114817" y="213536"/>
                  <a:pt x="1112810" y="320583"/>
                </a:cubicBezTo>
                <a:cubicBezTo>
                  <a:pt x="1120008" y="360887"/>
                  <a:pt x="1087084" y="378674"/>
                  <a:pt x="1048692" y="384701"/>
                </a:cubicBezTo>
                <a:cubicBezTo>
                  <a:pt x="945603" y="383418"/>
                  <a:pt x="657924" y="385297"/>
                  <a:pt x="546559" y="384701"/>
                </a:cubicBezTo>
                <a:cubicBezTo>
                  <a:pt x="435194" y="384105"/>
                  <a:pt x="298247" y="403398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12810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68416" y="15840"/>
                  <a:pt x="355382" y="-19241"/>
                  <a:pt x="536714" y="0"/>
                </a:cubicBezTo>
                <a:cubicBezTo>
                  <a:pt x="718046" y="19241"/>
                  <a:pt x="898873" y="10705"/>
                  <a:pt x="1048692" y="0"/>
                </a:cubicBezTo>
                <a:cubicBezTo>
                  <a:pt x="1084978" y="-182"/>
                  <a:pt x="1112761" y="30032"/>
                  <a:pt x="1112810" y="64118"/>
                </a:cubicBezTo>
                <a:cubicBezTo>
                  <a:pt x="1100019" y="148916"/>
                  <a:pt x="1108833" y="202063"/>
                  <a:pt x="1112810" y="320583"/>
                </a:cubicBezTo>
                <a:cubicBezTo>
                  <a:pt x="1118355" y="357021"/>
                  <a:pt x="1084673" y="386728"/>
                  <a:pt x="1048692" y="384701"/>
                </a:cubicBezTo>
                <a:cubicBezTo>
                  <a:pt x="858532" y="371050"/>
                  <a:pt x="762404" y="396091"/>
                  <a:pt x="556405" y="384701"/>
                </a:cubicBezTo>
                <a:cubicBezTo>
                  <a:pt x="350406" y="373311"/>
                  <a:pt x="168457" y="38884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WEATHER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77498ADD-AFF6-24BB-A86C-11D7B8CB2B84}"/>
              </a:ext>
            </a:extLst>
          </p:cNvPr>
          <p:cNvSpPr/>
          <p:nvPr/>
        </p:nvSpPr>
        <p:spPr>
          <a:xfrm>
            <a:off x="10262614" y="4845610"/>
            <a:ext cx="1323538" cy="384701"/>
          </a:xfrm>
          <a:custGeom>
            <a:avLst/>
            <a:gdLst>
              <a:gd name="connsiteX0" fmla="*/ 0 w 1323538"/>
              <a:gd name="connsiteY0" fmla="*/ 64118 h 384701"/>
              <a:gd name="connsiteX1" fmla="*/ 64118 w 1323538"/>
              <a:gd name="connsiteY1" fmla="*/ 0 h 384701"/>
              <a:gd name="connsiteX2" fmla="*/ 661769 w 1323538"/>
              <a:gd name="connsiteY2" fmla="*/ 0 h 384701"/>
              <a:gd name="connsiteX3" fmla="*/ 1259420 w 1323538"/>
              <a:gd name="connsiteY3" fmla="*/ 0 h 384701"/>
              <a:gd name="connsiteX4" fmla="*/ 1323538 w 1323538"/>
              <a:gd name="connsiteY4" fmla="*/ 64118 h 384701"/>
              <a:gd name="connsiteX5" fmla="*/ 1323538 w 1323538"/>
              <a:gd name="connsiteY5" fmla="*/ 320583 h 384701"/>
              <a:gd name="connsiteX6" fmla="*/ 1259420 w 1323538"/>
              <a:gd name="connsiteY6" fmla="*/ 384701 h 384701"/>
              <a:gd name="connsiteX7" fmla="*/ 649816 w 1323538"/>
              <a:gd name="connsiteY7" fmla="*/ 384701 h 384701"/>
              <a:gd name="connsiteX8" fmla="*/ 64118 w 1323538"/>
              <a:gd name="connsiteY8" fmla="*/ 384701 h 384701"/>
              <a:gd name="connsiteX9" fmla="*/ 0 w 1323538"/>
              <a:gd name="connsiteY9" fmla="*/ 320583 h 384701"/>
              <a:gd name="connsiteX10" fmla="*/ 0 w 1323538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3538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294667" y="11006"/>
                  <a:pt x="540595" y="26465"/>
                  <a:pt x="661769" y="0"/>
                </a:cubicBezTo>
                <a:cubicBezTo>
                  <a:pt x="782943" y="-26465"/>
                  <a:pt x="1044399" y="-7384"/>
                  <a:pt x="1259420" y="0"/>
                </a:cubicBezTo>
                <a:cubicBezTo>
                  <a:pt x="1295279" y="1069"/>
                  <a:pt x="1327597" y="27277"/>
                  <a:pt x="1323538" y="64118"/>
                </a:cubicBezTo>
                <a:cubicBezTo>
                  <a:pt x="1333558" y="154015"/>
                  <a:pt x="1325545" y="213536"/>
                  <a:pt x="1323538" y="320583"/>
                </a:cubicBezTo>
                <a:cubicBezTo>
                  <a:pt x="1330736" y="360887"/>
                  <a:pt x="1297812" y="378674"/>
                  <a:pt x="1259420" y="384701"/>
                </a:cubicBezTo>
                <a:cubicBezTo>
                  <a:pt x="1071593" y="402574"/>
                  <a:pt x="815079" y="411995"/>
                  <a:pt x="649816" y="384701"/>
                </a:cubicBezTo>
                <a:cubicBezTo>
                  <a:pt x="484553" y="357407"/>
                  <a:pt x="301805" y="378803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32353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349183" y="1039"/>
                  <a:pt x="389231" y="-1197"/>
                  <a:pt x="637863" y="0"/>
                </a:cubicBezTo>
                <a:cubicBezTo>
                  <a:pt x="886495" y="1197"/>
                  <a:pt x="1096354" y="11234"/>
                  <a:pt x="1259420" y="0"/>
                </a:cubicBezTo>
                <a:cubicBezTo>
                  <a:pt x="1295706" y="-182"/>
                  <a:pt x="1323489" y="30032"/>
                  <a:pt x="1323538" y="64118"/>
                </a:cubicBezTo>
                <a:cubicBezTo>
                  <a:pt x="1310747" y="148916"/>
                  <a:pt x="1319561" y="202063"/>
                  <a:pt x="1323538" y="320583"/>
                </a:cubicBezTo>
                <a:cubicBezTo>
                  <a:pt x="1329083" y="357021"/>
                  <a:pt x="1295401" y="386728"/>
                  <a:pt x="1259420" y="384701"/>
                </a:cubicBezTo>
                <a:cubicBezTo>
                  <a:pt x="1060186" y="374383"/>
                  <a:pt x="947117" y="391959"/>
                  <a:pt x="661769" y="384701"/>
                </a:cubicBezTo>
                <a:cubicBezTo>
                  <a:pt x="376421" y="377443"/>
                  <a:pt x="228395" y="399831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ARCAHEOLOGY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33" name="Vierkante haak rechts 32">
            <a:extLst>
              <a:ext uri="{FF2B5EF4-FFF2-40B4-BE49-F238E27FC236}">
                <a16:creationId xmlns:a16="http://schemas.microsoft.com/office/drawing/2014/main" id="{F02EFFE3-898A-908D-E64F-3011FCB77644}"/>
              </a:ext>
            </a:extLst>
          </p:cNvPr>
          <p:cNvSpPr/>
          <p:nvPr/>
        </p:nvSpPr>
        <p:spPr>
          <a:xfrm rot="5400000">
            <a:off x="6253400" y="416456"/>
            <a:ext cx="276999" cy="10379760"/>
          </a:xfrm>
          <a:custGeom>
            <a:avLst/>
            <a:gdLst>
              <a:gd name="connsiteX0" fmla="*/ 0 w 276999"/>
              <a:gd name="connsiteY0" fmla="*/ 0 h 10379760"/>
              <a:gd name="connsiteX1" fmla="*/ 276999 w 276999"/>
              <a:gd name="connsiteY1" fmla="*/ 23082 h 10379760"/>
              <a:gd name="connsiteX2" fmla="*/ 276999 w 276999"/>
              <a:gd name="connsiteY2" fmla="*/ 815324 h 10379760"/>
              <a:gd name="connsiteX3" fmla="*/ 276999 w 276999"/>
              <a:gd name="connsiteY3" fmla="*/ 1710903 h 10379760"/>
              <a:gd name="connsiteX4" fmla="*/ 276999 w 276999"/>
              <a:gd name="connsiteY4" fmla="*/ 2399809 h 10379760"/>
              <a:gd name="connsiteX5" fmla="*/ 276999 w 276999"/>
              <a:gd name="connsiteY5" fmla="*/ 3192051 h 10379760"/>
              <a:gd name="connsiteX6" fmla="*/ 276999 w 276999"/>
              <a:gd name="connsiteY6" fmla="*/ 3880958 h 10379760"/>
              <a:gd name="connsiteX7" fmla="*/ 276999 w 276999"/>
              <a:gd name="connsiteY7" fmla="*/ 4259856 h 10379760"/>
              <a:gd name="connsiteX8" fmla="*/ 276999 w 276999"/>
              <a:gd name="connsiteY8" fmla="*/ 5052099 h 10379760"/>
              <a:gd name="connsiteX9" fmla="*/ 276999 w 276999"/>
              <a:gd name="connsiteY9" fmla="*/ 5534333 h 10379760"/>
              <a:gd name="connsiteX10" fmla="*/ 276999 w 276999"/>
              <a:gd name="connsiteY10" fmla="*/ 6326576 h 10379760"/>
              <a:gd name="connsiteX11" fmla="*/ 276999 w 276999"/>
              <a:gd name="connsiteY11" fmla="*/ 6808810 h 10379760"/>
              <a:gd name="connsiteX12" fmla="*/ 276999 w 276999"/>
              <a:gd name="connsiteY12" fmla="*/ 7497716 h 10379760"/>
              <a:gd name="connsiteX13" fmla="*/ 276999 w 276999"/>
              <a:gd name="connsiteY13" fmla="*/ 8186623 h 10379760"/>
              <a:gd name="connsiteX14" fmla="*/ 276999 w 276999"/>
              <a:gd name="connsiteY14" fmla="*/ 8978865 h 10379760"/>
              <a:gd name="connsiteX15" fmla="*/ 276999 w 276999"/>
              <a:gd name="connsiteY15" fmla="*/ 9667772 h 10379760"/>
              <a:gd name="connsiteX16" fmla="*/ 276999 w 276999"/>
              <a:gd name="connsiteY16" fmla="*/ 10356678 h 10379760"/>
              <a:gd name="connsiteX17" fmla="*/ 0 w 276999"/>
              <a:gd name="connsiteY17" fmla="*/ 10379760 h 10379760"/>
              <a:gd name="connsiteX18" fmla="*/ 0 w 276999"/>
              <a:gd name="connsiteY18" fmla="*/ 9687776 h 10379760"/>
              <a:gd name="connsiteX19" fmla="*/ 0 w 276999"/>
              <a:gd name="connsiteY19" fmla="*/ 8891994 h 10379760"/>
              <a:gd name="connsiteX20" fmla="*/ 0 w 276999"/>
              <a:gd name="connsiteY20" fmla="*/ 8303808 h 10379760"/>
              <a:gd name="connsiteX21" fmla="*/ 0 w 276999"/>
              <a:gd name="connsiteY21" fmla="*/ 7715622 h 10379760"/>
              <a:gd name="connsiteX22" fmla="*/ 0 w 276999"/>
              <a:gd name="connsiteY22" fmla="*/ 6816042 h 10379760"/>
              <a:gd name="connsiteX23" fmla="*/ 0 w 276999"/>
              <a:gd name="connsiteY23" fmla="*/ 6435451 h 10379760"/>
              <a:gd name="connsiteX24" fmla="*/ 0 w 276999"/>
              <a:gd name="connsiteY24" fmla="*/ 5847265 h 10379760"/>
              <a:gd name="connsiteX25" fmla="*/ 0 w 276999"/>
              <a:gd name="connsiteY25" fmla="*/ 5466674 h 10379760"/>
              <a:gd name="connsiteX26" fmla="*/ 0 w 276999"/>
              <a:gd name="connsiteY26" fmla="*/ 4982285 h 10379760"/>
              <a:gd name="connsiteX27" fmla="*/ 0 w 276999"/>
              <a:gd name="connsiteY27" fmla="*/ 4186503 h 10379760"/>
              <a:gd name="connsiteX28" fmla="*/ 0 w 276999"/>
              <a:gd name="connsiteY28" fmla="*/ 3702114 h 10379760"/>
              <a:gd name="connsiteX29" fmla="*/ 0 w 276999"/>
              <a:gd name="connsiteY29" fmla="*/ 3217726 h 10379760"/>
              <a:gd name="connsiteX30" fmla="*/ 0 w 276999"/>
              <a:gd name="connsiteY30" fmla="*/ 2318146 h 10379760"/>
              <a:gd name="connsiteX31" fmla="*/ 0 w 276999"/>
              <a:gd name="connsiteY31" fmla="*/ 1729960 h 10379760"/>
              <a:gd name="connsiteX32" fmla="*/ 0 w 276999"/>
              <a:gd name="connsiteY32" fmla="*/ 830381 h 10379760"/>
              <a:gd name="connsiteX33" fmla="*/ 0 w 276999"/>
              <a:gd name="connsiteY33" fmla="*/ 0 h 10379760"/>
              <a:gd name="connsiteX0" fmla="*/ 0 w 276999"/>
              <a:gd name="connsiteY0" fmla="*/ 0 h 10379760"/>
              <a:gd name="connsiteX1" fmla="*/ 276999 w 276999"/>
              <a:gd name="connsiteY1" fmla="*/ 23082 h 10379760"/>
              <a:gd name="connsiteX2" fmla="*/ 276999 w 276999"/>
              <a:gd name="connsiteY2" fmla="*/ 608652 h 10379760"/>
              <a:gd name="connsiteX3" fmla="*/ 276999 w 276999"/>
              <a:gd name="connsiteY3" fmla="*/ 987551 h 10379760"/>
              <a:gd name="connsiteX4" fmla="*/ 276999 w 276999"/>
              <a:gd name="connsiteY4" fmla="*/ 1883129 h 10379760"/>
              <a:gd name="connsiteX5" fmla="*/ 276999 w 276999"/>
              <a:gd name="connsiteY5" fmla="*/ 2675372 h 10379760"/>
              <a:gd name="connsiteX6" fmla="*/ 276999 w 276999"/>
              <a:gd name="connsiteY6" fmla="*/ 3364278 h 10379760"/>
              <a:gd name="connsiteX7" fmla="*/ 276999 w 276999"/>
              <a:gd name="connsiteY7" fmla="*/ 4156520 h 10379760"/>
              <a:gd name="connsiteX8" fmla="*/ 276999 w 276999"/>
              <a:gd name="connsiteY8" fmla="*/ 4535419 h 10379760"/>
              <a:gd name="connsiteX9" fmla="*/ 276999 w 276999"/>
              <a:gd name="connsiteY9" fmla="*/ 4914317 h 10379760"/>
              <a:gd name="connsiteX10" fmla="*/ 276999 w 276999"/>
              <a:gd name="connsiteY10" fmla="*/ 5396552 h 10379760"/>
              <a:gd name="connsiteX11" fmla="*/ 276999 w 276999"/>
              <a:gd name="connsiteY11" fmla="*/ 6188794 h 10379760"/>
              <a:gd name="connsiteX12" fmla="*/ 276999 w 276999"/>
              <a:gd name="connsiteY12" fmla="*/ 6671029 h 10379760"/>
              <a:gd name="connsiteX13" fmla="*/ 276999 w 276999"/>
              <a:gd name="connsiteY13" fmla="*/ 7256599 h 10379760"/>
              <a:gd name="connsiteX14" fmla="*/ 276999 w 276999"/>
              <a:gd name="connsiteY14" fmla="*/ 7738834 h 10379760"/>
              <a:gd name="connsiteX15" fmla="*/ 276999 w 276999"/>
              <a:gd name="connsiteY15" fmla="*/ 8634412 h 10379760"/>
              <a:gd name="connsiteX16" fmla="*/ 276999 w 276999"/>
              <a:gd name="connsiteY16" fmla="*/ 9426654 h 10379760"/>
              <a:gd name="connsiteX17" fmla="*/ 276999 w 276999"/>
              <a:gd name="connsiteY17" fmla="*/ 10356678 h 10379760"/>
              <a:gd name="connsiteX18" fmla="*/ 0 w 276999"/>
              <a:gd name="connsiteY18" fmla="*/ 10379760 h 1037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999" h="10379760" stroke="0" extrusionOk="0">
                <a:moveTo>
                  <a:pt x="0" y="0"/>
                </a:moveTo>
                <a:cubicBezTo>
                  <a:pt x="155325" y="-215"/>
                  <a:pt x="276337" y="11435"/>
                  <a:pt x="276999" y="23082"/>
                </a:cubicBezTo>
                <a:cubicBezTo>
                  <a:pt x="255309" y="277449"/>
                  <a:pt x="242820" y="483568"/>
                  <a:pt x="276999" y="815324"/>
                </a:cubicBezTo>
                <a:cubicBezTo>
                  <a:pt x="311178" y="1147080"/>
                  <a:pt x="232867" y="1305459"/>
                  <a:pt x="276999" y="1710903"/>
                </a:cubicBezTo>
                <a:cubicBezTo>
                  <a:pt x="321131" y="2116347"/>
                  <a:pt x="292102" y="2065844"/>
                  <a:pt x="276999" y="2399809"/>
                </a:cubicBezTo>
                <a:cubicBezTo>
                  <a:pt x="261896" y="2733774"/>
                  <a:pt x="262547" y="2898747"/>
                  <a:pt x="276999" y="3192051"/>
                </a:cubicBezTo>
                <a:cubicBezTo>
                  <a:pt x="291451" y="3485355"/>
                  <a:pt x="301534" y="3548913"/>
                  <a:pt x="276999" y="3880958"/>
                </a:cubicBezTo>
                <a:cubicBezTo>
                  <a:pt x="252464" y="4213003"/>
                  <a:pt x="293016" y="4177294"/>
                  <a:pt x="276999" y="4259856"/>
                </a:cubicBezTo>
                <a:cubicBezTo>
                  <a:pt x="260982" y="4342418"/>
                  <a:pt x="308020" y="4841400"/>
                  <a:pt x="276999" y="5052099"/>
                </a:cubicBezTo>
                <a:cubicBezTo>
                  <a:pt x="245978" y="5262798"/>
                  <a:pt x="260962" y="5349633"/>
                  <a:pt x="276999" y="5534333"/>
                </a:cubicBezTo>
                <a:cubicBezTo>
                  <a:pt x="293036" y="5719033"/>
                  <a:pt x="291334" y="6154103"/>
                  <a:pt x="276999" y="6326576"/>
                </a:cubicBezTo>
                <a:cubicBezTo>
                  <a:pt x="262664" y="6499049"/>
                  <a:pt x="299776" y="6603175"/>
                  <a:pt x="276999" y="6808810"/>
                </a:cubicBezTo>
                <a:cubicBezTo>
                  <a:pt x="254222" y="7014445"/>
                  <a:pt x="262961" y="7273754"/>
                  <a:pt x="276999" y="7497716"/>
                </a:cubicBezTo>
                <a:cubicBezTo>
                  <a:pt x="291037" y="7721678"/>
                  <a:pt x="298553" y="7929171"/>
                  <a:pt x="276999" y="8186623"/>
                </a:cubicBezTo>
                <a:cubicBezTo>
                  <a:pt x="255445" y="8444075"/>
                  <a:pt x="272400" y="8608971"/>
                  <a:pt x="276999" y="8978865"/>
                </a:cubicBezTo>
                <a:cubicBezTo>
                  <a:pt x="281598" y="9348759"/>
                  <a:pt x="295943" y="9429820"/>
                  <a:pt x="276999" y="9667772"/>
                </a:cubicBezTo>
                <a:cubicBezTo>
                  <a:pt x="258055" y="9905724"/>
                  <a:pt x="262152" y="10079997"/>
                  <a:pt x="276999" y="10356678"/>
                </a:cubicBezTo>
                <a:cubicBezTo>
                  <a:pt x="305849" y="10369653"/>
                  <a:pt x="167948" y="10357800"/>
                  <a:pt x="0" y="10379760"/>
                </a:cubicBezTo>
                <a:cubicBezTo>
                  <a:pt x="-4766" y="10086850"/>
                  <a:pt x="32422" y="9878538"/>
                  <a:pt x="0" y="9687776"/>
                </a:cubicBezTo>
                <a:cubicBezTo>
                  <a:pt x="-32422" y="9497014"/>
                  <a:pt x="39124" y="9071825"/>
                  <a:pt x="0" y="8891994"/>
                </a:cubicBezTo>
                <a:cubicBezTo>
                  <a:pt x="-39124" y="8712163"/>
                  <a:pt x="22227" y="8502864"/>
                  <a:pt x="0" y="8303808"/>
                </a:cubicBezTo>
                <a:cubicBezTo>
                  <a:pt x="-22227" y="8104752"/>
                  <a:pt x="-3416" y="7969847"/>
                  <a:pt x="0" y="7715622"/>
                </a:cubicBezTo>
                <a:cubicBezTo>
                  <a:pt x="3416" y="7461397"/>
                  <a:pt x="-17406" y="7026456"/>
                  <a:pt x="0" y="6816042"/>
                </a:cubicBezTo>
                <a:cubicBezTo>
                  <a:pt x="17406" y="6605628"/>
                  <a:pt x="6925" y="6588991"/>
                  <a:pt x="0" y="6435451"/>
                </a:cubicBezTo>
                <a:cubicBezTo>
                  <a:pt x="-6925" y="6281911"/>
                  <a:pt x="-23084" y="6012965"/>
                  <a:pt x="0" y="5847265"/>
                </a:cubicBezTo>
                <a:cubicBezTo>
                  <a:pt x="23084" y="5681565"/>
                  <a:pt x="16077" y="5604731"/>
                  <a:pt x="0" y="5466674"/>
                </a:cubicBezTo>
                <a:cubicBezTo>
                  <a:pt x="-16077" y="5328617"/>
                  <a:pt x="-21147" y="5174998"/>
                  <a:pt x="0" y="4982285"/>
                </a:cubicBezTo>
                <a:cubicBezTo>
                  <a:pt x="21147" y="4789572"/>
                  <a:pt x="-27289" y="4397598"/>
                  <a:pt x="0" y="4186503"/>
                </a:cubicBezTo>
                <a:cubicBezTo>
                  <a:pt x="27289" y="3975408"/>
                  <a:pt x="-2841" y="3810180"/>
                  <a:pt x="0" y="3702114"/>
                </a:cubicBezTo>
                <a:cubicBezTo>
                  <a:pt x="2841" y="3594048"/>
                  <a:pt x="7985" y="3374100"/>
                  <a:pt x="0" y="3217726"/>
                </a:cubicBezTo>
                <a:cubicBezTo>
                  <a:pt x="-7985" y="3061352"/>
                  <a:pt x="28808" y="2543340"/>
                  <a:pt x="0" y="2318146"/>
                </a:cubicBezTo>
                <a:cubicBezTo>
                  <a:pt x="-28808" y="2092952"/>
                  <a:pt x="-21777" y="1870383"/>
                  <a:pt x="0" y="1729960"/>
                </a:cubicBezTo>
                <a:cubicBezTo>
                  <a:pt x="21777" y="1589537"/>
                  <a:pt x="-37694" y="1220566"/>
                  <a:pt x="0" y="830381"/>
                </a:cubicBezTo>
                <a:cubicBezTo>
                  <a:pt x="37694" y="440196"/>
                  <a:pt x="31111" y="266762"/>
                  <a:pt x="0" y="0"/>
                </a:cubicBezTo>
                <a:close/>
              </a:path>
              <a:path w="276999" h="10379760" fill="none" extrusionOk="0">
                <a:moveTo>
                  <a:pt x="0" y="0"/>
                </a:moveTo>
                <a:cubicBezTo>
                  <a:pt x="151178" y="2111"/>
                  <a:pt x="280031" y="10252"/>
                  <a:pt x="276999" y="23082"/>
                </a:cubicBezTo>
                <a:cubicBezTo>
                  <a:pt x="290656" y="150340"/>
                  <a:pt x="304699" y="418185"/>
                  <a:pt x="276999" y="608652"/>
                </a:cubicBezTo>
                <a:cubicBezTo>
                  <a:pt x="249300" y="799119"/>
                  <a:pt x="294126" y="879230"/>
                  <a:pt x="276999" y="987551"/>
                </a:cubicBezTo>
                <a:cubicBezTo>
                  <a:pt x="259872" y="1095872"/>
                  <a:pt x="262195" y="1525296"/>
                  <a:pt x="276999" y="1883129"/>
                </a:cubicBezTo>
                <a:cubicBezTo>
                  <a:pt x="291803" y="2240962"/>
                  <a:pt x="305974" y="2473927"/>
                  <a:pt x="276999" y="2675372"/>
                </a:cubicBezTo>
                <a:cubicBezTo>
                  <a:pt x="248024" y="2876817"/>
                  <a:pt x="310999" y="3034219"/>
                  <a:pt x="276999" y="3364278"/>
                </a:cubicBezTo>
                <a:cubicBezTo>
                  <a:pt x="242999" y="3694337"/>
                  <a:pt x="272532" y="3964199"/>
                  <a:pt x="276999" y="4156520"/>
                </a:cubicBezTo>
                <a:cubicBezTo>
                  <a:pt x="281466" y="4348841"/>
                  <a:pt x="291363" y="4424096"/>
                  <a:pt x="276999" y="4535419"/>
                </a:cubicBezTo>
                <a:cubicBezTo>
                  <a:pt x="262635" y="4646742"/>
                  <a:pt x="277426" y="4826236"/>
                  <a:pt x="276999" y="4914317"/>
                </a:cubicBezTo>
                <a:cubicBezTo>
                  <a:pt x="276572" y="5002398"/>
                  <a:pt x="257347" y="5187691"/>
                  <a:pt x="276999" y="5396552"/>
                </a:cubicBezTo>
                <a:cubicBezTo>
                  <a:pt x="296651" y="5605414"/>
                  <a:pt x="299119" y="5868369"/>
                  <a:pt x="276999" y="6188794"/>
                </a:cubicBezTo>
                <a:cubicBezTo>
                  <a:pt x="254879" y="6509219"/>
                  <a:pt x="281042" y="6518272"/>
                  <a:pt x="276999" y="6671029"/>
                </a:cubicBezTo>
                <a:cubicBezTo>
                  <a:pt x="272956" y="6823787"/>
                  <a:pt x="288539" y="7087403"/>
                  <a:pt x="276999" y="7256599"/>
                </a:cubicBezTo>
                <a:cubicBezTo>
                  <a:pt x="265460" y="7425795"/>
                  <a:pt x="280704" y="7590055"/>
                  <a:pt x="276999" y="7738834"/>
                </a:cubicBezTo>
                <a:cubicBezTo>
                  <a:pt x="273294" y="7887614"/>
                  <a:pt x="313090" y="8328977"/>
                  <a:pt x="276999" y="8634412"/>
                </a:cubicBezTo>
                <a:cubicBezTo>
                  <a:pt x="240908" y="8939847"/>
                  <a:pt x="264614" y="9192148"/>
                  <a:pt x="276999" y="9426654"/>
                </a:cubicBezTo>
                <a:cubicBezTo>
                  <a:pt x="289384" y="9661160"/>
                  <a:pt x="291954" y="9927451"/>
                  <a:pt x="276999" y="10356678"/>
                </a:cubicBezTo>
                <a:cubicBezTo>
                  <a:pt x="277686" y="10365959"/>
                  <a:pt x="141587" y="10374411"/>
                  <a:pt x="0" y="10379760"/>
                </a:cubicBezTo>
              </a:path>
              <a:path w="276999" h="10379760" fill="none" stroke="0" extrusionOk="0">
                <a:moveTo>
                  <a:pt x="0" y="0"/>
                </a:moveTo>
                <a:cubicBezTo>
                  <a:pt x="153264" y="324"/>
                  <a:pt x="274694" y="10154"/>
                  <a:pt x="276999" y="23082"/>
                </a:cubicBezTo>
                <a:cubicBezTo>
                  <a:pt x="250276" y="441035"/>
                  <a:pt x="312891" y="517045"/>
                  <a:pt x="276999" y="918660"/>
                </a:cubicBezTo>
                <a:cubicBezTo>
                  <a:pt x="241107" y="1320275"/>
                  <a:pt x="292344" y="1220295"/>
                  <a:pt x="276999" y="1400895"/>
                </a:cubicBezTo>
                <a:cubicBezTo>
                  <a:pt x="261654" y="1581495"/>
                  <a:pt x="275217" y="1780670"/>
                  <a:pt x="276999" y="1986465"/>
                </a:cubicBezTo>
                <a:cubicBezTo>
                  <a:pt x="278782" y="2192260"/>
                  <a:pt x="273293" y="2327802"/>
                  <a:pt x="276999" y="2572036"/>
                </a:cubicBezTo>
                <a:cubicBezTo>
                  <a:pt x="280705" y="2816270"/>
                  <a:pt x="280945" y="2862420"/>
                  <a:pt x="276999" y="3054270"/>
                </a:cubicBezTo>
                <a:cubicBezTo>
                  <a:pt x="273053" y="3246120"/>
                  <a:pt x="286103" y="3617681"/>
                  <a:pt x="276999" y="3949848"/>
                </a:cubicBezTo>
                <a:cubicBezTo>
                  <a:pt x="267895" y="4282015"/>
                  <a:pt x="271599" y="4454482"/>
                  <a:pt x="276999" y="4638755"/>
                </a:cubicBezTo>
                <a:cubicBezTo>
                  <a:pt x="282399" y="4823028"/>
                  <a:pt x="265615" y="4850500"/>
                  <a:pt x="276999" y="5017653"/>
                </a:cubicBezTo>
                <a:cubicBezTo>
                  <a:pt x="288383" y="5184806"/>
                  <a:pt x="290872" y="5388655"/>
                  <a:pt x="276999" y="5706560"/>
                </a:cubicBezTo>
                <a:cubicBezTo>
                  <a:pt x="263126" y="6024465"/>
                  <a:pt x="280292" y="6068145"/>
                  <a:pt x="276999" y="6292130"/>
                </a:cubicBezTo>
                <a:cubicBezTo>
                  <a:pt x="273707" y="6516115"/>
                  <a:pt x="271759" y="6666516"/>
                  <a:pt x="276999" y="6877701"/>
                </a:cubicBezTo>
                <a:cubicBezTo>
                  <a:pt x="282239" y="7088886"/>
                  <a:pt x="306684" y="7390302"/>
                  <a:pt x="276999" y="7566607"/>
                </a:cubicBezTo>
                <a:cubicBezTo>
                  <a:pt x="247314" y="7742912"/>
                  <a:pt x="266334" y="7876183"/>
                  <a:pt x="276999" y="8152178"/>
                </a:cubicBezTo>
                <a:cubicBezTo>
                  <a:pt x="287664" y="8428173"/>
                  <a:pt x="281092" y="8415699"/>
                  <a:pt x="276999" y="8634412"/>
                </a:cubicBezTo>
                <a:cubicBezTo>
                  <a:pt x="272906" y="8853125"/>
                  <a:pt x="267597" y="9096863"/>
                  <a:pt x="276999" y="9529990"/>
                </a:cubicBezTo>
                <a:cubicBezTo>
                  <a:pt x="286401" y="9963117"/>
                  <a:pt x="288853" y="10099692"/>
                  <a:pt x="276999" y="10356678"/>
                </a:cubicBezTo>
                <a:cubicBezTo>
                  <a:pt x="274021" y="10363915"/>
                  <a:pt x="152969" y="10385372"/>
                  <a:pt x="0" y="10379760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22942405">
                  <a:prstGeom prst="righ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1C756F29-7469-2D3B-7B27-4E7B3F6ADF97}"/>
              </a:ext>
            </a:extLst>
          </p:cNvPr>
          <p:cNvSpPr txBox="1"/>
          <p:nvPr/>
        </p:nvSpPr>
        <p:spPr>
          <a:xfrm>
            <a:off x="1948524" y="5899902"/>
            <a:ext cx="864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The Hand Extrablack" panose="03070A02030502020204" pitchFamily="66" charset="0"/>
              </a:rPr>
              <a:t>The AECOOHHGGQSDFXYZ🍕 Industry?</a:t>
            </a:r>
            <a:endParaRPr lang="en-BE" sz="3600" dirty="0">
              <a:latin typeface="The Hand Extrablack" panose="03070A02030502020204" pitchFamily="66" charset="0"/>
            </a:endParaRPr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56D45E61-C112-AF26-E805-53A73BFD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17</a:t>
            </a:fld>
            <a:endParaRPr lang="en-BE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7BE86176-68B7-60CA-A12C-542F4D193971}"/>
              </a:ext>
            </a:extLst>
          </p:cNvPr>
          <p:cNvSpPr txBox="1"/>
          <p:nvPr/>
        </p:nvSpPr>
        <p:spPr>
          <a:xfrm>
            <a:off x="0" y="641566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GB" sz="1200" dirty="0">
              <a:latin typeface="Abadi Extra Light" panose="020B0204020104020204" pitchFamily="34" charset="0"/>
            </a:endParaRPr>
          </a:p>
          <a:p>
            <a:r>
              <a:rPr lang="en-GB" sz="1200" dirty="0">
                <a:latin typeface="Abadi Extra Light" panose="020B0204020104020204" pitchFamily="34" charset="0"/>
              </a:rPr>
              <a:t>© icons by Vitaly Gorbachev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8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08C1FF-31B9-72B3-4EEE-CD5C6937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AECO(OHHGGQSDFXYZ🍕) Industry?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1F032FE6-A7DC-A373-33AE-B4697D0CE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9786"/>
          </a:xfrm>
        </p:spPr>
        <p:txBody>
          <a:bodyPr>
            <a:normAutofit/>
          </a:bodyPr>
          <a:lstStyle/>
          <a:p>
            <a:r>
              <a:rPr lang="en-US" dirty="0"/>
              <a:t>Ever-increasing need for </a:t>
            </a:r>
            <a:r>
              <a:rPr lang="en-US" b="1" dirty="0"/>
              <a:t>domain-independent information reuse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BE" dirty="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CA9DE59-59EC-E8C7-445B-705371B9A963}"/>
              </a:ext>
            </a:extLst>
          </p:cNvPr>
          <p:cNvSpPr txBox="1"/>
          <p:nvPr/>
        </p:nvSpPr>
        <p:spPr>
          <a:xfrm>
            <a:off x="1994289" y="2664992"/>
            <a:ext cx="3889375" cy="193899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Owner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DBDF4BAB-3CFB-68ED-63A4-597BEFDAE5B0}"/>
              </a:ext>
            </a:extLst>
          </p:cNvPr>
          <p:cNvSpPr txBox="1"/>
          <p:nvPr/>
        </p:nvSpPr>
        <p:spPr>
          <a:xfrm>
            <a:off x="5350264" y="2682528"/>
            <a:ext cx="3502025" cy="193899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en-BE"/>
            </a:defPPr>
            <a:lvl2pPr marL="742950" lvl="1" indent="-285750">
              <a:buFont typeface="Arial" panose="020B0604020202020204" pitchFamily="34" charset="0"/>
              <a:buChar char="•"/>
              <a:defRPr sz="2800">
                <a:latin typeface="Abadi Extra Light" panose="020B0204020104020204" pitchFamily="34" charset="0"/>
              </a:defRPr>
            </a:lvl2pPr>
          </a:lstStyle>
          <a:p>
            <a:pPr lvl="1"/>
            <a:r>
              <a:rPr lang="en-US" sz="2400" dirty="0">
                <a:latin typeface="Abadi Extra Light" panose="020B0204020104020204" pitchFamily="34" charset="0"/>
              </a:rPr>
              <a:t>History &amp; Heritage</a:t>
            </a:r>
            <a:endParaRPr lang="en-US" sz="2400" dirty="0"/>
          </a:p>
          <a:p>
            <a:pPr lvl="1"/>
            <a:r>
              <a:rPr lang="en-US" sz="2400" dirty="0"/>
              <a:t>Geospatial</a:t>
            </a:r>
          </a:p>
          <a:p>
            <a:pPr lvl="1"/>
            <a:r>
              <a:rPr lang="en-US" sz="2400" dirty="0"/>
              <a:t>Government</a:t>
            </a:r>
          </a:p>
          <a:p>
            <a:pPr lvl="1"/>
            <a:r>
              <a:rPr lang="en-US" sz="2400" dirty="0"/>
              <a:t>User Preferences</a:t>
            </a:r>
          </a:p>
          <a:p>
            <a:pPr lvl="1"/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7368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Afbeelding 29">
            <a:extLst>
              <a:ext uri="{FF2B5EF4-FFF2-40B4-BE49-F238E27FC236}">
                <a16:creationId xmlns:a16="http://schemas.microsoft.com/office/drawing/2014/main" id="{20D18BEC-6FEF-D7A0-5A08-E8E10F91A2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8023" y="610021"/>
            <a:ext cx="6911494" cy="3888902"/>
          </a:xfrm>
          <a:prstGeom prst="rect">
            <a:avLst/>
          </a:prstGeom>
        </p:spPr>
      </p:pic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8B4AE226-02EA-820D-252E-27D3564A48F3}"/>
              </a:ext>
            </a:extLst>
          </p:cNvPr>
          <p:cNvSpPr/>
          <p:nvPr/>
        </p:nvSpPr>
        <p:spPr>
          <a:xfrm>
            <a:off x="1202020" y="853427"/>
            <a:ext cx="2563774" cy="1439248"/>
          </a:xfrm>
          <a:custGeom>
            <a:avLst/>
            <a:gdLst>
              <a:gd name="connsiteX0" fmla="*/ 0 w 2563774"/>
              <a:gd name="connsiteY0" fmla="*/ 0 h 1439248"/>
              <a:gd name="connsiteX1" fmla="*/ 0 w 2563774"/>
              <a:gd name="connsiteY1" fmla="*/ 0 h 1439248"/>
              <a:gd name="connsiteX2" fmla="*/ 640944 w 2563774"/>
              <a:gd name="connsiteY2" fmla="*/ 0 h 1439248"/>
              <a:gd name="connsiteX3" fmla="*/ 1256249 w 2563774"/>
              <a:gd name="connsiteY3" fmla="*/ 0 h 1439248"/>
              <a:gd name="connsiteX4" fmla="*/ 1897193 w 2563774"/>
              <a:gd name="connsiteY4" fmla="*/ 0 h 1439248"/>
              <a:gd name="connsiteX5" fmla="*/ 2563774 w 2563774"/>
              <a:gd name="connsiteY5" fmla="*/ 0 h 1439248"/>
              <a:gd name="connsiteX6" fmla="*/ 2563774 w 2563774"/>
              <a:gd name="connsiteY6" fmla="*/ 0 h 1439248"/>
              <a:gd name="connsiteX7" fmla="*/ 2563774 w 2563774"/>
              <a:gd name="connsiteY7" fmla="*/ 450964 h 1439248"/>
              <a:gd name="connsiteX8" fmla="*/ 2563774 w 2563774"/>
              <a:gd name="connsiteY8" fmla="*/ 959499 h 1439248"/>
              <a:gd name="connsiteX9" fmla="*/ 2563774 w 2563774"/>
              <a:gd name="connsiteY9" fmla="*/ 1439248 h 1439248"/>
              <a:gd name="connsiteX10" fmla="*/ 2563774 w 2563774"/>
              <a:gd name="connsiteY10" fmla="*/ 1439248 h 1439248"/>
              <a:gd name="connsiteX11" fmla="*/ 1948468 w 2563774"/>
              <a:gd name="connsiteY11" fmla="*/ 1439248 h 1439248"/>
              <a:gd name="connsiteX12" fmla="*/ 1281887 w 2563774"/>
              <a:gd name="connsiteY12" fmla="*/ 1439248 h 1439248"/>
              <a:gd name="connsiteX13" fmla="*/ 615306 w 2563774"/>
              <a:gd name="connsiteY13" fmla="*/ 1439248 h 1439248"/>
              <a:gd name="connsiteX14" fmla="*/ 0 w 2563774"/>
              <a:gd name="connsiteY14" fmla="*/ 1439248 h 1439248"/>
              <a:gd name="connsiteX15" fmla="*/ 0 w 2563774"/>
              <a:gd name="connsiteY15" fmla="*/ 1439248 h 1439248"/>
              <a:gd name="connsiteX16" fmla="*/ 0 w 2563774"/>
              <a:gd name="connsiteY16" fmla="*/ 973891 h 1439248"/>
              <a:gd name="connsiteX17" fmla="*/ 0 w 2563774"/>
              <a:gd name="connsiteY17" fmla="*/ 537319 h 1439248"/>
              <a:gd name="connsiteX18" fmla="*/ 0 w 2563774"/>
              <a:gd name="connsiteY18" fmla="*/ 0 h 143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63774" h="1439248" fill="none" extrusionOk="0">
                <a:moveTo>
                  <a:pt x="0" y="0"/>
                </a:moveTo>
                <a:lnTo>
                  <a:pt x="0" y="0"/>
                </a:lnTo>
                <a:cubicBezTo>
                  <a:pt x="201991" y="-5205"/>
                  <a:pt x="331915" y="-5095"/>
                  <a:pt x="640944" y="0"/>
                </a:cubicBezTo>
                <a:cubicBezTo>
                  <a:pt x="949973" y="5095"/>
                  <a:pt x="1035340" y="6810"/>
                  <a:pt x="1256249" y="0"/>
                </a:cubicBezTo>
                <a:cubicBezTo>
                  <a:pt x="1477158" y="-6810"/>
                  <a:pt x="1731959" y="5977"/>
                  <a:pt x="1897193" y="0"/>
                </a:cubicBezTo>
                <a:cubicBezTo>
                  <a:pt x="2062427" y="-5977"/>
                  <a:pt x="2415165" y="-27872"/>
                  <a:pt x="2563774" y="0"/>
                </a:cubicBezTo>
                <a:lnTo>
                  <a:pt x="2563774" y="0"/>
                </a:lnTo>
                <a:cubicBezTo>
                  <a:pt x="2556910" y="191007"/>
                  <a:pt x="2567546" y="243794"/>
                  <a:pt x="2563774" y="450964"/>
                </a:cubicBezTo>
                <a:cubicBezTo>
                  <a:pt x="2560002" y="658134"/>
                  <a:pt x="2547255" y="757883"/>
                  <a:pt x="2563774" y="959499"/>
                </a:cubicBezTo>
                <a:cubicBezTo>
                  <a:pt x="2580293" y="1161115"/>
                  <a:pt x="2585126" y="1228019"/>
                  <a:pt x="2563774" y="1439248"/>
                </a:cubicBezTo>
                <a:lnTo>
                  <a:pt x="2563774" y="1439248"/>
                </a:lnTo>
                <a:cubicBezTo>
                  <a:pt x="2433466" y="1454887"/>
                  <a:pt x="2247634" y="1418823"/>
                  <a:pt x="1948468" y="1439248"/>
                </a:cubicBezTo>
                <a:cubicBezTo>
                  <a:pt x="1649302" y="1459673"/>
                  <a:pt x="1590770" y="1441947"/>
                  <a:pt x="1281887" y="1439248"/>
                </a:cubicBezTo>
                <a:cubicBezTo>
                  <a:pt x="973004" y="1436549"/>
                  <a:pt x="942963" y="1408338"/>
                  <a:pt x="615306" y="1439248"/>
                </a:cubicBezTo>
                <a:cubicBezTo>
                  <a:pt x="287649" y="1470158"/>
                  <a:pt x="281208" y="1447734"/>
                  <a:pt x="0" y="1439248"/>
                </a:cubicBezTo>
                <a:lnTo>
                  <a:pt x="0" y="1439248"/>
                </a:lnTo>
                <a:cubicBezTo>
                  <a:pt x="17692" y="1269177"/>
                  <a:pt x="-17149" y="1081353"/>
                  <a:pt x="0" y="973891"/>
                </a:cubicBezTo>
                <a:cubicBezTo>
                  <a:pt x="17149" y="866429"/>
                  <a:pt x="-13925" y="654704"/>
                  <a:pt x="0" y="537319"/>
                </a:cubicBezTo>
                <a:cubicBezTo>
                  <a:pt x="13925" y="419934"/>
                  <a:pt x="4383" y="153653"/>
                  <a:pt x="0" y="0"/>
                </a:cubicBezTo>
                <a:close/>
              </a:path>
              <a:path w="2563774" h="1439248" stroke="0" extrusionOk="0">
                <a:moveTo>
                  <a:pt x="0" y="0"/>
                </a:moveTo>
                <a:lnTo>
                  <a:pt x="0" y="0"/>
                </a:lnTo>
                <a:cubicBezTo>
                  <a:pt x="213567" y="14660"/>
                  <a:pt x="487316" y="16950"/>
                  <a:pt x="640944" y="0"/>
                </a:cubicBezTo>
                <a:cubicBezTo>
                  <a:pt x="794572" y="-16950"/>
                  <a:pt x="972722" y="17517"/>
                  <a:pt x="1256249" y="0"/>
                </a:cubicBezTo>
                <a:cubicBezTo>
                  <a:pt x="1539777" y="-17517"/>
                  <a:pt x="1641112" y="-15519"/>
                  <a:pt x="1820280" y="0"/>
                </a:cubicBezTo>
                <a:cubicBezTo>
                  <a:pt x="1999448" y="15519"/>
                  <a:pt x="2384927" y="-11675"/>
                  <a:pt x="2563774" y="0"/>
                </a:cubicBezTo>
                <a:lnTo>
                  <a:pt x="2563774" y="0"/>
                </a:lnTo>
                <a:cubicBezTo>
                  <a:pt x="2549309" y="189310"/>
                  <a:pt x="2555937" y="347783"/>
                  <a:pt x="2563774" y="450964"/>
                </a:cubicBezTo>
                <a:cubicBezTo>
                  <a:pt x="2571611" y="554145"/>
                  <a:pt x="2562258" y="739014"/>
                  <a:pt x="2563774" y="887536"/>
                </a:cubicBezTo>
                <a:cubicBezTo>
                  <a:pt x="2565290" y="1036058"/>
                  <a:pt x="2556410" y="1223569"/>
                  <a:pt x="2563774" y="1439248"/>
                </a:cubicBezTo>
                <a:lnTo>
                  <a:pt x="2563774" y="1439248"/>
                </a:lnTo>
                <a:cubicBezTo>
                  <a:pt x="2274055" y="1447450"/>
                  <a:pt x="2197226" y="1444100"/>
                  <a:pt x="1974106" y="1439248"/>
                </a:cubicBezTo>
                <a:cubicBezTo>
                  <a:pt x="1750986" y="1434396"/>
                  <a:pt x="1647715" y="1457644"/>
                  <a:pt x="1384438" y="1439248"/>
                </a:cubicBezTo>
                <a:cubicBezTo>
                  <a:pt x="1121161" y="1420852"/>
                  <a:pt x="857191" y="1466184"/>
                  <a:pt x="692219" y="1439248"/>
                </a:cubicBezTo>
                <a:cubicBezTo>
                  <a:pt x="527247" y="1412312"/>
                  <a:pt x="325358" y="1436045"/>
                  <a:pt x="0" y="1439248"/>
                </a:cubicBezTo>
                <a:lnTo>
                  <a:pt x="0" y="1439248"/>
                </a:lnTo>
                <a:cubicBezTo>
                  <a:pt x="22939" y="1225163"/>
                  <a:pt x="-3839" y="1054526"/>
                  <a:pt x="0" y="945106"/>
                </a:cubicBezTo>
                <a:cubicBezTo>
                  <a:pt x="3839" y="835686"/>
                  <a:pt x="17267" y="595261"/>
                  <a:pt x="0" y="494142"/>
                </a:cubicBezTo>
                <a:cubicBezTo>
                  <a:pt x="-17267" y="393023"/>
                  <a:pt x="4752" y="174885"/>
                  <a:pt x="0" y="0"/>
                </a:cubicBezTo>
                <a:close/>
              </a:path>
            </a:pathLst>
          </a:custGeom>
          <a:solidFill>
            <a:srgbClr val="E8F3FF"/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3" name="Afbeelding 2" descr="Afbeelding met Elektrisch blauw, blauw, Majorelleblauw, Graphics&#10;&#10;Automatisch gegenereerde beschrijving">
            <a:extLst>
              <a:ext uri="{FF2B5EF4-FFF2-40B4-BE49-F238E27FC236}">
                <a16:creationId xmlns:a16="http://schemas.microsoft.com/office/drawing/2014/main" id="{47F74C96-DF86-CC67-104D-7A9D2131E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01" y="1132354"/>
            <a:ext cx="648000" cy="648000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C7FB2F9-0DF5-9009-AE29-D6FD401E5286}"/>
              </a:ext>
            </a:extLst>
          </p:cNvPr>
          <p:cNvSpPr/>
          <p:nvPr/>
        </p:nvSpPr>
        <p:spPr>
          <a:xfrm>
            <a:off x="2390892" y="1786637"/>
            <a:ext cx="1286451" cy="384701"/>
          </a:xfrm>
          <a:custGeom>
            <a:avLst/>
            <a:gdLst>
              <a:gd name="connsiteX0" fmla="*/ 0 w 1286451"/>
              <a:gd name="connsiteY0" fmla="*/ 64118 h 384701"/>
              <a:gd name="connsiteX1" fmla="*/ 64118 w 1286451"/>
              <a:gd name="connsiteY1" fmla="*/ 0 h 384701"/>
              <a:gd name="connsiteX2" fmla="*/ 643226 w 1286451"/>
              <a:gd name="connsiteY2" fmla="*/ 0 h 384701"/>
              <a:gd name="connsiteX3" fmla="*/ 1222333 w 1286451"/>
              <a:gd name="connsiteY3" fmla="*/ 0 h 384701"/>
              <a:gd name="connsiteX4" fmla="*/ 1286451 w 1286451"/>
              <a:gd name="connsiteY4" fmla="*/ 64118 h 384701"/>
              <a:gd name="connsiteX5" fmla="*/ 1286451 w 1286451"/>
              <a:gd name="connsiteY5" fmla="*/ 320583 h 384701"/>
              <a:gd name="connsiteX6" fmla="*/ 1222333 w 1286451"/>
              <a:gd name="connsiteY6" fmla="*/ 384701 h 384701"/>
              <a:gd name="connsiteX7" fmla="*/ 631643 w 1286451"/>
              <a:gd name="connsiteY7" fmla="*/ 384701 h 384701"/>
              <a:gd name="connsiteX8" fmla="*/ 64118 w 1286451"/>
              <a:gd name="connsiteY8" fmla="*/ 384701 h 384701"/>
              <a:gd name="connsiteX9" fmla="*/ 0 w 1286451"/>
              <a:gd name="connsiteY9" fmla="*/ 320583 h 384701"/>
              <a:gd name="connsiteX10" fmla="*/ 0 w 1286451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6451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188416" y="11788"/>
                  <a:pt x="380315" y="13908"/>
                  <a:pt x="643226" y="0"/>
                </a:cubicBezTo>
                <a:cubicBezTo>
                  <a:pt x="906137" y="-13908"/>
                  <a:pt x="1006277" y="17227"/>
                  <a:pt x="1222333" y="0"/>
                </a:cubicBezTo>
                <a:cubicBezTo>
                  <a:pt x="1258192" y="1069"/>
                  <a:pt x="1290510" y="27277"/>
                  <a:pt x="1286451" y="64118"/>
                </a:cubicBezTo>
                <a:cubicBezTo>
                  <a:pt x="1296471" y="154015"/>
                  <a:pt x="1288458" y="213536"/>
                  <a:pt x="1286451" y="320583"/>
                </a:cubicBezTo>
                <a:cubicBezTo>
                  <a:pt x="1293649" y="360887"/>
                  <a:pt x="1260725" y="378674"/>
                  <a:pt x="1222333" y="384701"/>
                </a:cubicBezTo>
                <a:cubicBezTo>
                  <a:pt x="1086673" y="404222"/>
                  <a:pt x="855643" y="394145"/>
                  <a:pt x="631643" y="384701"/>
                </a:cubicBezTo>
                <a:cubicBezTo>
                  <a:pt x="407643" y="375258"/>
                  <a:pt x="219979" y="373520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286451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197132" y="-16090"/>
                  <a:pt x="422030" y="-26467"/>
                  <a:pt x="620061" y="0"/>
                </a:cubicBezTo>
                <a:cubicBezTo>
                  <a:pt x="818092" y="26467"/>
                  <a:pt x="957993" y="-24884"/>
                  <a:pt x="1222333" y="0"/>
                </a:cubicBezTo>
                <a:cubicBezTo>
                  <a:pt x="1258619" y="-182"/>
                  <a:pt x="1286402" y="30032"/>
                  <a:pt x="1286451" y="64118"/>
                </a:cubicBezTo>
                <a:cubicBezTo>
                  <a:pt x="1273660" y="148916"/>
                  <a:pt x="1282474" y="202063"/>
                  <a:pt x="1286451" y="320583"/>
                </a:cubicBezTo>
                <a:cubicBezTo>
                  <a:pt x="1291996" y="357021"/>
                  <a:pt x="1258314" y="386728"/>
                  <a:pt x="1222333" y="384701"/>
                </a:cubicBezTo>
                <a:cubicBezTo>
                  <a:pt x="1077377" y="381187"/>
                  <a:pt x="822266" y="364152"/>
                  <a:pt x="643226" y="384701"/>
                </a:cubicBezTo>
                <a:cubicBezTo>
                  <a:pt x="464186" y="405250"/>
                  <a:pt x="222795" y="406880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rgbClr val="769DFF"/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SOIL MAPS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B88E1B5-2049-91E2-1913-EAD039CFF692}"/>
              </a:ext>
            </a:extLst>
          </p:cNvPr>
          <p:cNvSpPr txBox="1"/>
          <p:nvPr/>
        </p:nvSpPr>
        <p:spPr>
          <a:xfrm>
            <a:off x="1192006" y="1109494"/>
            <a:ext cx="177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this is a site with </a:t>
            </a:r>
            <a:r>
              <a:rPr lang="en-GB" cap="all" dirty="0" err="1">
                <a:latin typeface="The Hand Extrablack" panose="03070A02030502020204" pitchFamily="66" charset="0"/>
              </a:rPr>
              <a:t>geothermY</a:t>
            </a:r>
            <a:r>
              <a:rPr lang="en-GB" cap="all" dirty="0">
                <a:latin typeface="The Hand Extrablack" panose="03070A02030502020204" pitchFamily="66" charset="0"/>
              </a:rPr>
              <a:t> potential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1B720E4-53FB-FE7E-7E5B-64F55BAE2AA8}"/>
              </a:ext>
            </a:extLst>
          </p:cNvPr>
          <p:cNvSpPr/>
          <p:nvPr/>
        </p:nvSpPr>
        <p:spPr>
          <a:xfrm>
            <a:off x="1180350" y="2368389"/>
            <a:ext cx="2563774" cy="1528216"/>
          </a:xfrm>
          <a:custGeom>
            <a:avLst/>
            <a:gdLst>
              <a:gd name="connsiteX0" fmla="*/ 0 w 2563774"/>
              <a:gd name="connsiteY0" fmla="*/ 0 h 1528216"/>
              <a:gd name="connsiteX1" fmla="*/ 0 w 2563774"/>
              <a:gd name="connsiteY1" fmla="*/ 0 h 1528216"/>
              <a:gd name="connsiteX2" fmla="*/ 640944 w 2563774"/>
              <a:gd name="connsiteY2" fmla="*/ 0 h 1528216"/>
              <a:gd name="connsiteX3" fmla="*/ 1256249 w 2563774"/>
              <a:gd name="connsiteY3" fmla="*/ 0 h 1528216"/>
              <a:gd name="connsiteX4" fmla="*/ 1897193 w 2563774"/>
              <a:gd name="connsiteY4" fmla="*/ 0 h 1528216"/>
              <a:gd name="connsiteX5" fmla="*/ 2563774 w 2563774"/>
              <a:gd name="connsiteY5" fmla="*/ 0 h 1528216"/>
              <a:gd name="connsiteX6" fmla="*/ 2563774 w 2563774"/>
              <a:gd name="connsiteY6" fmla="*/ 0 h 1528216"/>
              <a:gd name="connsiteX7" fmla="*/ 2563774 w 2563774"/>
              <a:gd name="connsiteY7" fmla="*/ 478841 h 1528216"/>
              <a:gd name="connsiteX8" fmla="*/ 2563774 w 2563774"/>
              <a:gd name="connsiteY8" fmla="*/ 1018811 h 1528216"/>
              <a:gd name="connsiteX9" fmla="*/ 2563774 w 2563774"/>
              <a:gd name="connsiteY9" fmla="*/ 1528216 h 1528216"/>
              <a:gd name="connsiteX10" fmla="*/ 2563774 w 2563774"/>
              <a:gd name="connsiteY10" fmla="*/ 1528216 h 1528216"/>
              <a:gd name="connsiteX11" fmla="*/ 1948468 w 2563774"/>
              <a:gd name="connsiteY11" fmla="*/ 1528216 h 1528216"/>
              <a:gd name="connsiteX12" fmla="*/ 1281887 w 2563774"/>
              <a:gd name="connsiteY12" fmla="*/ 1528216 h 1528216"/>
              <a:gd name="connsiteX13" fmla="*/ 615306 w 2563774"/>
              <a:gd name="connsiteY13" fmla="*/ 1528216 h 1528216"/>
              <a:gd name="connsiteX14" fmla="*/ 0 w 2563774"/>
              <a:gd name="connsiteY14" fmla="*/ 1528216 h 1528216"/>
              <a:gd name="connsiteX15" fmla="*/ 0 w 2563774"/>
              <a:gd name="connsiteY15" fmla="*/ 1528216 h 1528216"/>
              <a:gd name="connsiteX16" fmla="*/ 0 w 2563774"/>
              <a:gd name="connsiteY16" fmla="*/ 1034093 h 1528216"/>
              <a:gd name="connsiteX17" fmla="*/ 0 w 2563774"/>
              <a:gd name="connsiteY17" fmla="*/ 570534 h 1528216"/>
              <a:gd name="connsiteX18" fmla="*/ 0 w 2563774"/>
              <a:gd name="connsiteY18" fmla="*/ 0 h 15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63774" h="1528216" fill="none" extrusionOk="0">
                <a:moveTo>
                  <a:pt x="0" y="0"/>
                </a:moveTo>
                <a:lnTo>
                  <a:pt x="0" y="0"/>
                </a:lnTo>
                <a:cubicBezTo>
                  <a:pt x="201991" y="-5205"/>
                  <a:pt x="331915" y="-5095"/>
                  <a:pt x="640944" y="0"/>
                </a:cubicBezTo>
                <a:cubicBezTo>
                  <a:pt x="949973" y="5095"/>
                  <a:pt x="1035340" y="6810"/>
                  <a:pt x="1256249" y="0"/>
                </a:cubicBezTo>
                <a:cubicBezTo>
                  <a:pt x="1477158" y="-6810"/>
                  <a:pt x="1731959" y="5977"/>
                  <a:pt x="1897193" y="0"/>
                </a:cubicBezTo>
                <a:cubicBezTo>
                  <a:pt x="2062427" y="-5977"/>
                  <a:pt x="2415165" y="-27872"/>
                  <a:pt x="2563774" y="0"/>
                </a:cubicBezTo>
                <a:lnTo>
                  <a:pt x="2563774" y="0"/>
                </a:lnTo>
                <a:cubicBezTo>
                  <a:pt x="2558522" y="125317"/>
                  <a:pt x="2580567" y="243848"/>
                  <a:pt x="2563774" y="478841"/>
                </a:cubicBezTo>
                <a:cubicBezTo>
                  <a:pt x="2546981" y="713834"/>
                  <a:pt x="2574372" y="772453"/>
                  <a:pt x="2563774" y="1018811"/>
                </a:cubicBezTo>
                <a:cubicBezTo>
                  <a:pt x="2553177" y="1265169"/>
                  <a:pt x="2550681" y="1373374"/>
                  <a:pt x="2563774" y="1528216"/>
                </a:cubicBezTo>
                <a:lnTo>
                  <a:pt x="2563774" y="1528216"/>
                </a:lnTo>
                <a:cubicBezTo>
                  <a:pt x="2433466" y="1543855"/>
                  <a:pt x="2247634" y="1507791"/>
                  <a:pt x="1948468" y="1528216"/>
                </a:cubicBezTo>
                <a:cubicBezTo>
                  <a:pt x="1649302" y="1548641"/>
                  <a:pt x="1590770" y="1530915"/>
                  <a:pt x="1281887" y="1528216"/>
                </a:cubicBezTo>
                <a:cubicBezTo>
                  <a:pt x="973004" y="1525517"/>
                  <a:pt x="942963" y="1497306"/>
                  <a:pt x="615306" y="1528216"/>
                </a:cubicBezTo>
                <a:cubicBezTo>
                  <a:pt x="287649" y="1559126"/>
                  <a:pt x="281208" y="1536702"/>
                  <a:pt x="0" y="1528216"/>
                </a:cubicBezTo>
                <a:lnTo>
                  <a:pt x="0" y="1528216"/>
                </a:lnTo>
                <a:cubicBezTo>
                  <a:pt x="16694" y="1360219"/>
                  <a:pt x="-12698" y="1240771"/>
                  <a:pt x="0" y="1034093"/>
                </a:cubicBezTo>
                <a:cubicBezTo>
                  <a:pt x="12698" y="827415"/>
                  <a:pt x="18748" y="720975"/>
                  <a:pt x="0" y="570534"/>
                </a:cubicBezTo>
                <a:cubicBezTo>
                  <a:pt x="-18748" y="420093"/>
                  <a:pt x="18975" y="159844"/>
                  <a:pt x="0" y="0"/>
                </a:cubicBezTo>
                <a:close/>
              </a:path>
              <a:path w="2563774" h="1528216" stroke="0" extrusionOk="0">
                <a:moveTo>
                  <a:pt x="0" y="0"/>
                </a:moveTo>
                <a:lnTo>
                  <a:pt x="0" y="0"/>
                </a:lnTo>
                <a:cubicBezTo>
                  <a:pt x="213567" y="14660"/>
                  <a:pt x="487316" y="16950"/>
                  <a:pt x="640944" y="0"/>
                </a:cubicBezTo>
                <a:cubicBezTo>
                  <a:pt x="794572" y="-16950"/>
                  <a:pt x="972722" y="17517"/>
                  <a:pt x="1256249" y="0"/>
                </a:cubicBezTo>
                <a:cubicBezTo>
                  <a:pt x="1539777" y="-17517"/>
                  <a:pt x="1641112" y="-15519"/>
                  <a:pt x="1820280" y="0"/>
                </a:cubicBezTo>
                <a:cubicBezTo>
                  <a:pt x="1999448" y="15519"/>
                  <a:pt x="2384927" y="-11675"/>
                  <a:pt x="2563774" y="0"/>
                </a:cubicBezTo>
                <a:lnTo>
                  <a:pt x="2563774" y="0"/>
                </a:lnTo>
                <a:cubicBezTo>
                  <a:pt x="2553244" y="144423"/>
                  <a:pt x="2568612" y="369572"/>
                  <a:pt x="2563774" y="478841"/>
                </a:cubicBezTo>
                <a:cubicBezTo>
                  <a:pt x="2558936" y="588110"/>
                  <a:pt x="2549230" y="765492"/>
                  <a:pt x="2563774" y="942400"/>
                </a:cubicBezTo>
                <a:cubicBezTo>
                  <a:pt x="2578318" y="1119308"/>
                  <a:pt x="2573991" y="1253620"/>
                  <a:pt x="2563774" y="1528216"/>
                </a:cubicBezTo>
                <a:lnTo>
                  <a:pt x="2563774" y="1528216"/>
                </a:lnTo>
                <a:cubicBezTo>
                  <a:pt x="2274055" y="1536418"/>
                  <a:pt x="2197226" y="1533068"/>
                  <a:pt x="1974106" y="1528216"/>
                </a:cubicBezTo>
                <a:cubicBezTo>
                  <a:pt x="1750986" y="1523364"/>
                  <a:pt x="1647715" y="1546612"/>
                  <a:pt x="1384438" y="1528216"/>
                </a:cubicBezTo>
                <a:cubicBezTo>
                  <a:pt x="1121161" y="1509820"/>
                  <a:pt x="857191" y="1555152"/>
                  <a:pt x="692219" y="1528216"/>
                </a:cubicBezTo>
                <a:cubicBezTo>
                  <a:pt x="527247" y="1501280"/>
                  <a:pt x="325358" y="1525013"/>
                  <a:pt x="0" y="1528216"/>
                </a:cubicBezTo>
                <a:lnTo>
                  <a:pt x="0" y="1528216"/>
                </a:lnTo>
                <a:cubicBezTo>
                  <a:pt x="14946" y="1305939"/>
                  <a:pt x="22837" y="1248515"/>
                  <a:pt x="0" y="1003529"/>
                </a:cubicBezTo>
                <a:cubicBezTo>
                  <a:pt x="-22837" y="758543"/>
                  <a:pt x="-11691" y="702321"/>
                  <a:pt x="0" y="524687"/>
                </a:cubicBezTo>
                <a:cubicBezTo>
                  <a:pt x="11691" y="347053"/>
                  <a:pt x="-20179" y="123712"/>
                  <a:pt x="0" y="0"/>
                </a:cubicBezTo>
                <a:close/>
              </a:path>
            </a:pathLst>
          </a:custGeom>
          <a:solidFill>
            <a:srgbClr val="F5C3EB"/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7" name="Afbeelding 6" descr="Afbeelding met Majorelleblauw, blauw, Elektrisch blauw&#10;&#10;Automatisch gegenereerde beschrijving">
            <a:extLst>
              <a:ext uri="{FF2B5EF4-FFF2-40B4-BE49-F238E27FC236}">
                <a16:creationId xmlns:a16="http://schemas.microsoft.com/office/drawing/2014/main" id="{6DD0D355-ED87-59AE-8CA5-226B1D47723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07" y="2782567"/>
            <a:ext cx="648000" cy="648000"/>
          </a:xfrm>
          <a:prstGeom prst="rect">
            <a:avLst/>
          </a:prstGeom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EB7DD20-E3F6-ECA9-9C5B-D12BA416F09B}"/>
              </a:ext>
            </a:extLst>
          </p:cNvPr>
          <p:cNvSpPr/>
          <p:nvPr/>
        </p:nvSpPr>
        <p:spPr>
          <a:xfrm>
            <a:off x="2390892" y="3403862"/>
            <a:ext cx="1290054" cy="384701"/>
          </a:xfrm>
          <a:custGeom>
            <a:avLst/>
            <a:gdLst>
              <a:gd name="connsiteX0" fmla="*/ 0 w 1290054"/>
              <a:gd name="connsiteY0" fmla="*/ 64118 h 384701"/>
              <a:gd name="connsiteX1" fmla="*/ 64118 w 1290054"/>
              <a:gd name="connsiteY1" fmla="*/ 0 h 384701"/>
              <a:gd name="connsiteX2" fmla="*/ 645027 w 1290054"/>
              <a:gd name="connsiteY2" fmla="*/ 0 h 384701"/>
              <a:gd name="connsiteX3" fmla="*/ 1225936 w 1290054"/>
              <a:gd name="connsiteY3" fmla="*/ 0 h 384701"/>
              <a:gd name="connsiteX4" fmla="*/ 1290054 w 1290054"/>
              <a:gd name="connsiteY4" fmla="*/ 64118 h 384701"/>
              <a:gd name="connsiteX5" fmla="*/ 1290054 w 1290054"/>
              <a:gd name="connsiteY5" fmla="*/ 320583 h 384701"/>
              <a:gd name="connsiteX6" fmla="*/ 1225936 w 1290054"/>
              <a:gd name="connsiteY6" fmla="*/ 384701 h 384701"/>
              <a:gd name="connsiteX7" fmla="*/ 633409 w 1290054"/>
              <a:gd name="connsiteY7" fmla="*/ 384701 h 384701"/>
              <a:gd name="connsiteX8" fmla="*/ 64118 w 1290054"/>
              <a:gd name="connsiteY8" fmla="*/ 384701 h 384701"/>
              <a:gd name="connsiteX9" fmla="*/ 0 w 1290054"/>
              <a:gd name="connsiteY9" fmla="*/ 320583 h 384701"/>
              <a:gd name="connsiteX10" fmla="*/ 0 w 1290054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0054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224540" y="-7050"/>
                  <a:pt x="450616" y="13217"/>
                  <a:pt x="645027" y="0"/>
                </a:cubicBezTo>
                <a:cubicBezTo>
                  <a:pt x="839438" y="-13217"/>
                  <a:pt x="994616" y="5336"/>
                  <a:pt x="1225936" y="0"/>
                </a:cubicBezTo>
                <a:cubicBezTo>
                  <a:pt x="1261795" y="1069"/>
                  <a:pt x="1294113" y="27277"/>
                  <a:pt x="1290054" y="64118"/>
                </a:cubicBezTo>
                <a:cubicBezTo>
                  <a:pt x="1300074" y="154015"/>
                  <a:pt x="1292061" y="213536"/>
                  <a:pt x="1290054" y="320583"/>
                </a:cubicBezTo>
                <a:cubicBezTo>
                  <a:pt x="1297252" y="360887"/>
                  <a:pt x="1264328" y="378674"/>
                  <a:pt x="1225936" y="384701"/>
                </a:cubicBezTo>
                <a:cubicBezTo>
                  <a:pt x="988457" y="383881"/>
                  <a:pt x="920015" y="363081"/>
                  <a:pt x="633409" y="384701"/>
                </a:cubicBezTo>
                <a:cubicBezTo>
                  <a:pt x="346803" y="406321"/>
                  <a:pt x="346278" y="412698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290054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312946" y="20731"/>
                  <a:pt x="437145" y="-734"/>
                  <a:pt x="621791" y="0"/>
                </a:cubicBezTo>
                <a:cubicBezTo>
                  <a:pt x="806437" y="734"/>
                  <a:pt x="995395" y="15415"/>
                  <a:pt x="1225936" y="0"/>
                </a:cubicBezTo>
                <a:cubicBezTo>
                  <a:pt x="1262222" y="-182"/>
                  <a:pt x="1290005" y="30032"/>
                  <a:pt x="1290054" y="64118"/>
                </a:cubicBezTo>
                <a:cubicBezTo>
                  <a:pt x="1277263" y="148916"/>
                  <a:pt x="1286077" y="202063"/>
                  <a:pt x="1290054" y="320583"/>
                </a:cubicBezTo>
                <a:cubicBezTo>
                  <a:pt x="1295599" y="357021"/>
                  <a:pt x="1261917" y="386728"/>
                  <a:pt x="1225936" y="384701"/>
                </a:cubicBezTo>
                <a:cubicBezTo>
                  <a:pt x="1057933" y="395848"/>
                  <a:pt x="883513" y="358275"/>
                  <a:pt x="645027" y="384701"/>
                </a:cubicBezTo>
                <a:cubicBezTo>
                  <a:pt x="406541" y="411127"/>
                  <a:pt x="231183" y="36952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rgbClr val="6B4664"/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GOVERNMENT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709C907-E150-351A-AE47-63ED902E3E8F}"/>
              </a:ext>
            </a:extLst>
          </p:cNvPr>
          <p:cNvSpPr txBox="1"/>
          <p:nvPr/>
        </p:nvSpPr>
        <p:spPr>
          <a:xfrm>
            <a:off x="975101" y="2762491"/>
            <a:ext cx="201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Does this building comply</a:t>
            </a:r>
          </a:p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 to accessibility rules?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E39960C3-73B7-F64D-AD62-92249247E56A}"/>
              </a:ext>
            </a:extLst>
          </p:cNvPr>
          <p:cNvSpPr/>
          <p:nvPr/>
        </p:nvSpPr>
        <p:spPr>
          <a:xfrm>
            <a:off x="1180350" y="3978990"/>
            <a:ext cx="2563774" cy="1300623"/>
          </a:xfrm>
          <a:custGeom>
            <a:avLst/>
            <a:gdLst>
              <a:gd name="connsiteX0" fmla="*/ 0 w 2563774"/>
              <a:gd name="connsiteY0" fmla="*/ 0 h 1300623"/>
              <a:gd name="connsiteX1" fmla="*/ 0 w 2563774"/>
              <a:gd name="connsiteY1" fmla="*/ 0 h 1300623"/>
              <a:gd name="connsiteX2" fmla="*/ 589668 w 2563774"/>
              <a:gd name="connsiteY2" fmla="*/ 0 h 1300623"/>
              <a:gd name="connsiteX3" fmla="*/ 1153698 w 2563774"/>
              <a:gd name="connsiteY3" fmla="*/ 0 h 1300623"/>
              <a:gd name="connsiteX4" fmla="*/ 1794642 w 2563774"/>
              <a:gd name="connsiteY4" fmla="*/ 0 h 1300623"/>
              <a:gd name="connsiteX5" fmla="*/ 2563774 w 2563774"/>
              <a:gd name="connsiteY5" fmla="*/ 0 h 1300623"/>
              <a:gd name="connsiteX6" fmla="*/ 2563774 w 2563774"/>
              <a:gd name="connsiteY6" fmla="*/ 0 h 1300623"/>
              <a:gd name="connsiteX7" fmla="*/ 2563774 w 2563774"/>
              <a:gd name="connsiteY7" fmla="*/ 650312 h 1300623"/>
              <a:gd name="connsiteX8" fmla="*/ 2563774 w 2563774"/>
              <a:gd name="connsiteY8" fmla="*/ 1300623 h 1300623"/>
              <a:gd name="connsiteX9" fmla="*/ 2563774 w 2563774"/>
              <a:gd name="connsiteY9" fmla="*/ 1300623 h 1300623"/>
              <a:gd name="connsiteX10" fmla="*/ 1897193 w 2563774"/>
              <a:gd name="connsiteY10" fmla="*/ 1300623 h 1300623"/>
              <a:gd name="connsiteX11" fmla="*/ 1333162 w 2563774"/>
              <a:gd name="connsiteY11" fmla="*/ 1300623 h 1300623"/>
              <a:gd name="connsiteX12" fmla="*/ 640944 w 2563774"/>
              <a:gd name="connsiteY12" fmla="*/ 1300623 h 1300623"/>
              <a:gd name="connsiteX13" fmla="*/ 0 w 2563774"/>
              <a:gd name="connsiteY13" fmla="*/ 1300623 h 1300623"/>
              <a:gd name="connsiteX14" fmla="*/ 0 w 2563774"/>
              <a:gd name="connsiteY14" fmla="*/ 1300623 h 1300623"/>
              <a:gd name="connsiteX15" fmla="*/ 0 w 2563774"/>
              <a:gd name="connsiteY15" fmla="*/ 637305 h 1300623"/>
              <a:gd name="connsiteX16" fmla="*/ 0 w 2563774"/>
              <a:gd name="connsiteY16" fmla="*/ 0 h 130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63774" h="1300623" fill="none" extrusionOk="0">
                <a:moveTo>
                  <a:pt x="0" y="0"/>
                </a:moveTo>
                <a:lnTo>
                  <a:pt x="0" y="0"/>
                </a:lnTo>
                <a:cubicBezTo>
                  <a:pt x="246301" y="-14330"/>
                  <a:pt x="394086" y="28061"/>
                  <a:pt x="589668" y="0"/>
                </a:cubicBezTo>
                <a:cubicBezTo>
                  <a:pt x="785250" y="-28061"/>
                  <a:pt x="975318" y="-725"/>
                  <a:pt x="1153698" y="0"/>
                </a:cubicBezTo>
                <a:cubicBezTo>
                  <a:pt x="1332078" y="725"/>
                  <a:pt x="1485613" y="-5095"/>
                  <a:pt x="1794642" y="0"/>
                </a:cubicBezTo>
                <a:cubicBezTo>
                  <a:pt x="2103671" y="5095"/>
                  <a:pt x="2265953" y="-32991"/>
                  <a:pt x="2563774" y="0"/>
                </a:cubicBezTo>
                <a:lnTo>
                  <a:pt x="2563774" y="0"/>
                </a:lnTo>
                <a:cubicBezTo>
                  <a:pt x="2584684" y="235817"/>
                  <a:pt x="2581762" y="412994"/>
                  <a:pt x="2563774" y="650312"/>
                </a:cubicBezTo>
                <a:cubicBezTo>
                  <a:pt x="2545786" y="887630"/>
                  <a:pt x="2559356" y="1074038"/>
                  <a:pt x="2563774" y="1300623"/>
                </a:cubicBezTo>
                <a:lnTo>
                  <a:pt x="2563774" y="1300623"/>
                </a:lnTo>
                <a:cubicBezTo>
                  <a:pt x="2353107" y="1291493"/>
                  <a:pt x="2151008" y="1290202"/>
                  <a:pt x="1897193" y="1300623"/>
                </a:cubicBezTo>
                <a:cubicBezTo>
                  <a:pt x="1643378" y="1311044"/>
                  <a:pt x="1463103" y="1300640"/>
                  <a:pt x="1333162" y="1300623"/>
                </a:cubicBezTo>
                <a:cubicBezTo>
                  <a:pt x="1203221" y="1300606"/>
                  <a:pt x="897084" y="1319212"/>
                  <a:pt x="640944" y="1300623"/>
                </a:cubicBezTo>
                <a:cubicBezTo>
                  <a:pt x="384804" y="1282034"/>
                  <a:pt x="158522" y="1323390"/>
                  <a:pt x="0" y="1300623"/>
                </a:cubicBezTo>
                <a:lnTo>
                  <a:pt x="0" y="1300623"/>
                </a:lnTo>
                <a:cubicBezTo>
                  <a:pt x="-3068" y="1025526"/>
                  <a:pt x="-20243" y="799795"/>
                  <a:pt x="0" y="637305"/>
                </a:cubicBezTo>
                <a:cubicBezTo>
                  <a:pt x="20243" y="474815"/>
                  <a:pt x="-28105" y="179806"/>
                  <a:pt x="0" y="0"/>
                </a:cubicBezTo>
                <a:close/>
              </a:path>
              <a:path w="2563774" h="1300623" stroke="0" extrusionOk="0">
                <a:moveTo>
                  <a:pt x="0" y="0"/>
                </a:moveTo>
                <a:lnTo>
                  <a:pt x="0" y="0"/>
                </a:lnTo>
                <a:cubicBezTo>
                  <a:pt x="213567" y="14660"/>
                  <a:pt x="487316" y="16950"/>
                  <a:pt x="640944" y="0"/>
                </a:cubicBezTo>
                <a:cubicBezTo>
                  <a:pt x="794572" y="-16950"/>
                  <a:pt x="972722" y="17517"/>
                  <a:pt x="1256249" y="0"/>
                </a:cubicBezTo>
                <a:cubicBezTo>
                  <a:pt x="1539777" y="-17517"/>
                  <a:pt x="1641112" y="-15519"/>
                  <a:pt x="1820280" y="0"/>
                </a:cubicBezTo>
                <a:cubicBezTo>
                  <a:pt x="1999448" y="15519"/>
                  <a:pt x="2384927" y="-11675"/>
                  <a:pt x="2563774" y="0"/>
                </a:cubicBezTo>
                <a:lnTo>
                  <a:pt x="2563774" y="0"/>
                </a:lnTo>
                <a:cubicBezTo>
                  <a:pt x="2548850" y="138627"/>
                  <a:pt x="2542483" y="442229"/>
                  <a:pt x="2563774" y="624299"/>
                </a:cubicBezTo>
                <a:cubicBezTo>
                  <a:pt x="2585065" y="806369"/>
                  <a:pt x="2591585" y="1054529"/>
                  <a:pt x="2563774" y="1300623"/>
                </a:cubicBezTo>
                <a:lnTo>
                  <a:pt x="2563774" y="1300623"/>
                </a:lnTo>
                <a:cubicBezTo>
                  <a:pt x="2423100" y="1329995"/>
                  <a:pt x="2060957" y="1292561"/>
                  <a:pt x="1922831" y="1300623"/>
                </a:cubicBezTo>
                <a:cubicBezTo>
                  <a:pt x="1784705" y="1308685"/>
                  <a:pt x="1455016" y="1277739"/>
                  <a:pt x="1281887" y="1300623"/>
                </a:cubicBezTo>
                <a:cubicBezTo>
                  <a:pt x="1108758" y="1323507"/>
                  <a:pt x="955496" y="1319019"/>
                  <a:pt x="692219" y="1300623"/>
                </a:cubicBezTo>
                <a:cubicBezTo>
                  <a:pt x="428942" y="1282227"/>
                  <a:pt x="164972" y="1327559"/>
                  <a:pt x="0" y="1300623"/>
                </a:cubicBezTo>
                <a:lnTo>
                  <a:pt x="0" y="1300623"/>
                </a:lnTo>
                <a:cubicBezTo>
                  <a:pt x="-26106" y="1098808"/>
                  <a:pt x="-29859" y="942056"/>
                  <a:pt x="0" y="676324"/>
                </a:cubicBezTo>
                <a:cubicBezTo>
                  <a:pt x="29859" y="410592"/>
                  <a:pt x="3724" y="23825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1" name="Afbeelding 10" descr="Afbeelding met Graphics, clipart, tekenfilm&#10;&#10;Automatisch gegenereerde beschrijving">
            <a:extLst>
              <a:ext uri="{FF2B5EF4-FFF2-40B4-BE49-F238E27FC236}">
                <a16:creationId xmlns:a16="http://schemas.microsoft.com/office/drawing/2014/main" id="{CC7216E9-3A82-14F3-B4E9-3BC90278918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84" y="4063047"/>
            <a:ext cx="615343" cy="61534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88D353CB-521A-9DE9-110C-FAA736E7F1E6}"/>
              </a:ext>
            </a:extLst>
          </p:cNvPr>
          <p:cNvSpPr txBox="1"/>
          <p:nvPr/>
        </p:nvSpPr>
        <p:spPr>
          <a:xfrm>
            <a:off x="2285152" y="4138872"/>
            <a:ext cx="1529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There’s a storm today. Don’t go to the building site.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1B4FFD2D-90C0-6DD7-0FA9-8322EB9DFED1}"/>
              </a:ext>
            </a:extLst>
          </p:cNvPr>
          <p:cNvSpPr/>
          <p:nvPr/>
        </p:nvSpPr>
        <p:spPr>
          <a:xfrm>
            <a:off x="7250521" y="4129042"/>
            <a:ext cx="4331257" cy="1150571"/>
          </a:xfrm>
          <a:custGeom>
            <a:avLst/>
            <a:gdLst>
              <a:gd name="connsiteX0" fmla="*/ 0 w 4331257"/>
              <a:gd name="connsiteY0" fmla="*/ 0 h 1150571"/>
              <a:gd name="connsiteX1" fmla="*/ 0 w 4331257"/>
              <a:gd name="connsiteY1" fmla="*/ 0 h 1150571"/>
              <a:gd name="connsiteX2" fmla="*/ 532126 w 4331257"/>
              <a:gd name="connsiteY2" fmla="*/ 0 h 1150571"/>
              <a:gd name="connsiteX3" fmla="*/ 1107564 w 4331257"/>
              <a:gd name="connsiteY3" fmla="*/ 0 h 1150571"/>
              <a:gd name="connsiteX4" fmla="*/ 1726315 w 4331257"/>
              <a:gd name="connsiteY4" fmla="*/ 0 h 1150571"/>
              <a:gd name="connsiteX5" fmla="*/ 2215129 w 4331257"/>
              <a:gd name="connsiteY5" fmla="*/ 0 h 1150571"/>
              <a:gd name="connsiteX6" fmla="*/ 2790567 w 4331257"/>
              <a:gd name="connsiteY6" fmla="*/ 0 h 1150571"/>
              <a:gd name="connsiteX7" fmla="*/ 3495943 w 4331257"/>
              <a:gd name="connsiteY7" fmla="*/ 0 h 1150571"/>
              <a:gd name="connsiteX8" fmla="*/ 4331257 w 4331257"/>
              <a:gd name="connsiteY8" fmla="*/ 0 h 1150571"/>
              <a:gd name="connsiteX9" fmla="*/ 4331257 w 4331257"/>
              <a:gd name="connsiteY9" fmla="*/ 0 h 1150571"/>
              <a:gd name="connsiteX10" fmla="*/ 4331257 w 4331257"/>
              <a:gd name="connsiteY10" fmla="*/ 575286 h 1150571"/>
              <a:gd name="connsiteX11" fmla="*/ 4331257 w 4331257"/>
              <a:gd name="connsiteY11" fmla="*/ 1150571 h 1150571"/>
              <a:gd name="connsiteX12" fmla="*/ 4331257 w 4331257"/>
              <a:gd name="connsiteY12" fmla="*/ 1150571 h 1150571"/>
              <a:gd name="connsiteX13" fmla="*/ 3755819 w 4331257"/>
              <a:gd name="connsiteY13" fmla="*/ 1150571 h 1150571"/>
              <a:gd name="connsiteX14" fmla="*/ 3180380 w 4331257"/>
              <a:gd name="connsiteY14" fmla="*/ 1150571 h 1150571"/>
              <a:gd name="connsiteX15" fmla="*/ 2648254 w 4331257"/>
              <a:gd name="connsiteY15" fmla="*/ 1150571 h 1150571"/>
              <a:gd name="connsiteX16" fmla="*/ 2029503 w 4331257"/>
              <a:gd name="connsiteY16" fmla="*/ 1150571 h 1150571"/>
              <a:gd name="connsiteX17" fmla="*/ 1454065 w 4331257"/>
              <a:gd name="connsiteY17" fmla="*/ 1150571 h 1150571"/>
              <a:gd name="connsiteX18" fmla="*/ 835314 w 4331257"/>
              <a:gd name="connsiteY18" fmla="*/ 1150571 h 1150571"/>
              <a:gd name="connsiteX19" fmla="*/ 0 w 4331257"/>
              <a:gd name="connsiteY19" fmla="*/ 1150571 h 1150571"/>
              <a:gd name="connsiteX20" fmla="*/ 0 w 4331257"/>
              <a:gd name="connsiteY20" fmla="*/ 1150571 h 1150571"/>
              <a:gd name="connsiteX21" fmla="*/ 0 w 4331257"/>
              <a:gd name="connsiteY21" fmla="*/ 598297 h 1150571"/>
              <a:gd name="connsiteX22" fmla="*/ 0 w 4331257"/>
              <a:gd name="connsiteY22" fmla="*/ 0 h 115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31257" h="1150571" fill="none" extrusionOk="0">
                <a:moveTo>
                  <a:pt x="0" y="0"/>
                </a:moveTo>
                <a:lnTo>
                  <a:pt x="0" y="0"/>
                </a:lnTo>
                <a:cubicBezTo>
                  <a:pt x="153335" y="23090"/>
                  <a:pt x="370350" y="-9671"/>
                  <a:pt x="532126" y="0"/>
                </a:cubicBezTo>
                <a:cubicBezTo>
                  <a:pt x="693902" y="9671"/>
                  <a:pt x="936167" y="24411"/>
                  <a:pt x="1107564" y="0"/>
                </a:cubicBezTo>
                <a:cubicBezTo>
                  <a:pt x="1278961" y="-24411"/>
                  <a:pt x="1528925" y="-13016"/>
                  <a:pt x="1726315" y="0"/>
                </a:cubicBezTo>
                <a:cubicBezTo>
                  <a:pt x="1923705" y="13016"/>
                  <a:pt x="2073541" y="1937"/>
                  <a:pt x="2215129" y="0"/>
                </a:cubicBezTo>
                <a:cubicBezTo>
                  <a:pt x="2356717" y="-1937"/>
                  <a:pt x="2604391" y="9360"/>
                  <a:pt x="2790567" y="0"/>
                </a:cubicBezTo>
                <a:cubicBezTo>
                  <a:pt x="2976743" y="-9360"/>
                  <a:pt x="3338462" y="17012"/>
                  <a:pt x="3495943" y="0"/>
                </a:cubicBezTo>
                <a:cubicBezTo>
                  <a:pt x="3653424" y="-17012"/>
                  <a:pt x="4057102" y="-11764"/>
                  <a:pt x="4331257" y="0"/>
                </a:cubicBezTo>
                <a:lnTo>
                  <a:pt x="4331257" y="0"/>
                </a:lnTo>
                <a:cubicBezTo>
                  <a:pt x="4350538" y="129645"/>
                  <a:pt x="4315443" y="359107"/>
                  <a:pt x="4331257" y="575286"/>
                </a:cubicBezTo>
                <a:cubicBezTo>
                  <a:pt x="4347071" y="791465"/>
                  <a:pt x="4353873" y="1034679"/>
                  <a:pt x="4331257" y="1150571"/>
                </a:cubicBezTo>
                <a:lnTo>
                  <a:pt x="4331257" y="1150571"/>
                </a:lnTo>
                <a:cubicBezTo>
                  <a:pt x="4047983" y="1128854"/>
                  <a:pt x="3920202" y="1132437"/>
                  <a:pt x="3755819" y="1150571"/>
                </a:cubicBezTo>
                <a:cubicBezTo>
                  <a:pt x="3591436" y="1168705"/>
                  <a:pt x="3405612" y="1136009"/>
                  <a:pt x="3180380" y="1150571"/>
                </a:cubicBezTo>
                <a:cubicBezTo>
                  <a:pt x="2955148" y="1165133"/>
                  <a:pt x="2883824" y="1138120"/>
                  <a:pt x="2648254" y="1150571"/>
                </a:cubicBezTo>
                <a:cubicBezTo>
                  <a:pt x="2412684" y="1163022"/>
                  <a:pt x="2289854" y="1165174"/>
                  <a:pt x="2029503" y="1150571"/>
                </a:cubicBezTo>
                <a:cubicBezTo>
                  <a:pt x="1769152" y="1135968"/>
                  <a:pt x="1629684" y="1163281"/>
                  <a:pt x="1454065" y="1150571"/>
                </a:cubicBezTo>
                <a:cubicBezTo>
                  <a:pt x="1278446" y="1137861"/>
                  <a:pt x="1123146" y="1171872"/>
                  <a:pt x="835314" y="1150571"/>
                </a:cubicBezTo>
                <a:cubicBezTo>
                  <a:pt x="547482" y="1129270"/>
                  <a:pt x="369849" y="1179364"/>
                  <a:pt x="0" y="1150571"/>
                </a:cubicBezTo>
                <a:lnTo>
                  <a:pt x="0" y="1150571"/>
                </a:lnTo>
                <a:cubicBezTo>
                  <a:pt x="-1212" y="886582"/>
                  <a:pt x="-9549" y="841657"/>
                  <a:pt x="0" y="598297"/>
                </a:cubicBezTo>
                <a:cubicBezTo>
                  <a:pt x="9549" y="354937"/>
                  <a:pt x="-13651" y="264639"/>
                  <a:pt x="0" y="0"/>
                </a:cubicBezTo>
                <a:close/>
              </a:path>
              <a:path w="4331257" h="1150571" stroke="0" extrusionOk="0">
                <a:moveTo>
                  <a:pt x="0" y="0"/>
                </a:moveTo>
                <a:lnTo>
                  <a:pt x="0" y="0"/>
                </a:lnTo>
                <a:cubicBezTo>
                  <a:pt x="300301" y="-19016"/>
                  <a:pt x="430355" y="-9303"/>
                  <a:pt x="618751" y="0"/>
                </a:cubicBezTo>
                <a:cubicBezTo>
                  <a:pt x="807147" y="9303"/>
                  <a:pt x="917455" y="26874"/>
                  <a:pt x="1194189" y="0"/>
                </a:cubicBezTo>
                <a:cubicBezTo>
                  <a:pt x="1470923" y="-26874"/>
                  <a:pt x="1539971" y="-687"/>
                  <a:pt x="1683003" y="0"/>
                </a:cubicBezTo>
                <a:cubicBezTo>
                  <a:pt x="1826035" y="687"/>
                  <a:pt x="2014421" y="-17414"/>
                  <a:pt x="2171816" y="0"/>
                </a:cubicBezTo>
                <a:cubicBezTo>
                  <a:pt x="2329211" y="17414"/>
                  <a:pt x="2507702" y="-18644"/>
                  <a:pt x="2703942" y="0"/>
                </a:cubicBezTo>
                <a:cubicBezTo>
                  <a:pt x="2900182" y="18644"/>
                  <a:pt x="3025057" y="-3418"/>
                  <a:pt x="3279380" y="0"/>
                </a:cubicBezTo>
                <a:cubicBezTo>
                  <a:pt x="3533703" y="3418"/>
                  <a:pt x="3831863" y="44763"/>
                  <a:pt x="4331257" y="0"/>
                </a:cubicBezTo>
                <a:lnTo>
                  <a:pt x="4331257" y="0"/>
                </a:lnTo>
                <a:cubicBezTo>
                  <a:pt x="4334439" y="129311"/>
                  <a:pt x="4345847" y="368234"/>
                  <a:pt x="4331257" y="563780"/>
                </a:cubicBezTo>
                <a:cubicBezTo>
                  <a:pt x="4316667" y="759326"/>
                  <a:pt x="4352992" y="943102"/>
                  <a:pt x="4331257" y="1150571"/>
                </a:cubicBezTo>
                <a:lnTo>
                  <a:pt x="4331257" y="1150571"/>
                </a:lnTo>
                <a:cubicBezTo>
                  <a:pt x="4179694" y="1161969"/>
                  <a:pt x="3888252" y="1149527"/>
                  <a:pt x="3755819" y="1150571"/>
                </a:cubicBezTo>
                <a:cubicBezTo>
                  <a:pt x="3623386" y="1151615"/>
                  <a:pt x="3409420" y="1170738"/>
                  <a:pt x="3223693" y="1150571"/>
                </a:cubicBezTo>
                <a:cubicBezTo>
                  <a:pt x="3037966" y="1130404"/>
                  <a:pt x="2770610" y="1170379"/>
                  <a:pt x="2561629" y="1150571"/>
                </a:cubicBezTo>
                <a:cubicBezTo>
                  <a:pt x="2352648" y="1130763"/>
                  <a:pt x="2115685" y="1150632"/>
                  <a:pt x="1942878" y="1150571"/>
                </a:cubicBezTo>
                <a:cubicBezTo>
                  <a:pt x="1770071" y="1150510"/>
                  <a:pt x="1385157" y="1152701"/>
                  <a:pt x="1237502" y="1150571"/>
                </a:cubicBezTo>
                <a:cubicBezTo>
                  <a:pt x="1089847" y="1148441"/>
                  <a:pt x="843518" y="1158191"/>
                  <a:pt x="662064" y="1150571"/>
                </a:cubicBezTo>
                <a:cubicBezTo>
                  <a:pt x="480610" y="1142951"/>
                  <a:pt x="182209" y="1154529"/>
                  <a:pt x="0" y="1150571"/>
                </a:cubicBezTo>
                <a:lnTo>
                  <a:pt x="0" y="1150571"/>
                </a:lnTo>
                <a:cubicBezTo>
                  <a:pt x="11980" y="909441"/>
                  <a:pt x="26792" y="686557"/>
                  <a:pt x="0" y="552274"/>
                </a:cubicBezTo>
                <a:cubicBezTo>
                  <a:pt x="-26792" y="417991"/>
                  <a:pt x="-9436" y="153768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5" name="Afbeelding 14" descr="Afbeelding met Elektrisch blauw, Graphics&#10;&#10;Automatisch gegenereerde beschrijving">
            <a:extLst>
              <a:ext uri="{FF2B5EF4-FFF2-40B4-BE49-F238E27FC236}">
                <a16:creationId xmlns:a16="http://schemas.microsoft.com/office/drawing/2014/main" id="{3DB6233C-7C50-7BC2-4A16-5714EC46C5E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16" y="4258859"/>
            <a:ext cx="648000" cy="648000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81399B21-43F3-A416-FAA8-4408C13E89CC}"/>
              </a:ext>
            </a:extLst>
          </p:cNvPr>
          <p:cNvSpPr txBox="1"/>
          <p:nvPr/>
        </p:nvSpPr>
        <p:spPr>
          <a:xfrm>
            <a:off x="7180005" y="4307570"/>
            <a:ext cx="351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cap="all" dirty="0">
                <a:latin typeface="The Hand Extrablack" panose="03070A02030502020204" pitchFamily="66" charset="0"/>
              </a:rPr>
              <a:t>This is an archaeologically interesting location. </a:t>
            </a:r>
          </a:p>
          <a:p>
            <a:pPr algn="r"/>
            <a:r>
              <a:rPr lang="en-GB" sz="1600" cap="all" dirty="0">
                <a:latin typeface="The Hand Extrablack" panose="03070A02030502020204" pitchFamily="66" charset="0"/>
              </a:rPr>
              <a:t>we MUST DIG OUT the dino’s BEFORE STARTING THE WORK!</a:t>
            </a:r>
            <a:endParaRPr lang="en-BE" sz="1600" cap="all" dirty="0">
              <a:latin typeface="The Hand Extrablack" panose="03070A02030502020204" pitchFamily="66" charset="0"/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909DF083-9BCA-E820-8479-39A148BB1D8A}"/>
              </a:ext>
            </a:extLst>
          </p:cNvPr>
          <p:cNvSpPr/>
          <p:nvPr/>
        </p:nvSpPr>
        <p:spPr>
          <a:xfrm>
            <a:off x="8831974" y="814069"/>
            <a:ext cx="2749804" cy="1781296"/>
          </a:xfrm>
          <a:custGeom>
            <a:avLst/>
            <a:gdLst>
              <a:gd name="connsiteX0" fmla="*/ 0 w 2749804"/>
              <a:gd name="connsiteY0" fmla="*/ 0 h 1781296"/>
              <a:gd name="connsiteX1" fmla="*/ 0 w 2749804"/>
              <a:gd name="connsiteY1" fmla="*/ 0 h 1781296"/>
              <a:gd name="connsiteX2" fmla="*/ 687451 w 2749804"/>
              <a:gd name="connsiteY2" fmla="*/ 0 h 1781296"/>
              <a:gd name="connsiteX3" fmla="*/ 1347404 w 2749804"/>
              <a:gd name="connsiteY3" fmla="*/ 0 h 1781296"/>
              <a:gd name="connsiteX4" fmla="*/ 2034855 w 2749804"/>
              <a:gd name="connsiteY4" fmla="*/ 0 h 1781296"/>
              <a:gd name="connsiteX5" fmla="*/ 2749804 w 2749804"/>
              <a:gd name="connsiteY5" fmla="*/ 0 h 1781296"/>
              <a:gd name="connsiteX6" fmla="*/ 2749804 w 2749804"/>
              <a:gd name="connsiteY6" fmla="*/ 0 h 1781296"/>
              <a:gd name="connsiteX7" fmla="*/ 2749804 w 2749804"/>
              <a:gd name="connsiteY7" fmla="*/ 558139 h 1781296"/>
              <a:gd name="connsiteX8" fmla="*/ 2749804 w 2749804"/>
              <a:gd name="connsiteY8" fmla="*/ 1187531 h 1781296"/>
              <a:gd name="connsiteX9" fmla="*/ 2749804 w 2749804"/>
              <a:gd name="connsiteY9" fmla="*/ 1781296 h 1781296"/>
              <a:gd name="connsiteX10" fmla="*/ 2749804 w 2749804"/>
              <a:gd name="connsiteY10" fmla="*/ 1781296 h 1781296"/>
              <a:gd name="connsiteX11" fmla="*/ 2089851 w 2749804"/>
              <a:gd name="connsiteY11" fmla="*/ 1781296 h 1781296"/>
              <a:gd name="connsiteX12" fmla="*/ 1374902 w 2749804"/>
              <a:gd name="connsiteY12" fmla="*/ 1781296 h 1781296"/>
              <a:gd name="connsiteX13" fmla="*/ 659953 w 2749804"/>
              <a:gd name="connsiteY13" fmla="*/ 1781296 h 1781296"/>
              <a:gd name="connsiteX14" fmla="*/ 0 w 2749804"/>
              <a:gd name="connsiteY14" fmla="*/ 1781296 h 1781296"/>
              <a:gd name="connsiteX15" fmla="*/ 0 w 2749804"/>
              <a:gd name="connsiteY15" fmla="*/ 1781296 h 1781296"/>
              <a:gd name="connsiteX16" fmla="*/ 0 w 2749804"/>
              <a:gd name="connsiteY16" fmla="*/ 1205344 h 1781296"/>
              <a:gd name="connsiteX17" fmla="*/ 0 w 2749804"/>
              <a:gd name="connsiteY17" fmla="*/ 665017 h 1781296"/>
              <a:gd name="connsiteX18" fmla="*/ 0 w 2749804"/>
              <a:gd name="connsiteY18" fmla="*/ 0 h 178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49804" h="1781296" fill="none" extrusionOk="0">
                <a:moveTo>
                  <a:pt x="0" y="0"/>
                </a:moveTo>
                <a:lnTo>
                  <a:pt x="0" y="0"/>
                </a:lnTo>
                <a:cubicBezTo>
                  <a:pt x="320419" y="-32633"/>
                  <a:pt x="535526" y="-24568"/>
                  <a:pt x="687451" y="0"/>
                </a:cubicBezTo>
                <a:cubicBezTo>
                  <a:pt x="839376" y="24568"/>
                  <a:pt x="1153568" y="32026"/>
                  <a:pt x="1347404" y="0"/>
                </a:cubicBezTo>
                <a:cubicBezTo>
                  <a:pt x="1541240" y="-32026"/>
                  <a:pt x="1752365" y="-27181"/>
                  <a:pt x="2034855" y="0"/>
                </a:cubicBezTo>
                <a:cubicBezTo>
                  <a:pt x="2317345" y="27181"/>
                  <a:pt x="2483015" y="28235"/>
                  <a:pt x="2749804" y="0"/>
                </a:cubicBezTo>
                <a:lnTo>
                  <a:pt x="2749804" y="0"/>
                </a:lnTo>
                <a:cubicBezTo>
                  <a:pt x="2760143" y="243719"/>
                  <a:pt x="2742499" y="432534"/>
                  <a:pt x="2749804" y="558139"/>
                </a:cubicBezTo>
                <a:cubicBezTo>
                  <a:pt x="2757109" y="683744"/>
                  <a:pt x="2753377" y="892027"/>
                  <a:pt x="2749804" y="1187531"/>
                </a:cubicBezTo>
                <a:cubicBezTo>
                  <a:pt x="2746231" y="1483035"/>
                  <a:pt x="2743100" y="1582731"/>
                  <a:pt x="2749804" y="1781296"/>
                </a:cubicBezTo>
                <a:lnTo>
                  <a:pt x="2749804" y="1781296"/>
                </a:lnTo>
                <a:cubicBezTo>
                  <a:pt x="2468376" y="1748384"/>
                  <a:pt x="2386285" y="1781083"/>
                  <a:pt x="2089851" y="1781296"/>
                </a:cubicBezTo>
                <a:cubicBezTo>
                  <a:pt x="1793417" y="1781509"/>
                  <a:pt x="1582688" y="1768635"/>
                  <a:pt x="1374902" y="1781296"/>
                </a:cubicBezTo>
                <a:cubicBezTo>
                  <a:pt x="1167116" y="1793957"/>
                  <a:pt x="829097" y="1790823"/>
                  <a:pt x="659953" y="1781296"/>
                </a:cubicBezTo>
                <a:cubicBezTo>
                  <a:pt x="490809" y="1771769"/>
                  <a:pt x="267817" y="1786221"/>
                  <a:pt x="0" y="1781296"/>
                </a:cubicBezTo>
                <a:lnTo>
                  <a:pt x="0" y="1781296"/>
                </a:lnTo>
                <a:cubicBezTo>
                  <a:pt x="-19049" y="1597953"/>
                  <a:pt x="-8080" y="1389374"/>
                  <a:pt x="0" y="1205344"/>
                </a:cubicBezTo>
                <a:cubicBezTo>
                  <a:pt x="8080" y="1021314"/>
                  <a:pt x="10539" y="932928"/>
                  <a:pt x="0" y="665017"/>
                </a:cubicBezTo>
                <a:cubicBezTo>
                  <a:pt x="-10539" y="397106"/>
                  <a:pt x="31346" y="178622"/>
                  <a:pt x="0" y="0"/>
                </a:cubicBezTo>
                <a:close/>
              </a:path>
              <a:path w="2749804" h="1781296" stroke="0" extrusionOk="0">
                <a:moveTo>
                  <a:pt x="0" y="0"/>
                </a:moveTo>
                <a:lnTo>
                  <a:pt x="0" y="0"/>
                </a:lnTo>
                <a:cubicBezTo>
                  <a:pt x="198322" y="11588"/>
                  <a:pt x="404518" y="7784"/>
                  <a:pt x="687451" y="0"/>
                </a:cubicBezTo>
                <a:cubicBezTo>
                  <a:pt x="970384" y="-7784"/>
                  <a:pt x="1078520" y="17751"/>
                  <a:pt x="1347404" y="0"/>
                </a:cubicBezTo>
                <a:cubicBezTo>
                  <a:pt x="1616288" y="-17751"/>
                  <a:pt x="1803107" y="-7546"/>
                  <a:pt x="1952361" y="0"/>
                </a:cubicBezTo>
                <a:cubicBezTo>
                  <a:pt x="2101615" y="7546"/>
                  <a:pt x="2377771" y="1322"/>
                  <a:pt x="2749804" y="0"/>
                </a:cubicBezTo>
                <a:lnTo>
                  <a:pt x="2749804" y="0"/>
                </a:lnTo>
                <a:cubicBezTo>
                  <a:pt x="2745998" y="210794"/>
                  <a:pt x="2742635" y="385864"/>
                  <a:pt x="2749804" y="558139"/>
                </a:cubicBezTo>
                <a:cubicBezTo>
                  <a:pt x="2756973" y="730414"/>
                  <a:pt x="2730593" y="930457"/>
                  <a:pt x="2749804" y="1098466"/>
                </a:cubicBezTo>
                <a:cubicBezTo>
                  <a:pt x="2769015" y="1266475"/>
                  <a:pt x="2724995" y="1631331"/>
                  <a:pt x="2749804" y="1781296"/>
                </a:cubicBezTo>
                <a:lnTo>
                  <a:pt x="2749804" y="1781296"/>
                </a:lnTo>
                <a:cubicBezTo>
                  <a:pt x="2487854" y="1765848"/>
                  <a:pt x="2318865" y="1804890"/>
                  <a:pt x="2117349" y="1781296"/>
                </a:cubicBezTo>
                <a:cubicBezTo>
                  <a:pt x="1915834" y="1757702"/>
                  <a:pt x="1777538" y="1792087"/>
                  <a:pt x="1484894" y="1781296"/>
                </a:cubicBezTo>
                <a:cubicBezTo>
                  <a:pt x="1192251" y="1770505"/>
                  <a:pt x="921972" y="1808316"/>
                  <a:pt x="742447" y="1781296"/>
                </a:cubicBezTo>
                <a:cubicBezTo>
                  <a:pt x="562922" y="1754276"/>
                  <a:pt x="249034" y="1810918"/>
                  <a:pt x="0" y="1781296"/>
                </a:cubicBezTo>
                <a:lnTo>
                  <a:pt x="0" y="1781296"/>
                </a:lnTo>
                <a:cubicBezTo>
                  <a:pt x="-22634" y="1658277"/>
                  <a:pt x="-25291" y="1319717"/>
                  <a:pt x="0" y="1169718"/>
                </a:cubicBezTo>
                <a:cubicBezTo>
                  <a:pt x="25291" y="1019719"/>
                  <a:pt x="27356" y="860231"/>
                  <a:pt x="0" y="611578"/>
                </a:cubicBezTo>
                <a:cubicBezTo>
                  <a:pt x="-27356" y="362925"/>
                  <a:pt x="5520" y="163953"/>
                  <a:pt x="0" y="0"/>
                </a:cubicBezTo>
                <a:close/>
              </a:path>
            </a:pathLst>
          </a:custGeom>
          <a:solidFill>
            <a:srgbClr val="A8D6E6"/>
          </a:solid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9" name="Afbeelding 18" descr="Afbeelding met Elektrisch blauw, blauw, Graphics, symbool&#10;&#10;Automatisch gegenereerde beschrijving">
            <a:extLst>
              <a:ext uri="{FF2B5EF4-FFF2-40B4-BE49-F238E27FC236}">
                <a16:creationId xmlns:a16="http://schemas.microsoft.com/office/drawing/2014/main" id="{64983558-74BF-4B73-EE2C-39E0E871200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43" y="1426393"/>
            <a:ext cx="648000" cy="648000"/>
          </a:xfrm>
          <a:prstGeom prst="rect">
            <a:avLst/>
          </a:prstGeom>
        </p:spPr>
      </p:pic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93366FB4-970A-375C-1A00-8CAF67178376}"/>
              </a:ext>
            </a:extLst>
          </p:cNvPr>
          <p:cNvSpPr/>
          <p:nvPr/>
        </p:nvSpPr>
        <p:spPr>
          <a:xfrm>
            <a:off x="8955949" y="2053123"/>
            <a:ext cx="1482540" cy="384701"/>
          </a:xfrm>
          <a:custGeom>
            <a:avLst/>
            <a:gdLst>
              <a:gd name="connsiteX0" fmla="*/ 0 w 1482540"/>
              <a:gd name="connsiteY0" fmla="*/ 64118 h 384701"/>
              <a:gd name="connsiteX1" fmla="*/ 64118 w 1482540"/>
              <a:gd name="connsiteY1" fmla="*/ 0 h 384701"/>
              <a:gd name="connsiteX2" fmla="*/ 741270 w 1482540"/>
              <a:gd name="connsiteY2" fmla="*/ 0 h 384701"/>
              <a:gd name="connsiteX3" fmla="*/ 1418422 w 1482540"/>
              <a:gd name="connsiteY3" fmla="*/ 0 h 384701"/>
              <a:gd name="connsiteX4" fmla="*/ 1482540 w 1482540"/>
              <a:gd name="connsiteY4" fmla="*/ 64118 h 384701"/>
              <a:gd name="connsiteX5" fmla="*/ 1482540 w 1482540"/>
              <a:gd name="connsiteY5" fmla="*/ 320583 h 384701"/>
              <a:gd name="connsiteX6" fmla="*/ 1418422 w 1482540"/>
              <a:gd name="connsiteY6" fmla="*/ 384701 h 384701"/>
              <a:gd name="connsiteX7" fmla="*/ 727727 w 1482540"/>
              <a:gd name="connsiteY7" fmla="*/ 384701 h 384701"/>
              <a:gd name="connsiteX8" fmla="*/ 64118 w 1482540"/>
              <a:gd name="connsiteY8" fmla="*/ 384701 h 384701"/>
              <a:gd name="connsiteX9" fmla="*/ 0 w 1482540"/>
              <a:gd name="connsiteY9" fmla="*/ 320583 h 384701"/>
              <a:gd name="connsiteX10" fmla="*/ 0 w 1482540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2540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49476" y="33409"/>
                  <a:pt x="484532" y="-3080"/>
                  <a:pt x="741270" y="0"/>
                </a:cubicBezTo>
                <a:cubicBezTo>
                  <a:pt x="998008" y="3080"/>
                  <a:pt x="1231467" y="-20605"/>
                  <a:pt x="1418422" y="0"/>
                </a:cubicBezTo>
                <a:cubicBezTo>
                  <a:pt x="1454281" y="1069"/>
                  <a:pt x="1486599" y="27277"/>
                  <a:pt x="1482540" y="64118"/>
                </a:cubicBezTo>
                <a:cubicBezTo>
                  <a:pt x="1492560" y="154015"/>
                  <a:pt x="1484547" y="213536"/>
                  <a:pt x="1482540" y="320583"/>
                </a:cubicBezTo>
                <a:cubicBezTo>
                  <a:pt x="1489738" y="360887"/>
                  <a:pt x="1456814" y="378674"/>
                  <a:pt x="1418422" y="384701"/>
                </a:cubicBezTo>
                <a:cubicBezTo>
                  <a:pt x="1274668" y="415813"/>
                  <a:pt x="1052549" y="369822"/>
                  <a:pt x="727727" y="384701"/>
                </a:cubicBezTo>
                <a:cubicBezTo>
                  <a:pt x="402905" y="399580"/>
                  <a:pt x="306857" y="36539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482540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28691" y="29780"/>
                  <a:pt x="462139" y="-11257"/>
                  <a:pt x="714184" y="0"/>
                </a:cubicBezTo>
                <a:cubicBezTo>
                  <a:pt x="966229" y="11257"/>
                  <a:pt x="1134756" y="26059"/>
                  <a:pt x="1418422" y="0"/>
                </a:cubicBezTo>
                <a:cubicBezTo>
                  <a:pt x="1454708" y="-182"/>
                  <a:pt x="1482491" y="30032"/>
                  <a:pt x="1482540" y="64118"/>
                </a:cubicBezTo>
                <a:cubicBezTo>
                  <a:pt x="1469749" y="148916"/>
                  <a:pt x="1478563" y="202063"/>
                  <a:pt x="1482540" y="320583"/>
                </a:cubicBezTo>
                <a:cubicBezTo>
                  <a:pt x="1488085" y="357021"/>
                  <a:pt x="1454403" y="386728"/>
                  <a:pt x="1418422" y="384701"/>
                </a:cubicBezTo>
                <a:cubicBezTo>
                  <a:pt x="1117958" y="388506"/>
                  <a:pt x="1039818" y="411313"/>
                  <a:pt x="741270" y="384701"/>
                </a:cubicBezTo>
                <a:cubicBezTo>
                  <a:pt x="442722" y="358089"/>
                  <a:pt x="313756" y="38675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rgbClr val="5E9EB3"/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INFRASTRUCTURE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46C9A9F4-57EA-B78D-7DF1-C2FF917DB0D2}"/>
              </a:ext>
            </a:extLst>
          </p:cNvPr>
          <p:cNvSpPr txBox="1"/>
          <p:nvPr/>
        </p:nvSpPr>
        <p:spPr>
          <a:xfrm>
            <a:off x="9599173" y="1424689"/>
            <a:ext cx="198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The nearest railway station </a:t>
            </a:r>
          </a:p>
          <a:p>
            <a:r>
              <a:rPr lang="en-GB" cap="all" dirty="0">
                <a:latin typeface="The Hand Extrablack" panose="03070A02030502020204" pitchFamily="66" charset="0"/>
              </a:rPr>
              <a:t>is 3km away. 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E57BCA8E-7508-714F-FAB8-A29BAC867885}"/>
              </a:ext>
            </a:extLst>
          </p:cNvPr>
          <p:cNvSpPr/>
          <p:nvPr/>
        </p:nvSpPr>
        <p:spPr>
          <a:xfrm>
            <a:off x="8831974" y="2696400"/>
            <a:ext cx="2749804" cy="1339750"/>
          </a:xfrm>
          <a:custGeom>
            <a:avLst/>
            <a:gdLst>
              <a:gd name="connsiteX0" fmla="*/ 0 w 2749804"/>
              <a:gd name="connsiteY0" fmla="*/ 0 h 1339750"/>
              <a:gd name="connsiteX1" fmla="*/ 0 w 2749804"/>
              <a:gd name="connsiteY1" fmla="*/ 0 h 1339750"/>
              <a:gd name="connsiteX2" fmla="*/ 632455 w 2749804"/>
              <a:gd name="connsiteY2" fmla="*/ 0 h 1339750"/>
              <a:gd name="connsiteX3" fmla="*/ 1237412 w 2749804"/>
              <a:gd name="connsiteY3" fmla="*/ 0 h 1339750"/>
              <a:gd name="connsiteX4" fmla="*/ 1924863 w 2749804"/>
              <a:gd name="connsiteY4" fmla="*/ 0 h 1339750"/>
              <a:gd name="connsiteX5" fmla="*/ 2749804 w 2749804"/>
              <a:gd name="connsiteY5" fmla="*/ 0 h 1339750"/>
              <a:gd name="connsiteX6" fmla="*/ 2749804 w 2749804"/>
              <a:gd name="connsiteY6" fmla="*/ 0 h 1339750"/>
              <a:gd name="connsiteX7" fmla="*/ 2749804 w 2749804"/>
              <a:gd name="connsiteY7" fmla="*/ 669875 h 1339750"/>
              <a:gd name="connsiteX8" fmla="*/ 2749804 w 2749804"/>
              <a:gd name="connsiteY8" fmla="*/ 1339750 h 1339750"/>
              <a:gd name="connsiteX9" fmla="*/ 2749804 w 2749804"/>
              <a:gd name="connsiteY9" fmla="*/ 1339750 h 1339750"/>
              <a:gd name="connsiteX10" fmla="*/ 2034855 w 2749804"/>
              <a:gd name="connsiteY10" fmla="*/ 1339750 h 1339750"/>
              <a:gd name="connsiteX11" fmla="*/ 1429898 w 2749804"/>
              <a:gd name="connsiteY11" fmla="*/ 1339750 h 1339750"/>
              <a:gd name="connsiteX12" fmla="*/ 687451 w 2749804"/>
              <a:gd name="connsiteY12" fmla="*/ 1339750 h 1339750"/>
              <a:gd name="connsiteX13" fmla="*/ 0 w 2749804"/>
              <a:gd name="connsiteY13" fmla="*/ 1339750 h 1339750"/>
              <a:gd name="connsiteX14" fmla="*/ 0 w 2749804"/>
              <a:gd name="connsiteY14" fmla="*/ 1339750 h 1339750"/>
              <a:gd name="connsiteX15" fmla="*/ 0 w 2749804"/>
              <a:gd name="connsiteY15" fmla="*/ 656478 h 1339750"/>
              <a:gd name="connsiteX16" fmla="*/ 0 w 2749804"/>
              <a:gd name="connsiteY16" fmla="*/ 0 h 13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49804" h="1339750" fill="none" extrusionOk="0">
                <a:moveTo>
                  <a:pt x="0" y="0"/>
                </a:moveTo>
                <a:lnTo>
                  <a:pt x="0" y="0"/>
                </a:lnTo>
                <a:cubicBezTo>
                  <a:pt x="157718" y="-20925"/>
                  <a:pt x="378470" y="18756"/>
                  <a:pt x="632455" y="0"/>
                </a:cubicBezTo>
                <a:cubicBezTo>
                  <a:pt x="886441" y="-18756"/>
                  <a:pt x="957567" y="-27957"/>
                  <a:pt x="1237412" y="0"/>
                </a:cubicBezTo>
                <a:cubicBezTo>
                  <a:pt x="1517257" y="27957"/>
                  <a:pt x="1772938" y="-24568"/>
                  <a:pt x="1924863" y="0"/>
                </a:cubicBezTo>
                <a:cubicBezTo>
                  <a:pt x="2076788" y="24568"/>
                  <a:pt x="2522992" y="24195"/>
                  <a:pt x="2749804" y="0"/>
                </a:cubicBezTo>
                <a:lnTo>
                  <a:pt x="2749804" y="0"/>
                </a:lnTo>
                <a:cubicBezTo>
                  <a:pt x="2739443" y="222004"/>
                  <a:pt x="2752014" y="418949"/>
                  <a:pt x="2749804" y="669875"/>
                </a:cubicBezTo>
                <a:cubicBezTo>
                  <a:pt x="2747594" y="920802"/>
                  <a:pt x="2756924" y="1167753"/>
                  <a:pt x="2749804" y="1339750"/>
                </a:cubicBezTo>
                <a:lnTo>
                  <a:pt x="2749804" y="1339750"/>
                </a:lnTo>
                <a:cubicBezTo>
                  <a:pt x="2559679" y="1316119"/>
                  <a:pt x="2194804" y="1347065"/>
                  <a:pt x="2034855" y="1339750"/>
                </a:cubicBezTo>
                <a:cubicBezTo>
                  <a:pt x="1874906" y="1332435"/>
                  <a:pt x="1663674" y="1349724"/>
                  <a:pt x="1429898" y="1339750"/>
                </a:cubicBezTo>
                <a:cubicBezTo>
                  <a:pt x="1196122" y="1329776"/>
                  <a:pt x="851395" y="1320087"/>
                  <a:pt x="687451" y="1339750"/>
                </a:cubicBezTo>
                <a:cubicBezTo>
                  <a:pt x="523507" y="1359413"/>
                  <a:pt x="185890" y="1360022"/>
                  <a:pt x="0" y="1339750"/>
                </a:cubicBezTo>
                <a:lnTo>
                  <a:pt x="0" y="1339750"/>
                </a:lnTo>
                <a:cubicBezTo>
                  <a:pt x="-17730" y="1110383"/>
                  <a:pt x="13669" y="892605"/>
                  <a:pt x="0" y="656478"/>
                </a:cubicBezTo>
                <a:cubicBezTo>
                  <a:pt x="-13669" y="420351"/>
                  <a:pt x="-30296" y="304496"/>
                  <a:pt x="0" y="0"/>
                </a:cubicBezTo>
                <a:close/>
              </a:path>
              <a:path w="2749804" h="1339750" stroke="0" extrusionOk="0">
                <a:moveTo>
                  <a:pt x="0" y="0"/>
                </a:moveTo>
                <a:lnTo>
                  <a:pt x="0" y="0"/>
                </a:lnTo>
                <a:cubicBezTo>
                  <a:pt x="198322" y="11588"/>
                  <a:pt x="404518" y="7784"/>
                  <a:pt x="687451" y="0"/>
                </a:cubicBezTo>
                <a:cubicBezTo>
                  <a:pt x="970384" y="-7784"/>
                  <a:pt x="1078520" y="17751"/>
                  <a:pt x="1347404" y="0"/>
                </a:cubicBezTo>
                <a:cubicBezTo>
                  <a:pt x="1616288" y="-17751"/>
                  <a:pt x="1803107" y="-7546"/>
                  <a:pt x="1952361" y="0"/>
                </a:cubicBezTo>
                <a:cubicBezTo>
                  <a:pt x="2101615" y="7546"/>
                  <a:pt x="2377771" y="1322"/>
                  <a:pt x="2749804" y="0"/>
                </a:cubicBezTo>
                <a:lnTo>
                  <a:pt x="2749804" y="0"/>
                </a:lnTo>
                <a:cubicBezTo>
                  <a:pt x="2743064" y="252087"/>
                  <a:pt x="2750606" y="349022"/>
                  <a:pt x="2749804" y="643080"/>
                </a:cubicBezTo>
                <a:cubicBezTo>
                  <a:pt x="2749002" y="937138"/>
                  <a:pt x="2759101" y="1151839"/>
                  <a:pt x="2749804" y="1339750"/>
                </a:cubicBezTo>
                <a:lnTo>
                  <a:pt x="2749804" y="1339750"/>
                </a:lnTo>
                <a:cubicBezTo>
                  <a:pt x="2463581" y="1348633"/>
                  <a:pt x="2283654" y="1364359"/>
                  <a:pt x="2062353" y="1339750"/>
                </a:cubicBezTo>
                <a:cubicBezTo>
                  <a:pt x="1841052" y="1315141"/>
                  <a:pt x="1593720" y="1362874"/>
                  <a:pt x="1374902" y="1339750"/>
                </a:cubicBezTo>
                <a:cubicBezTo>
                  <a:pt x="1156084" y="1316626"/>
                  <a:pt x="1035091" y="1350541"/>
                  <a:pt x="742447" y="1339750"/>
                </a:cubicBezTo>
                <a:cubicBezTo>
                  <a:pt x="449804" y="1328959"/>
                  <a:pt x="179525" y="1366770"/>
                  <a:pt x="0" y="1339750"/>
                </a:cubicBezTo>
                <a:lnTo>
                  <a:pt x="0" y="1339750"/>
                </a:lnTo>
                <a:cubicBezTo>
                  <a:pt x="-28954" y="1158986"/>
                  <a:pt x="-365" y="969270"/>
                  <a:pt x="0" y="696670"/>
                </a:cubicBezTo>
                <a:cubicBezTo>
                  <a:pt x="365" y="424070"/>
                  <a:pt x="12945" y="345160"/>
                  <a:pt x="0" y="0"/>
                </a:cubicBezTo>
                <a:close/>
              </a:path>
            </a:pathLst>
          </a:cu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BF6914B6-C382-2A78-4DF9-99E82B97936E}"/>
              </a:ext>
            </a:extLst>
          </p:cNvPr>
          <p:cNvSpPr/>
          <p:nvPr/>
        </p:nvSpPr>
        <p:spPr>
          <a:xfrm>
            <a:off x="3814638" y="4129042"/>
            <a:ext cx="3365367" cy="1160265"/>
          </a:xfrm>
          <a:custGeom>
            <a:avLst/>
            <a:gdLst>
              <a:gd name="connsiteX0" fmla="*/ 0 w 3365367"/>
              <a:gd name="connsiteY0" fmla="*/ 0 h 1160265"/>
              <a:gd name="connsiteX1" fmla="*/ 0 w 3365367"/>
              <a:gd name="connsiteY1" fmla="*/ 0 h 1160265"/>
              <a:gd name="connsiteX2" fmla="*/ 673073 w 3365367"/>
              <a:gd name="connsiteY2" fmla="*/ 0 h 1160265"/>
              <a:gd name="connsiteX3" fmla="*/ 1312493 w 3365367"/>
              <a:gd name="connsiteY3" fmla="*/ 0 h 1160265"/>
              <a:gd name="connsiteX4" fmla="*/ 1985567 w 3365367"/>
              <a:gd name="connsiteY4" fmla="*/ 0 h 1160265"/>
              <a:gd name="connsiteX5" fmla="*/ 2557679 w 3365367"/>
              <a:gd name="connsiteY5" fmla="*/ 0 h 1160265"/>
              <a:gd name="connsiteX6" fmla="*/ 3365367 w 3365367"/>
              <a:gd name="connsiteY6" fmla="*/ 0 h 1160265"/>
              <a:gd name="connsiteX7" fmla="*/ 3365367 w 3365367"/>
              <a:gd name="connsiteY7" fmla="*/ 0 h 1160265"/>
              <a:gd name="connsiteX8" fmla="*/ 3365367 w 3365367"/>
              <a:gd name="connsiteY8" fmla="*/ 568530 h 1160265"/>
              <a:gd name="connsiteX9" fmla="*/ 3365367 w 3365367"/>
              <a:gd name="connsiteY9" fmla="*/ 1160265 h 1160265"/>
              <a:gd name="connsiteX10" fmla="*/ 3365367 w 3365367"/>
              <a:gd name="connsiteY10" fmla="*/ 1160265 h 1160265"/>
              <a:gd name="connsiteX11" fmla="*/ 2725947 w 3365367"/>
              <a:gd name="connsiteY11" fmla="*/ 1160265 h 1160265"/>
              <a:gd name="connsiteX12" fmla="*/ 2019220 w 3365367"/>
              <a:gd name="connsiteY12" fmla="*/ 1160265 h 1160265"/>
              <a:gd name="connsiteX13" fmla="*/ 1312493 w 3365367"/>
              <a:gd name="connsiteY13" fmla="*/ 1160265 h 1160265"/>
              <a:gd name="connsiteX14" fmla="*/ 706727 w 3365367"/>
              <a:gd name="connsiteY14" fmla="*/ 1160265 h 1160265"/>
              <a:gd name="connsiteX15" fmla="*/ 0 w 3365367"/>
              <a:gd name="connsiteY15" fmla="*/ 1160265 h 1160265"/>
              <a:gd name="connsiteX16" fmla="*/ 0 w 3365367"/>
              <a:gd name="connsiteY16" fmla="*/ 1160265 h 1160265"/>
              <a:gd name="connsiteX17" fmla="*/ 0 w 3365367"/>
              <a:gd name="connsiteY17" fmla="*/ 580133 h 1160265"/>
              <a:gd name="connsiteX18" fmla="*/ 0 w 3365367"/>
              <a:gd name="connsiteY18" fmla="*/ 0 h 1160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65367" h="1160265" fill="none" extrusionOk="0">
                <a:moveTo>
                  <a:pt x="0" y="0"/>
                </a:moveTo>
                <a:lnTo>
                  <a:pt x="0" y="0"/>
                </a:lnTo>
                <a:cubicBezTo>
                  <a:pt x="144939" y="9277"/>
                  <a:pt x="450298" y="19923"/>
                  <a:pt x="673073" y="0"/>
                </a:cubicBezTo>
                <a:cubicBezTo>
                  <a:pt x="895848" y="-19923"/>
                  <a:pt x="1040075" y="-22001"/>
                  <a:pt x="1312493" y="0"/>
                </a:cubicBezTo>
                <a:cubicBezTo>
                  <a:pt x="1584911" y="22001"/>
                  <a:pt x="1842214" y="27699"/>
                  <a:pt x="1985567" y="0"/>
                </a:cubicBezTo>
                <a:cubicBezTo>
                  <a:pt x="2128920" y="-27699"/>
                  <a:pt x="2401518" y="-6539"/>
                  <a:pt x="2557679" y="0"/>
                </a:cubicBezTo>
                <a:cubicBezTo>
                  <a:pt x="2713840" y="6539"/>
                  <a:pt x="3068868" y="5754"/>
                  <a:pt x="3365367" y="0"/>
                </a:cubicBezTo>
                <a:lnTo>
                  <a:pt x="3365367" y="0"/>
                </a:lnTo>
                <a:cubicBezTo>
                  <a:pt x="3343068" y="199734"/>
                  <a:pt x="3374849" y="288108"/>
                  <a:pt x="3365367" y="568530"/>
                </a:cubicBezTo>
                <a:cubicBezTo>
                  <a:pt x="3355886" y="848952"/>
                  <a:pt x="3373862" y="873817"/>
                  <a:pt x="3365367" y="1160265"/>
                </a:cubicBezTo>
                <a:lnTo>
                  <a:pt x="3365367" y="1160265"/>
                </a:lnTo>
                <a:cubicBezTo>
                  <a:pt x="3080818" y="1181341"/>
                  <a:pt x="2876756" y="1191367"/>
                  <a:pt x="2725947" y="1160265"/>
                </a:cubicBezTo>
                <a:cubicBezTo>
                  <a:pt x="2575138" y="1129163"/>
                  <a:pt x="2226918" y="1181527"/>
                  <a:pt x="2019220" y="1160265"/>
                </a:cubicBezTo>
                <a:cubicBezTo>
                  <a:pt x="1811522" y="1139003"/>
                  <a:pt x="1663512" y="1186687"/>
                  <a:pt x="1312493" y="1160265"/>
                </a:cubicBezTo>
                <a:cubicBezTo>
                  <a:pt x="961474" y="1133843"/>
                  <a:pt x="901417" y="1177226"/>
                  <a:pt x="706727" y="1160265"/>
                </a:cubicBezTo>
                <a:cubicBezTo>
                  <a:pt x="512037" y="1143304"/>
                  <a:pt x="294681" y="1128947"/>
                  <a:pt x="0" y="1160265"/>
                </a:cubicBezTo>
                <a:lnTo>
                  <a:pt x="0" y="1160265"/>
                </a:lnTo>
                <a:cubicBezTo>
                  <a:pt x="28824" y="945558"/>
                  <a:pt x="12175" y="849647"/>
                  <a:pt x="0" y="580133"/>
                </a:cubicBezTo>
                <a:cubicBezTo>
                  <a:pt x="-12175" y="310619"/>
                  <a:pt x="25279" y="147063"/>
                  <a:pt x="0" y="0"/>
                </a:cubicBezTo>
                <a:close/>
              </a:path>
              <a:path w="3365367" h="1160265" stroke="0" extrusionOk="0">
                <a:moveTo>
                  <a:pt x="0" y="0"/>
                </a:moveTo>
                <a:lnTo>
                  <a:pt x="0" y="0"/>
                </a:lnTo>
                <a:cubicBezTo>
                  <a:pt x="302287" y="18805"/>
                  <a:pt x="533248" y="25386"/>
                  <a:pt x="673073" y="0"/>
                </a:cubicBezTo>
                <a:cubicBezTo>
                  <a:pt x="812898" y="-25386"/>
                  <a:pt x="1085959" y="12566"/>
                  <a:pt x="1312493" y="0"/>
                </a:cubicBezTo>
                <a:cubicBezTo>
                  <a:pt x="1539027" y="-12566"/>
                  <a:pt x="1633073" y="-23047"/>
                  <a:pt x="1884606" y="0"/>
                </a:cubicBezTo>
                <a:cubicBezTo>
                  <a:pt x="2136139" y="23047"/>
                  <a:pt x="2237185" y="-11471"/>
                  <a:pt x="2456718" y="0"/>
                </a:cubicBezTo>
                <a:cubicBezTo>
                  <a:pt x="2676251" y="11471"/>
                  <a:pt x="2957484" y="11742"/>
                  <a:pt x="3365367" y="0"/>
                </a:cubicBezTo>
                <a:lnTo>
                  <a:pt x="3365367" y="0"/>
                </a:lnTo>
                <a:cubicBezTo>
                  <a:pt x="3375989" y="254026"/>
                  <a:pt x="3377761" y="402743"/>
                  <a:pt x="3365367" y="568530"/>
                </a:cubicBezTo>
                <a:cubicBezTo>
                  <a:pt x="3352974" y="734317"/>
                  <a:pt x="3391738" y="930296"/>
                  <a:pt x="3365367" y="1160265"/>
                </a:cubicBezTo>
                <a:lnTo>
                  <a:pt x="3365367" y="1160265"/>
                </a:lnTo>
                <a:cubicBezTo>
                  <a:pt x="3194372" y="1180117"/>
                  <a:pt x="3054312" y="1167003"/>
                  <a:pt x="2759601" y="1160265"/>
                </a:cubicBezTo>
                <a:cubicBezTo>
                  <a:pt x="2464890" y="1153527"/>
                  <a:pt x="2288110" y="1180678"/>
                  <a:pt x="2153835" y="1160265"/>
                </a:cubicBezTo>
                <a:cubicBezTo>
                  <a:pt x="2019560" y="1139852"/>
                  <a:pt x="1712021" y="1134122"/>
                  <a:pt x="1413454" y="1160265"/>
                </a:cubicBezTo>
                <a:cubicBezTo>
                  <a:pt x="1114887" y="1186408"/>
                  <a:pt x="1019745" y="1146790"/>
                  <a:pt x="807688" y="1160265"/>
                </a:cubicBezTo>
                <a:cubicBezTo>
                  <a:pt x="595631" y="1173740"/>
                  <a:pt x="289896" y="1149934"/>
                  <a:pt x="0" y="1160265"/>
                </a:cubicBezTo>
                <a:lnTo>
                  <a:pt x="0" y="1160265"/>
                </a:lnTo>
                <a:cubicBezTo>
                  <a:pt x="-13372" y="922020"/>
                  <a:pt x="28922" y="744209"/>
                  <a:pt x="0" y="580133"/>
                </a:cubicBezTo>
                <a:cubicBezTo>
                  <a:pt x="-28922" y="416057"/>
                  <a:pt x="-4048" y="148980"/>
                  <a:pt x="0" y="0"/>
                </a:cubicBezTo>
                <a:close/>
              </a:path>
            </a:pathLst>
          </a:cu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50CF0DF7-4A23-7624-BB32-5460B6925C32}"/>
              </a:ext>
            </a:extLst>
          </p:cNvPr>
          <p:cNvSpPr/>
          <p:nvPr/>
        </p:nvSpPr>
        <p:spPr>
          <a:xfrm>
            <a:off x="1278082" y="4739727"/>
            <a:ext cx="1112810" cy="384701"/>
          </a:xfrm>
          <a:custGeom>
            <a:avLst/>
            <a:gdLst>
              <a:gd name="connsiteX0" fmla="*/ 0 w 1112810"/>
              <a:gd name="connsiteY0" fmla="*/ 64118 h 384701"/>
              <a:gd name="connsiteX1" fmla="*/ 64118 w 1112810"/>
              <a:gd name="connsiteY1" fmla="*/ 0 h 384701"/>
              <a:gd name="connsiteX2" fmla="*/ 556405 w 1112810"/>
              <a:gd name="connsiteY2" fmla="*/ 0 h 384701"/>
              <a:gd name="connsiteX3" fmla="*/ 1048692 w 1112810"/>
              <a:gd name="connsiteY3" fmla="*/ 0 h 384701"/>
              <a:gd name="connsiteX4" fmla="*/ 1112810 w 1112810"/>
              <a:gd name="connsiteY4" fmla="*/ 64118 h 384701"/>
              <a:gd name="connsiteX5" fmla="*/ 1112810 w 1112810"/>
              <a:gd name="connsiteY5" fmla="*/ 320583 h 384701"/>
              <a:gd name="connsiteX6" fmla="*/ 1048692 w 1112810"/>
              <a:gd name="connsiteY6" fmla="*/ 384701 h 384701"/>
              <a:gd name="connsiteX7" fmla="*/ 546559 w 1112810"/>
              <a:gd name="connsiteY7" fmla="*/ 384701 h 384701"/>
              <a:gd name="connsiteX8" fmla="*/ 64118 w 1112810"/>
              <a:gd name="connsiteY8" fmla="*/ 384701 h 384701"/>
              <a:gd name="connsiteX9" fmla="*/ 0 w 1112810"/>
              <a:gd name="connsiteY9" fmla="*/ 320583 h 384701"/>
              <a:gd name="connsiteX10" fmla="*/ 0 w 1112810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2810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169281" y="-105"/>
                  <a:pt x="361753" y="-23733"/>
                  <a:pt x="556405" y="0"/>
                </a:cubicBezTo>
                <a:cubicBezTo>
                  <a:pt x="751057" y="23733"/>
                  <a:pt x="843867" y="-14841"/>
                  <a:pt x="1048692" y="0"/>
                </a:cubicBezTo>
                <a:cubicBezTo>
                  <a:pt x="1084551" y="1069"/>
                  <a:pt x="1116869" y="27277"/>
                  <a:pt x="1112810" y="64118"/>
                </a:cubicBezTo>
                <a:cubicBezTo>
                  <a:pt x="1122830" y="154015"/>
                  <a:pt x="1114817" y="213536"/>
                  <a:pt x="1112810" y="320583"/>
                </a:cubicBezTo>
                <a:cubicBezTo>
                  <a:pt x="1120008" y="360887"/>
                  <a:pt x="1087084" y="378674"/>
                  <a:pt x="1048692" y="384701"/>
                </a:cubicBezTo>
                <a:cubicBezTo>
                  <a:pt x="945603" y="383418"/>
                  <a:pt x="657924" y="385297"/>
                  <a:pt x="546559" y="384701"/>
                </a:cubicBezTo>
                <a:cubicBezTo>
                  <a:pt x="435194" y="384105"/>
                  <a:pt x="298247" y="403398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12810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68416" y="15840"/>
                  <a:pt x="355382" y="-19241"/>
                  <a:pt x="536714" y="0"/>
                </a:cubicBezTo>
                <a:cubicBezTo>
                  <a:pt x="718046" y="19241"/>
                  <a:pt x="898873" y="10705"/>
                  <a:pt x="1048692" y="0"/>
                </a:cubicBezTo>
                <a:cubicBezTo>
                  <a:pt x="1084978" y="-182"/>
                  <a:pt x="1112761" y="30032"/>
                  <a:pt x="1112810" y="64118"/>
                </a:cubicBezTo>
                <a:cubicBezTo>
                  <a:pt x="1100019" y="148916"/>
                  <a:pt x="1108833" y="202063"/>
                  <a:pt x="1112810" y="320583"/>
                </a:cubicBezTo>
                <a:cubicBezTo>
                  <a:pt x="1118355" y="357021"/>
                  <a:pt x="1084673" y="386728"/>
                  <a:pt x="1048692" y="384701"/>
                </a:cubicBezTo>
                <a:cubicBezTo>
                  <a:pt x="858532" y="371050"/>
                  <a:pt x="762404" y="396091"/>
                  <a:pt x="556405" y="384701"/>
                </a:cubicBezTo>
                <a:cubicBezTo>
                  <a:pt x="350406" y="373311"/>
                  <a:pt x="168457" y="38884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WEATHER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77498ADD-AFF6-24BB-A86C-11D7B8CB2B84}"/>
              </a:ext>
            </a:extLst>
          </p:cNvPr>
          <p:cNvSpPr/>
          <p:nvPr/>
        </p:nvSpPr>
        <p:spPr>
          <a:xfrm>
            <a:off x="10262614" y="4845610"/>
            <a:ext cx="1323538" cy="384701"/>
          </a:xfrm>
          <a:custGeom>
            <a:avLst/>
            <a:gdLst>
              <a:gd name="connsiteX0" fmla="*/ 0 w 1323538"/>
              <a:gd name="connsiteY0" fmla="*/ 64118 h 384701"/>
              <a:gd name="connsiteX1" fmla="*/ 64118 w 1323538"/>
              <a:gd name="connsiteY1" fmla="*/ 0 h 384701"/>
              <a:gd name="connsiteX2" fmla="*/ 661769 w 1323538"/>
              <a:gd name="connsiteY2" fmla="*/ 0 h 384701"/>
              <a:gd name="connsiteX3" fmla="*/ 1259420 w 1323538"/>
              <a:gd name="connsiteY3" fmla="*/ 0 h 384701"/>
              <a:gd name="connsiteX4" fmla="*/ 1323538 w 1323538"/>
              <a:gd name="connsiteY4" fmla="*/ 64118 h 384701"/>
              <a:gd name="connsiteX5" fmla="*/ 1323538 w 1323538"/>
              <a:gd name="connsiteY5" fmla="*/ 320583 h 384701"/>
              <a:gd name="connsiteX6" fmla="*/ 1259420 w 1323538"/>
              <a:gd name="connsiteY6" fmla="*/ 384701 h 384701"/>
              <a:gd name="connsiteX7" fmla="*/ 649816 w 1323538"/>
              <a:gd name="connsiteY7" fmla="*/ 384701 h 384701"/>
              <a:gd name="connsiteX8" fmla="*/ 64118 w 1323538"/>
              <a:gd name="connsiteY8" fmla="*/ 384701 h 384701"/>
              <a:gd name="connsiteX9" fmla="*/ 0 w 1323538"/>
              <a:gd name="connsiteY9" fmla="*/ 320583 h 384701"/>
              <a:gd name="connsiteX10" fmla="*/ 0 w 1323538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3538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294667" y="11006"/>
                  <a:pt x="540595" y="26465"/>
                  <a:pt x="661769" y="0"/>
                </a:cubicBezTo>
                <a:cubicBezTo>
                  <a:pt x="782943" y="-26465"/>
                  <a:pt x="1044399" y="-7384"/>
                  <a:pt x="1259420" y="0"/>
                </a:cubicBezTo>
                <a:cubicBezTo>
                  <a:pt x="1295279" y="1069"/>
                  <a:pt x="1327597" y="27277"/>
                  <a:pt x="1323538" y="64118"/>
                </a:cubicBezTo>
                <a:cubicBezTo>
                  <a:pt x="1333558" y="154015"/>
                  <a:pt x="1325545" y="213536"/>
                  <a:pt x="1323538" y="320583"/>
                </a:cubicBezTo>
                <a:cubicBezTo>
                  <a:pt x="1330736" y="360887"/>
                  <a:pt x="1297812" y="378674"/>
                  <a:pt x="1259420" y="384701"/>
                </a:cubicBezTo>
                <a:cubicBezTo>
                  <a:pt x="1071593" y="402574"/>
                  <a:pt x="815079" y="411995"/>
                  <a:pt x="649816" y="384701"/>
                </a:cubicBezTo>
                <a:cubicBezTo>
                  <a:pt x="484553" y="357407"/>
                  <a:pt x="301805" y="378803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32353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349183" y="1039"/>
                  <a:pt x="389231" y="-1197"/>
                  <a:pt x="637863" y="0"/>
                </a:cubicBezTo>
                <a:cubicBezTo>
                  <a:pt x="886495" y="1197"/>
                  <a:pt x="1096354" y="11234"/>
                  <a:pt x="1259420" y="0"/>
                </a:cubicBezTo>
                <a:cubicBezTo>
                  <a:pt x="1295706" y="-182"/>
                  <a:pt x="1323489" y="30032"/>
                  <a:pt x="1323538" y="64118"/>
                </a:cubicBezTo>
                <a:cubicBezTo>
                  <a:pt x="1310747" y="148916"/>
                  <a:pt x="1319561" y="202063"/>
                  <a:pt x="1323538" y="320583"/>
                </a:cubicBezTo>
                <a:cubicBezTo>
                  <a:pt x="1329083" y="357021"/>
                  <a:pt x="1295401" y="386728"/>
                  <a:pt x="1259420" y="384701"/>
                </a:cubicBezTo>
                <a:cubicBezTo>
                  <a:pt x="1060186" y="374383"/>
                  <a:pt x="947117" y="391959"/>
                  <a:pt x="661769" y="384701"/>
                </a:cubicBezTo>
                <a:cubicBezTo>
                  <a:pt x="376421" y="377443"/>
                  <a:pt x="228395" y="399831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ARCAHEOLOGY API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33" name="Vierkante haak rechts 32">
            <a:extLst>
              <a:ext uri="{FF2B5EF4-FFF2-40B4-BE49-F238E27FC236}">
                <a16:creationId xmlns:a16="http://schemas.microsoft.com/office/drawing/2014/main" id="{F02EFFE3-898A-908D-E64F-3011FCB77644}"/>
              </a:ext>
            </a:extLst>
          </p:cNvPr>
          <p:cNvSpPr/>
          <p:nvPr/>
        </p:nvSpPr>
        <p:spPr>
          <a:xfrm rot="5400000">
            <a:off x="6253400" y="416456"/>
            <a:ext cx="276999" cy="10379760"/>
          </a:xfrm>
          <a:custGeom>
            <a:avLst/>
            <a:gdLst>
              <a:gd name="connsiteX0" fmla="*/ 0 w 276999"/>
              <a:gd name="connsiteY0" fmla="*/ 0 h 10379760"/>
              <a:gd name="connsiteX1" fmla="*/ 276999 w 276999"/>
              <a:gd name="connsiteY1" fmla="*/ 23082 h 10379760"/>
              <a:gd name="connsiteX2" fmla="*/ 276999 w 276999"/>
              <a:gd name="connsiteY2" fmla="*/ 815324 h 10379760"/>
              <a:gd name="connsiteX3" fmla="*/ 276999 w 276999"/>
              <a:gd name="connsiteY3" fmla="*/ 1710903 h 10379760"/>
              <a:gd name="connsiteX4" fmla="*/ 276999 w 276999"/>
              <a:gd name="connsiteY4" fmla="*/ 2399809 h 10379760"/>
              <a:gd name="connsiteX5" fmla="*/ 276999 w 276999"/>
              <a:gd name="connsiteY5" fmla="*/ 3192051 h 10379760"/>
              <a:gd name="connsiteX6" fmla="*/ 276999 w 276999"/>
              <a:gd name="connsiteY6" fmla="*/ 3880958 h 10379760"/>
              <a:gd name="connsiteX7" fmla="*/ 276999 w 276999"/>
              <a:gd name="connsiteY7" fmla="*/ 4259856 h 10379760"/>
              <a:gd name="connsiteX8" fmla="*/ 276999 w 276999"/>
              <a:gd name="connsiteY8" fmla="*/ 5052099 h 10379760"/>
              <a:gd name="connsiteX9" fmla="*/ 276999 w 276999"/>
              <a:gd name="connsiteY9" fmla="*/ 5534333 h 10379760"/>
              <a:gd name="connsiteX10" fmla="*/ 276999 w 276999"/>
              <a:gd name="connsiteY10" fmla="*/ 6326576 h 10379760"/>
              <a:gd name="connsiteX11" fmla="*/ 276999 w 276999"/>
              <a:gd name="connsiteY11" fmla="*/ 6808810 h 10379760"/>
              <a:gd name="connsiteX12" fmla="*/ 276999 w 276999"/>
              <a:gd name="connsiteY12" fmla="*/ 7497716 h 10379760"/>
              <a:gd name="connsiteX13" fmla="*/ 276999 w 276999"/>
              <a:gd name="connsiteY13" fmla="*/ 8186623 h 10379760"/>
              <a:gd name="connsiteX14" fmla="*/ 276999 w 276999"/>
              <a:gd name="connsiteY14" fmla="*/ 8978865 h 10379760"/>
              <a:gd name="connsiteX15" fmla="*/ 276999 w 276999"/>
              <a:gd name="connsiteY15" fmla="*/ 9667772 h 10379760"/>
              <a:gd name="connsiteX16" fmla="*/ 276999 w 276999"/>
              <a:gd name="connsiteY16" fmla="*/ 10356678 h 10379760"/>
              <a:gd name="connsiteX17" fmla="*/ 0 w 276999"/>
              <a:gd name="connsiteY17" fmla="*/ 10379760 h 10379760"/>
              <a:gd name="connsiteX18" fmla="*/ 0 w 276999"/>
              <a:gd name="connsiteY18" fmla="*/ 9687776 h 10379760"/>
              <a:gd name="connsiteX19" fmla="*/ 0 w 276999"/>
              <a:gd name="connsiteY19" fmla="*/ 8891994 h 10379760"/>
              <a:gd name="connsiteX20" fmla="*/ 0 w 276999"/>
              <a:gd name="connsiteY20" fmla="*/ 8303808 h 10379760"/>
              <a:gd name="connsiteX21" fmla="*/ 0 w 276999"/>
              <a:gd name="connsiteY21" fmla="*/ 7715622 h 10379760"/>
              <a:gd name="connsiteX22" fmla="*/ 0 w 276999"/>
              <a:gd name="connsiteY22" fmla="*/ 6816042 h 10379760"/>
              <a:gd name="connsiteX23" fmla="*/ 0 w 276999"/>
              <a:gd name="connsiteY23" fmla="*/ 6435451 h 10379760"/>
              <a:gd name="connsiteX24" fmla="*/ 0 w 276999"/>
              <a:gd name="connsiteY24" fmla="*/ 5847265 h 10379760"/>
              <a:gd name="connsiteX25" fmla="*/ 0 w 276999"/>
              <a:gd name="connsiteY25" fmla="*/ 5466674 h 10379760"/>
              <a:gd name="connsiteX26" fmla="*/ 0 w 276999"/>
              <a:gd name="connsiteY26" fmla="*/ 4982285 h 10379760"/>
              <a:gd name="connsiteX27" fmla="*/ 0 w 276999"/>
              <a:gd name="connsiteY27" fmla="*/ 4186503 h 10379760"/>
              <a:gd name="connsiteX28" fmla="*/ 0 w 276999"/>
              <a:gd name="connsiteY28" fmla="*/ 3702114 h 10379760"/>
              <a:gd name="connsiteX29" fmla="*/ 0 w 276999"/>
              <a:gd name="connsiteY29" fmla="*/ 3217726 h 10379760"/>
              <a:gd name="connsiteX30" fmla="*/ 0 w 276999"/>
              <a:gd name="connsiteY30" fmla="*/ 2318146 h 10379760"/>
              <a:gd name="connsiteX31" fmla="*/ 0 w 276999"/>
              <a:gd name="connsiteY31" fmla="*/ 1729960 h 10379760"/>
              <a:gd name="connsiteX32" fmla="*/ 0 w 276999"/>
              <a:gd name="connsiteY32" fmla="*/ 830381 h 10379760"/>
              <a:gd name="connsiteX33" fmla="*/ 0 w 276999"/>
              <a:gd name="connsiteY33" fmla="*/ 0 h 10379760"/>
              <a:gd name="connsiteX0" fmla="*/ 0 w 276999"/>
              <a:gd name="connsiteY0" fmla="*/ 0 h 10379760"/>
              <a:gd name="connsiteX1" fmla="*/ 276999 w 276999"/>
              <a:gd name="connsiteY1" fmla="*/ 23082 h 10379760"/>
              <a:gd name="connsiteX2" fmla="*/ 276999 w 276999"/>
              <a:gd name="connsiteY2" fmla="*/ 608652 h 10379760"/>
              <a:gd name="connsiteX3" fmla="*/ 276999 w 276999"/>
              <a:gd name="connsiteY3" fmla="*/ 987551 h 10379760"/>
              <a:gd name="connsiteX4" fmla="*/ 276999 w 276999"/>
              <a:gd name="connsiteY4" fmla="*/ 1883129 h 10379760"/>
              <a:gd name="connsiteX5" fmla="*/ 276999 w 276999"/>
              <a:gd name="connsiteY5" fmla="*/ 2675372 h 10379760"/>
              <a:gd name="connsiteX6" fmla="*/ 276999 w 276999"/>
              <a:gd name="connsiteY6" fmla="*/ 3364278 h 10379760"/>
              <a:gd name="connsiteX7" fmla="*/ 276999 w 276999"/>
              <a:gd name="connsiteY7" fmla="*/ 4156520 h 10379760"/>
              <a:gd name="connsiteX8" fmla="*/ 276999 w 276999"/>
              <a:gd name="connsiteY8" fmla="*/ 4535419 h 10379760"/>
              <a:gd name="connsiteX9" fmla="*/ 276999 w 276999"/>
              <a:gd name="connsiteY9" fmla="*/ 4914317 h 10379760"/>
              <a:gd name="connsiteX10" fmla="*/ 276999 w 276999"/>
              <a:gd name="connsiteY10" fmla="*/ 5396552 h 10379760"/>
              <a:gd name="connsiteX11" fmla="*/ 276999 w 276999"/>
              <a:gd name="connsiteY11" fmla="*/ 6188794 h 10379760"/>
              <a:gd name="connsiteX12" fmla="*/ 276999 w 276999"/>
              <a:gd name="connsiteY12" fmla="*/ 6671029 h 10379760"/>
              <a:gd name="connsiteX13" fmla="*/ 276999 w 276999"/>
              <a:gd name="connsiteY13" fmla="*/ 7256599 h 10379760"/>
              <a:gd name="connsiteX14" fmla="*/ 276999 w 276999"/>
              <a:gd name="connsiteY14" fmla="*/ 7738834 h 10379760"/>
              <a:gd name="connsiteX15" fmla="*/ 276999 w 276999"/>
              <a:gd name="connsiteY15" fmla="*/ 8634412 h 10379760"/>
              <a:gd name="connsiteX16" fmla="*/ 276999 w 276999"/>
              <a:gd name="connsiteY16" fmla="*/ 9426654 h 10379760"/>
              <a:gd name="connsiteX17" fmla="*/ 276999 w 276999"/>
              <a:gd name="connsiteY17" fmla="*/ 10356678 h 10379760"/>
              <a:gd name="connsiteX18" fmla="*/ 0 w 276999"/>
              <a:gd name="connsiteY18" fmla="*/ 10379760 h 1037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999" h="10379760" stroke="0" extrusionOk="0">
                <a:moveTo>
                  <a:pt x="0" y="0"/>
                </a:moveTo>
                <a:cubicBezTo>
                  <a:pt x="155325" y="-215"/>
                  <a:pt x="276337" y="11435"/>
                  <a:pt x="276999" y="23082"/>
                </a:cubicBezTo>
                <a:cubicBezTo>
                  <a:pt x="255309" y="277449"/>
                  <a:pt x="242820" y="483568"/>
                  <a:pt x="276999" y="815324"/>
                </a:cubicBezTo>
                <a:cubicBezTo>
                  <a:pt x="311178" y="1147080"/>
                  <a:pt x="232867" y="1305459"/>
                  <a:pt x="276999" y="1710903"/>
                </a:cubicBezTo>
                <a:cubicBezTo>
                  <a:pt x="321131" y="2116347"/>
                  <a:pt x="292102" y="2065844"/>
                  <a:pt x="276999" y="2399809"/>
                </a:cubicBezTo>
                <a:cubicBezTo>
                  <a:pt x="261896" y="2733774"/>
                  <a:pt x="262547" y="2898747"/>
                  <a:pt x="276999" y="3192051"/>
                </a:cubicBezTo>
                <a:cubicBezTo>
                  <a:pt x="291451" y="3485355"/>
                  <a:pt x="301534" y="3548913"/>
                  <a:pt x="276999" y="3880958"/>
                </a:cubicBezTo>
                <a:cubicBezTo>
                  <a:pt x="252464" y="4213003"/>
                  <a:pt x="293016" y="4177294"/>
                  <a:pt x="276999" y="4259856"/>
                </a:cubicBezTo>
                <a:cubicBezTo>
                  <a:pt x="260982" y="4342418"/>
                  <a:pt x="308020" y="4841400"/>
                  <a:pt x="276999" y="5052099"/>
                </a:cubicBezTo>
                <a:cubicBezTo>
                  <a:pt x="245978" y="5262798"/>
                  <a:pt x="260962" y="5349633"/>
                  <a:pt x="276999" y="5534333"/>
                </a:cubicBezTo>
                <a:cubicBezTo>
                  <a:pt x="293036" y="5719033"/>
                  <a:pt x="291334" y="6154103"/>
                  <a:pt x="276999" y="6326576"/>
                </a:cubicBezTo>
                <a:cubicBezTo>
                  <a:pt x="262664" y="6499049"/>
                  <a:pt x="299776" y="6603175"/>
                  <a:pt x="276999" y="6808810"/>
                </a:cubicBezTo>
                <a:cubicBezTo>
                  <a:pt x="254222" y="7014445"/>
                  <a:pt x="262961" y="7273754"/>
                  <a:pt x="276999" y="7497716"/>
                </a:cubicBezTo>
                <a:cubicBezTo>
                  <a:pt x="291037" y="7721678"/>
                  <a:pt x="298553" y="7929171"/>
                  <a:pt x="276999" y="8186623"/>
                </a:cubicBezTo>
                <a:cubicBezTo>
                  <a:pt x="255445" y="8444075"/>
                  <a:pt x="272400" y="8608971"/>
                  <a:pt x="276999" y="8978865"/>
                </a:cubicBezTo>
                <a:cubicBezTo>
                  <a:pt x="281598" y="9348759"/>
                  <a:pt x="295943" y="9429820"/>
                  <a:pt x="276999" y="9667772"/>
                </a:cubicBezTo>
                <a:cubicBezTo>
                  <a:pt x="258055" y="9905724"/>
                  <a:pt x="262152" y="10079997"/>
                  <a:pt x="276999" y="10356678"/>
                </a:cubicBezTo>
                <a:cubicBezTo>
                  <a:pt x="305849" y="10369653"/>
                  <a:pt x="167948" y="10357800"/>
                  <a:pt x="0" y="10379760"/>
                </a:cubicBezTo>
                <a:cubicBezTo>
                  <a:pt x="-4766" y="10086850"/>
                  <a:pt x="32422" y="9878538"/>
                  <a:pt x="0" y="9687776"/>
                </a:cubicBezTo>
                <a:cubicBezTo>
                  <a:pt x="-32422" y="9497014"/>
                  <a:pt x="39124" y="9071825"/>
                  <a:pt x="0" y="8891994"/>
                </a:cubicBezTo>
                <a:cubicBezTo>
                  <a:pt x="-39124" y="8712163"/>
                  <a:pt x="22227" y="8502864"/>
                  <a:pt x="0" y="8303808"/>
                </a:cubicBezTo>
                <a:cubicBezTo>
                  <a:pt x="-22227" y="8104752"/>
                  <a:pt x="-3416" y="7969847"/>
                  <a:pt x="0" y="7715622"/>
                </a:cubicBezTo>
                <a:cubicBezTo>
                  <a:pt x="3416" y="7461397"/>
                  <a:pt x="-17406" y="7026456"/>
                  <a:pt x="0" y="6816042"/>
                </a:cubicBezTo>
                <a:cubicBezTo>
                  <a:pt x="17406" y="6605628"/>
                  <a:pt x="6925" y="6588991"/>
                  <a:pt x="0" y="6435451"/>
                </a:cubicBezTo>
                <a:cubicBezTo>
                  <a:pt x="-6925" y="6281911"/>
                  <a:pt x="-23084" y="6012965"/>
                  <a:pt x="0" y="5847265"/>
                </a:cubicBezTo>
                <a:cubicBezTo>
                  <a:pt x="23084" y="5681565"/>
                  <a:pt x="16077" y="5604731"/>
                  <a:pt x="0" y="5466674"/>
                </a:cubicBezTo>
                <a:cubicBezTo>
                  <a:pt x="-16077" y="5328617"/>
                  <a:pt x="-21147" y="5174998"/>
                  <a:pt x="0" y="4982285"/>
                </a:cubicBezTo>
                <a:cubicBezTo>
                  <a:pt x="21147" y="4789572"/>
                  <a:pt x="-27289" y="4397598"/>
                  <a:pt x="0" y="4186503"/>
                </a:cubicBezTo>
                <a:cubicBezTo>
                  <a:pt x="27289" y="3975408"/>
                  <a:pt x="-2841" y="3810180"/>
                  <a:pt x="0" y="3702114"/>
                </a:cubicBezTo>
                <a:cubicBezTo>
                  <a:pt x="2841" y="3594048"/>
                  <a:pt x="7985" y="3374100"/>
                  <a:pt x="0" y="3217726"/>
                </a:cubicBezTo>
                <a:cubicBezTo>
                  <a:pt x="-7985" y="3061352"/>
                  <a:pt x="28808" y="2543340"/>
                  <a:pt x="0" y="2318146"/>
                </a:cubicBezTo>
                <a:cubicBezTo>
                  <a:pt x="-28808" y="2092952"/>
                  <a:pt x="-21777" y="1870383"/>
                  <a:pt x="0" y="1729960"/>
                </a:cubicBezTo>
                <a:cubicBezTo>
                  <a:pt x="21777" y="1589537"/>
                  <a:pt x="-37694" y="1220566"/>
                  <a:pt x="0" y="830381"/>
                </a:cubicBezTo>
                <a:cubicBezTo>
                  <a:pt x="37694" y="440196"/>
                  <a:pt x="31111" y="266762"/>
                  <a:pt x="0" y="0"/>
                </a:cubicBezTo>
                <a:close/>
              </a:path>
              <a:path w="276999" h="10379760" fill="none" extrusionOk="0">
                <a:moveTo>
                  <a:pt x="0" y="0"/>
                </a:moveTo>
                <a:cubicBezTo>
                  <a:pt x="151178" y="2111"/>
                  <a:pt x="280031" y="10252"/>
                  <a:pt x="276999" y="23082"/>
                </a:cubicBezTo>
                <a:cubicBezTo>
                  <a:pt x="290656" y="150340"/>
                  <a:pt x="304699" y="418185"/>
                  <a:pt x="276999" y="608652"/>
                </a:cubicBezTo>
                <a:cubicBezTo>
                  <a:pt x="249300" y="799119"/>
                  <a:pt x="294126" y="879230"/>
                  <a:pt x="276999" y="987551"/>
                </a:cubicBezTo>
                <a:cubicBezTo>
                  <a:pt x="259872" y="1095872"/>
                  <a:pt x="262195" y="1525296"/>
                  <a:pt x="276999" y="1883129"/>
                </a:cubicBezTo>
                <a:cubicBezTo>
                  <a:pt x="291803" y="2240962"/>
                  <a:pt x="305974" y="2473927"/>
                  <a:pt x="276999" y="2675372"/>
                </a:cubicBezTo>
                <a:cubicBezTo>
                  <a:pt x="248024" y="2876817"/>
                  <a:pt x="310999" y="3034219"/>
                  <a:pt x="276999" y="3364278"/>
                </a:cubicBezTo>
                <a:cubicBezTo>
                  <a:pt x="242999" y="3694337"/>
                  <a:pt x="272532" y="3964199"/>
                  <a:pt x="276999" y="4156520"/>
                </a:cubicBezTo>
                <a:cubicBezTo>
                  <a:pt x="281466" y="4348841"/>
                  <a:pt x="291363" y="4424096"/>
                  <a:pt x="276999" y="4535419"/>
                </a:cubicBezTo>
                <a:cubicBezTo>
                  <a:pt x="262635" y="4646742"/>
                  <a:pt x="277426" y="4826236"/>
                  <a:pt x="276999" y="4914317"/>
                </a:cubicBezTo>
                <a:cubicBezTo>
                  <a:pt x="276572" y="5002398"/>
                  <a:pt x="257347" y="5187691"/>
                  <a:pt x="276999" y="5396552"/>
                </a:cubicBezTo>
                <a:cubicBezTo>
                  <a:pt x="296651" y="5605414"/>
                  <a:pt x="299119" y="5868369"/>
                  <a:pt x="276999" y="6188794"/>
                </a:cubicBezTo>
                <a:cubicBezTo>
                  <a:pt x="254879" y="6509219"/>
                  <a:pt x="281042" y="6518272"/>
                  <a:pt x="276999" y="6671029"/>
                </a:cubicBezTo>
                <a:cubicBezTo>
                  <a:pt x="272956" y="6823787"/>
                  <a:pt x="288539" y="7087403"/>
                  <a:pt x="276999" y="7256599"/>
                </a:cubicBezTo>
                <a:cubicBezTo>
                  <a:pt x="265460" y="7425795"/>
                  <a:pt x="280704" y="7590055"/>
                  <a:pt x="276999" y="7738834"/>
                </a:cubicBezTo>
                <a:cubicBezTo>
                  <a:pt x="273294" y="7887614"/>
                  <a:pt x="313090" y="8328977"/>
                  <a:pt x="276999" y="8634412"/>
                </a:cubicBezTo>
                <a:cubicBezTo>
                  <a:pt x="240908" y="8939847"/>
                  <a:pt x="264614" y="9192148"/>
                  <a:pt x="276999" y="9426654"/>
                </a:cubicBezTo>
                <a:cubicBezTo>
                  <a:pt x="289384" y="9661160"/>
                  <a:pt x="291954" y="9927451"/>
                  <a:pt x="276999" y="10356678"/>
                </a:cubicBezTo>
                <a:cubicBezTo>
                  <a:pt x="277686" y="10365959"/>
                  <a:pt x="141587" y="10374411"/>
                  <a:pt x="0" y="10379760"/>
                </a:cubicBezTo>
              </a:path>
              <a:path w="276999" h="10379760" fill="none" stroke="0" extrusionOk="0">
                <a:moveTo>
                  <a:pt x="0" y="0"/>
                </a:moveTo>
                <a:cubicBezTo>
                  <a:pt x="153264" y="324"/>
                  <a:pt x="274694" y="10154"/>
                  <a:pt x="276999" y="23082"/>
                </a:cubicBezTo>
                <a:cubicBezTo>
                  <a:pt x="250276" y="441035"/>
                  <a:pt x="312891" y="517045"/>
                  <a:pt x="276999" y="918660"/>
                </a:cubicBezTo>
                <a:cubicBezTo>
                  <a:pt x="241107" y="1320275"/>
                  <a:pt x="292344" y="1220295"/>
                  <a:pt x="276999" y="1400895"/>
                </a:cubicBezTo>
                <a:cubicBezTo>
                  <a:pt x="261654" y="1581495"/>
                  <a:pt x="275217" y="1780670"/>
                  <a:pt x="276999" y="1986465"/>
                </a:cubicBezTo>
                <a:cubicBezTo>
                  <a:pt x="278782" y="2192260"/>
                  <a:pt x="273293" y="2327802"/>
                  <a:pt x="276999" y="2572036"/>
                </a:cubicBezTo>
                <a:cubicBezTo>
                  <a:pt x="280705" y="2816270"/>
                  <a:pt x="280945" y="2862420"/>
                  <a:pt x="276999" y="3054270"/>
                </a:cubicBezTo>
                <a:cubicBezTo>
                  <a:pt x="273053" y="3246120"/>
                  <a:pt x="286103" y="3617681"/>
                  <a:pt x="276999" y="3949848"/>
                </a:cubicBezTo>
                <a:cubicBezTo>
                  <a:pt x="267895" y="4282015"/>
                  <a:pt x="271599" y="4454482"/>
                  <a:pt x="276999" y="4638755"/>
                </a:cubicBezTo>
                <a:cubicBezTo>
                  <a:pt x="282399" y="4823028"/>
                  <a:pt x="265615" y="4850500"/>
                  <a:pt x="276999" y="5017653"/>
                </a:cubicBezTo>
                <a:cubicBezTo>
                  <a:pt x="288383" y="5184806"/>
                  <a:pt x="290872" y="5388655"/>
                  <a:pt x="276999" y="5706560"/>
                </a:cubicBezTo>
                <a:cubicBezTo>
                  <a:pt x="263126" y="6024465"/>
                  <a:pt x="280292" y="6068145"/>
                  <a:pt x="276999" y="6292130"/>
                </a:cubicBezTo>
                <a:cubicBezTo>
                  <a:pt x="273707" y="6516115"/>
                  <a:pt x="271759" y="6666516"/>
                  <a:pt x="276999" y="6877701"/>
                </a:cubicBezTo>
                <a:cubicBezTo>
                  <a:pt x="282239" y="7088886"/>
                  <a:pt x="306684" y="7390302"/>
                  <a:pt x="276999" y="7566607"/>
                </a:cubicBezTo>
                <a:cubicBezTo>
                  <a:pt x="247314" y="7742912"/>
                  <a:pt x="266334" y="7876183"/>
                  <a:pt x="276999" y="8152178"/>
                </a:cubicBezTo>
                <a:cubicBezTo>
                  <a:pt x="287664" y="8428173"/>
                  <a:pt x="281092" y="8415699"/>
                  <a:pt x="276999" y="8634412"/>
                </a:cubicBezTo>
                <a:cubicBezTo>
                  <a:pt x="272906" y="8853125"/>
                  <a:pt x="267597" y="9096863"/>
                  <a:pt x="276999" y="9529990"/>
                </a:cubicBezTo>
                <a:cubicBezTo>
                  <a:pt x="286401" y="9963117"/>
                  <a:pt x="288853" y="10099692"/>
                  <a:pt x="276999" y="10356678"/>
                </a:cubicBezTo>
                <a:cubicBezTo>
                  <a:pt x="274021" y="10363915"/>
                  <a:pt x="152969" y="10385372"/>
                  <a:pt x="0" y="10379760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22942405">
                  <a:prstGeom prst="righ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1C756F29-7469-2D3B-7B27-4E7B3F6ADF97}"/>
              </a:ext>
            </a:extLst>
          </p:cNvPr>
          <p:cNvSpPr txBox="1"/>
          <p:nvPr/>
        </p:nvSpPr>
        <p:spPr>
          <a:xfrm>
            <a:off x="1948524" y="5899902"/>
            <a:ext cx="864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The Hand Extrablack" panose="03070A02030502020204" pitchFamily="66" charset="0"/>
              </a:rPr>
              <a:t>ONE SINGLE, CENTRALISED PLATFORM?</a:t>
            </a:r>
            <a:endParaRPr lang="en-BE" sz="3600" dirty="0">
              <a:latin typeface="The Hand Extrablack" panose="03070A02030502020204" pitchFamily="66" charset="0"/>
            </a:endParaRPr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56D45E61-C112-AF26-E805-53A73BFD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19</a:t>
            </a:fld>
            <a:endParaRPr lang="en-BE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7BE86176-68B7-60CA-A12C-542F4D193971}"/>
              </a:ext>
            </a:extLst>
          </p:cNvPr>
          <p:cNvSpPr txBox="1"/>
          <p:nvPr/>
        </p:nvSpPr>
        <p:spPr>
          <a:xfrm>
            <a:off x="0" y="641566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GB" sz="1200" dirty="0">
              <a:latin typeface="Abadi Extra Light" panose="020B0204020104020204" pitchFamily="34" charset="0"/>
            </a:endParaRPr>
          </a:p>
          <a:p>
            <a:r>
              <a:rPr lang="en-GB" sz="1200" dirty="0">
                <a:latin typeface="Abadi Extra Light" panose="020B0204020104020204" pitchFamily="34" charset="0"/>
              </a:rPr>
              <a:t>© icons by Vitaly Gorbachev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7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E3C2F-78F9-EFFC-00A2-012BEF04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  <a:endParaRPr lang="en-BE" dirty="0"/>
          </a:p>
        </p:txBody>
      </p:sp>
      <p:pic>
        <p:nvPicPr>
          <p:cNvPr id="6" name="Tijdelijke aanduiding voor inhoud 5" descr="Afbeelding met Menselijk gezicht, persoon, kleding, portret&#10;&#10;Automatisch gegenereerde beschrijving">
            <a:extLst>
              <a:ext uri="{FF2B5EF4-FFF2-40B4-BE49-F238E27FC236}">
                <a16:creationId xmlns:a16="http://schemas.microsoft.com/office/drawing/2014/main" id="{449C2426-DE80-4DA7-2931-C5480FAF0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128" y="3235178"/>
            <a:ext cx="2606821" cy="2606821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E8B47F-69F4-F6DF-DA01-D70D34F5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2</a:t>
            </a:fld>
            <a:endParaRPr lang="en-BE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2118842-C44D-1D2A-FE6B-7857C0E047AD}"/>
              </a:ext>
            </a:extLst>
          </p:cNvPr>
          <p:cNvSpPr txBox="1">
            <a:spLocks/>
          </p:cNvSpPr>
          <p:nvPr/>
        </p:nvSpPr>
        <p:spPr>
          <a:xfrm>
            <a:off x="838200" y="1537243"/>
            <a:ext cx="10515600" cy="483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dirty="0"/>
              <a:t>Master of Engineering: Architecture – (</a:t>
            </a:r>
            <a:r>
              <a:rPr lang="en-GB" dirty="0" err="1"/>
              <a:t>UGent</a:t>
            </a:r>
            <a:r>
              <a:rPr lang="en-GB" dirty="0"/>
              <a:t>, 2013-2018)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 err="1"/>
              <a:t>Phd</a:t>
            </a:r>
            <a:r>
              <a:rPr lang="en-GB" dirty="0"/>
              <a:t> Research - (</a:t>
            </a:r>
            <a:r>
              <a:rPr lang="en-GB" dirty="0" err="1"/>
              <a:t>UGent</a:t>
            </a:r>
            <a:r>
              <a:rPr lang="en-GB" dirty="0"/>
              <a:t>/RWTH Aachen, 2019-2024)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H2020 BIM4Ren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Teaching assistant </a:t>
            </a:r>
            <a:r>
              <a:rPr lang="en-GB" dirty="0" err="1"/>
              <a:t>UGent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FWO grant “strategic basic research”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F35AED9-2C6E-62E8-7E85-0028CD733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672" y="4777244"/>
            <a:ext cx="1404576" cy="14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9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inhoud 4" descr="Afbeelding met kaart, tekst&#10;&#10;Automatisch gegenereerde beschrijving">
            <a:extLst>
              <a:ext uri="{FF2B5EF4-FFF2-40B4-BE49-F238E27FC236}">
                <a16:creationId xmlns:a16="http://schemas.microsoft.com/office/drawing/2014/main" id="{7A955991-19A0-8629-C149-F32734B73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156082">
                <a:tint val="45000"/>
                <a:satMod val="400000"/>
              </a:srgb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5"/>
          <a:stretch/>
        </p:blipFill>
        <p:spPr>
          <a:xfrm>
            <a:off x="6301571" y="1"/>
            <a:ext cx="5903438" cy="636734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D7ED1D-A069-0B62-33B8-52A63861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Federation</a:t>
            </a:r>
            <a:endParaRPr lang="en-BE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63329EC3-3ECF-7823-9147-63199CA188CD}"/>
              </a:ext>
            </a:extLst>
          </p:cNvPr>
          <p:cNvSpPr txBox="1">
            <a:spLocks/>
          </p:cNvSpPr>
          <p:nvPr/>
        </p:nvSpPr>
        <p:spPr>
          <a:xfrm>
            <a:off x="784302" y="2636546"/>
            <a:ext cx="6209370" cy="3652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Every building is the sum of the </a:t>
            </a:r>
          </a:p>
          <a:p>
            <a:pPr marL="0" indent="0" algn="ctr">
              <a:buNone/>
            </a:pPr>
            <a:r>
              <a:rPr lang="en-GB" dirty="0"/>
              <a:t>(domain-specific) contributions </a:t>
            </a:r>
          </a:p>
          <a:p>
            <a:pPr marL="0" indent="0" algn="ctr">
              <a:buNone/>
            </a:pPr>
            <a:r>
              <a:rPr lang="en-GB" dirty="0"/>
              <a:t>of multiple stakeholders</a:t>
            </a:r>
          </a:p>
          <a:p>
            <a:pPr marL="0" indent="0" algn="ctr">
              <a:buNone/>
            </a:pPr>
            <a:endParaRPr lang="en-GB" sz="32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3780D0C-C13F-CA70-8723-F67C7EC0BF9D}"/>
              </a:ext>
            </a:extLst>
          </p:cNvPr>
          <p:cNvSpPr txBox="1"/>
          <p:nvPr/>
        </p:nvSpPr>
        <p:spPr>
          <a:xfrm>
            <a:off x="838200" y="4581501"/>
            <a:ext cx="6155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adi Extra Light" panose="020B0204020104020204" pitchFamily="34" charset="0"/>
              </a:rPr>
              <a:t>Direct stakeholders: architect, engineer, owner, … </a:t>
            </a:r>
          </a:p>
          <a:p>
            <a:pPr algn="ctr"/>
            <a:r>
              <a:rPr lang="en-GB" dirty="0">
                <a:latin typeface="Abadi Extra Light" panose="020B0204020104020204" pitchFamily="34" charset="0"/>
              </a:rPr>
              <a:t>Indirect stakeholders: government, infrastructure, …</a:t>
            </a:r>
          </a:p>
        </p:txBody>
      </p:sp>
      <p:pic>
        <p:nvPicPr>
          <p:cNvPr id="8" name="Tijdelijke aanduiding voor inhoud 4" descr="Afbeelding met kaart, tekst&#10;&#10;Automatisch gegenereerde beschrijving">
            <a:extLst>
              <a:ext uri="{FF2B5EF4-FFF2-40B4-BE49-F238E27FC236}">
                <a16:creationId xmlns:a16="http://schemas.microsoft.com/office/drawing/2014/main" id="{C7CD4718-ABDE-8204-8FED-E6DF28D52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2"/>
          <a:stretch/>
        </p:blipFill>
        <p:spPr>
          <a:xfrm>
            <a:off x="4650571" y="6362778"/>
            <a:ext cx="5903438" cy="484071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29CD791-C1B4-A033-1258-65D718BCE9D4}"/>
              </a:ext>
            </a:extLst>
          </p:cNvPr>
          <p:cNvSpPr txBox="1"/>
          <p:nvPr/>
        </p:nvSpPr>
        <p:spPr>
          <a:xfrm>
            <a:off x="6314580" y="6023926"/>
            <a:ext cx="7095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he Hand Extrablack" panose="03070A02030502020204" pitchFamily="66" charset="0"/>
              </a:rPr>
              <a:t>LEGENDA</a:t>
            </a:r>
            <a:endParaRPr lang="en-BE" dirty="0">
              <a:latin typeface="The Hand Extrablack" panose="03070A02030502020204" pitchFamily="66" charset="0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4F3F3A5-5363-2994-431D-47A05E0E5F33}"/>
              </a:ext>
            </a:extLst>
          </p:cNvPr>
          <p:cNvCxnSpPr/>
          <p:nvPr/>
        </p:nvCxnSpPr>
        <p:spPr>
          <a:xfrm>
            <a:off x="6332051" y="6332298"/>
            <a:ext cx="589042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C575C23-31C4-E808-4476-530A667C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20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38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7ED1D-A069-0B62-33B8-52A63861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Federation</a:t>
            </a:r>
            <a:endParaRPr lang="en-BE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63329EC3-3ECF-7823-9147-63199CA188CD}"/>
              </a:ext>
            </a:extLst>
          </p:cNvPr>
          <p:cNvSpPr txBox="1">
            <a:spLocks/>
          </p:cNvSpPr>
          <p:nvPr/>
        </p:nvSpPr>
        <p:spPr>
          <a:xfrm>
            <a:off x="340111" y="3004536"/>
            <a:ext cx="7097752" cy="3652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 Extra Light" panose="020B02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Every stakeholder </a:t>
            </a:r>
          </a:p>
          <a:p>
            <a:pPr marL="0" indent="0" algn="ctr">
              <a:buNone/>
            </a:pPr>
            <a:r>
              <a:rPr lang="en-GB" dirty="0"/>
              <a:t>takes part in multiple projects</a:t>
            </a:r>
          </a:p>
          <a:p>
            <a:pPr marL="0" indent="0" algn="ctr">
              <a:buNone/>
            </a:pPr>
            <a:endParaRPr lang="en-GB" sz="3200" dirty="0"/>
          </a:p>
        </p:txBody>
      </p:sp>
      <p:pic>
        <p:nvPicPr>
          <p:cNvPr id="7" name="Tijdelijke aanduiding voor inhoud 4" descr="Afbeelding met kaart, tekst&#10;&#10;Automatisch gegenereerde beschrijving">
            <a:extLst>
              <a:ext uri="{FF2B5EF4-FFF2-40B4-BE49-F238E27FC236}">
                <a16:creationId xmlns:a16="http://schemas.microsoft.com/office/drawing/2014/main" id="{B9BDCE4E-8E64-FECF-1483-B616EDEFC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156082">
                <a:tint val="45000"/>
                <a:satMod val="400000"/>
              </a:srgb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5"/>
          <a:stretch/>
        </p:blipFill>
        <p:spPr>
          <a:xfrm>
            <a:off x="6301571" y="1"/>
            <a:ext cx="5903438" cy="6367345"/>
          </a:xfr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DC4D6CD-70C9-C932-446F-3B4BFD647BA6}"/>
              </a:ext>
            </a:extLst>
          </p:cNvPr>
          <p:cNvSpPr txBox="1"/>
          <p:nvPr/>
        </p:nvSpPr>
        <p:spPr>
          <a:xfrm>
            <a:off x="6314580" y="6023926"/>
            <a:ext cx="7095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he Hand Extrablack" panose="03070A02030502020204" pitchFamily="66" charset="0"/>
              </a:rPr>
              <a:t>LEGENDA</a:t>
            </a:r>
            <a:endParaRPr lang="en-BE" dirty="0">
              <a:latin typeface="The Hand Extrablack" panose="03070A02030502020204" pitchFamily="66" charset="0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33B85F0D-4627-4ECD-6D59-66A2C1103175}"/>
              </a:ext>
            </a:extLst>
          </p:cNvPr>
          <p:cNvCxnSpPr/>
          <p:nvPr/>
        </p:nvCxnSpPr>
        <p:spPr>
          <a:xfrm>
            <a:off x="6332051" y="6332298"/>
            <a:ext cx="589042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91503-F166-3E9C-62D0-9A398AD9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21</a:t>
            </a:fld>
            <a:endParaRPr lang="en-BE"/>
          </a:p>
        </p:txBody>
      </p:sp>
      <p:pic>
        <p:nvPicPr>
          <p:cNvPr id="4" name="Tijdelijke aanduiding voor inhoud 4" descr="Afbeelding met kaart, tekst&#10;&#10;Automatisch gegenereerde beschrijving">
            <a:extLst>
              <a:ext uri="{FF2B5EF4-FFF2-40B4-BE49-F238E27FC236}">
                <a16:creationId xmlns:a16="http://schemas.microsoft.com/office/drawing/2014/main" id="{910BB547-306B-8D72-BA29-987B52A1A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2"/>
          <a:stretch/>
        </p:blipFill>
        <p:spPr>
          <a:xfrm>
            <a:off x="4650571" y="6362778"/>
            <a:ext cx="5903438" cy="4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2DA-AFC4-46A1-F4D9-AA94E2BC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Web-based Building Data</a:t>
            </a:r>
            <a:endParaRPr lang="en-BE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DB08DEB-7AB9-B3A0-734E-A131D379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17" y="1543784"/>
            <a:ext cx="9456166" cy="4777738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A6B2349-26AD-D584-4C36-B355D956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22</a:t>
            </a:fld>
            <a:endParaRPr lang="en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55A4B85-C50D-C6DA-A2A2-AA26D1E50FAE}"/>
              </a:ext>
            </a:extLst>
          </p:cNvPr>
          <p:cNvSpPr/>
          <p:nvPr/>
        </p:nvSpPr>
        <p:spPr>
          <a:xfrm>
            <a:off x="7968343" y="1543784"/>
            <a:ext cx="2855740" cy="477773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203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2960B2-EE65-C75D-4F99-A81BCF36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23</a:t>
            </a:fld>
            <a:endParaRPr lang="en-B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82B3BA0-8DA2-800F-2C95-2388DAB8B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D9D7B-E184-BE2D-FB0F-221195D5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839" y="2242457"/>
            <a:ext cx="9954322" cy="2373086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THE EVOLUTION OF THE WEB</a:t>
            </a:r>
            <a:endParaRPr lang="en-B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08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AC7E-37ED-4C9D-9423-8A7F67D3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793DD-5A1F-4D74-AD45-7E65D9E83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/>
            <a:r>
              <a:rPr lang="en-US" dirty="0"/>
              <a:t>Distributed by design</a:t>
            </a:r>
          </a:p>
          <a:p>
            <a:pPr marL="457189" indent="-457189"/>
            <a:r>
              <a:rPr lang="en-US" dirty="0"/>
              <a:t>Decentralized</a:t>
            </a:r>
          </a:p>
          <a:p>
            <a:pPr marL="457189" indent="-457189"/>
            <a:r>
              <a:rPr lang="en-US" dirty="0"/>
              <a:t>For everyone</a:t>
            </a:r>
          </a:p>
          <a:p>
            <a:pPr marL="457189" indent="-457189"/>
            <a:r>
              <a:rPr lang="en-US" dirty="0"/>
              <a:t>Graph of links between things</a:t>
            </a:r>
          </a:p>
          <a:p>
            <a:pPr marL="457189" indent="-457189"/>
            <a:r>
              <a:rPr lang="en-US" dirty="0"/>
              <a:t>Dynamic</a:t>
            </a:r>
          </a:p>
          <a:p>
            <a:pPr marL="457189" indent="-457189"/>
            <a:r>
              <a:rPr lang="en-US" dirty="0"/>
              <a:t>Open and closed</a:t>
            </a:r>
          </a:p>
          <a:p>
            <a:endParaRPr lang="en-NL" dirty="0"/>
          </a:p>
        </p:txBody>
      </p:sp>
      <p:pic>
        <p:nvPicPr>
          <p:cNvPr id="7" name="Picture 2" descr="Image result for the world wide web">
            <a:extLst>
              <a:ext uri="{FF2B5EF4-FFF2-40B4-BE49-F238E27FC236}">
                <a16:creationId xmlns:a16="http://schemas.microsoft.com/office/drawing/2014/main" id="{E1119AB4-7DF4-497C-958D-B371CD786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119" y="2152318"/>
            <a:ext cx="4598681" cy="255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7DB9E-66A0-482D-A77C-9EF1EE6F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69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670893A5-2C3D-4CD1-8217-8E9AE1DFA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8" t="31586" r="26309" b="44451"/>
          <a:stretch/>
        </p:blipFill>
        <p:spPr>
          <a:xfrm>
            <a:off x="3556000" y="3323770"/>
            <a:ext cx="5442857" cy="1643355"/>
          </a:xfrm>
          <a:prstGeom prst="rect">
            <a:avLst/>
          </a:prstGeom>
        </p:spPr>
      </p:pic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F99219A0-AB00-48DA-84D2-9E508B332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9786"/>
          </a:xfrm>
        </p:spPr>
        <p:txBody>
          <a:bodyPr>
            <a:normAutofit/>
          </a:bodyPr>
          <a:lstStyle/>
          <a:p>
            <a:r>
              <a:rPr lang="en-US" dirty="0"/>
              <a:t>Read-only</a:t>
            </a:r>
          </a:p>
          <a:p>
            <a:r>
              <a:rPr lang="en-US" dirty="0"/>
              <a:t>Web of documents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B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55FF8C-0194-6486-68A1-71DD6B20F10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 Extra Light" panose="020B02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Web 1.0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13494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43CC97C0-AB2F-44B5-994C-F897AAF89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048" t="12961" r="21071" b="27118"/>
          <a:stretch/>
        </p:blipFill>
        <p:spPr>
          <a:xfrm>
            <a:off x="3569895" y="2383545"/>
            <a:ext cx="7910285" cy="4109330"/>
          </a:xfrm>
          <a:prstGeom prst="rect">
            <a:avLst/>
          </a:prstGeom>
        </p:spPr>
      </p:pic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5DE6CE3F-DF3C-6A21-201D-0B5512AE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9786"/>
          </a:xfrm>
        </p:spPr>
        <p:txBody>
          <a:bodyPr>
            <a:normAutofit/>
          </a:bodyPr>
          <a:lstStyle/>
          <a:p>
            <a:r>
              <a:rPr lang="en-US" dirty="0"/>
              <a:t>Read-write-publish</a:t>
            </a:r>
          </a:p>
          <a:p>
            <a:r>
              <a:rPr lang="en-US" dirty="0"/>
              <a:t>Web of people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B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7E64F5-A395-8A57-BA8D-40CC441779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 Extra Light" panose="020B02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Web 2.0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20901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E7207483-8A86-464A-A3AA-B0A5D9994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43" t="13063" r="4766" b="29159"/>
          <a:stretch/>
        </p:blipFill>
        <p:spPr>
          <a:xfrm>
            <a:off x="1959428" y="2422356"/>
            <a:ext cx="8853714" cy="3463055"/>
          </a:xfrm>
          <a:prstGeom prst="rect">
            <a:avLst/>
          </a:prstGeom>
        </p:spPr>
      </p:pic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BBCFEBB6-9C6C-3813-8055-FFADAE216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9786"/>
          </a:xfrm>
        </p:spPr>
        <p:txBody>
          <a:bodyPr>
            <a:normAutofit/>
          </a:bodyPr>
          <a:lstStyle/>
          <a:p>
            <a:r>
              <a:rPr lang="en-US" dirty="0"/>
              <a:t>Read-write-execute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743D7E-8C28-C083-819C-4CC041CF04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 Extra Light" panose="020B02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Web 3.0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14532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AC7E-37ED-4C9D-9423-8A7F67D3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on the Web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AB275B-A47C-4280-9DF4-2812E27DB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46" y="3012446"/>
            <a:ext cx="2871143" cy="17226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F64C7-A700-467C-B1F3-F3690778290C}"/>
              </a:ext>
            </a:extLst>
          </p:cNvPr>
          <p:cNvSpPr/>
          <p:nvPr/>
        </p:nvSpPr>
        <p:spPr>
          <a:xfrm>
            <a:off x="987311" y="2596517"/>
            <a:ext cx="6350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defTabSz="396230">
              <a:spcBef>
                <a:spcPts val="1851"/>
              </a:spcBef>
              <a:buFont typeface="Arial" panose="020B0604020202020204" pitchFamily="34" charset="0"/>
              <a:buChar char="•"/>
              <a:defRPr sz="4608">
                <a:solidFill>
                  <a:srgbClr val="000000"/>
                </a:solidFill>
              </a:defRPr>
            </a:pPr>
            <a:r>
              <a:rPr lang="en-US" sz="2000" dirty="0">
                <a:latin typeface="Abadi Extra Light" panose="020B0204020104020204" pitchFamily="34" charset="0"/>
              </a:rPr>
              <a:t>People can parse the web of documents and extract information from them to come to insights.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a-DK" sz="2000" dirty="0">
              <a:solidFill>
                <a:srgbClr val="222222"/>
              </a:solidFill>
              <a:latin typeface="Abadi Extra Light" panose="020B0204020104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rgbClr val="222222"/>
                </a:solidFill>
                <a:latin typeface="Abadi Extra Light" panose="020B0204020104020204" pitchFamily="34" charset="0"/>
              </a:rPr>
              <a:t>We need to </a:t>
            </a:r>
            <a:r>
              <a:rPr lang="da-DK" sz="2000" b="1" dirty="0">
                <a:solidFill>
                  <a:srgbClr val="C00000"/>
                </a:solidFill>
                <a:latin typeface="Abadi Extra Light" panose="020B0204020104020204" pitchFamily="34" charset="0"/>
              </a:rPr>
              <a:t>help machines to understand the web</a:t>
            </a:r>
            <a:r>
              <a:rPr lang="da-DK" sz="2000" dirty="0">
                <a:solidFill>
                  <a:srgbClr val="222222"/>
                </a:solidFill>
                <a:latin typeface="Abadi Extra Light" panose="020B0204020104020204" pitchFamily="34" charset="0"/>
              </a:rPr>
              <a:t>, so machines can help us understand things.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a-DK" sz="2000" dirty="0">
              <a:solidFill>
                <a:srgbClr val="222222"/>
              </a:solidFill>
              <a:latin typeface="Abadi Extra Light" panose="020B0204020104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rgbClr val="222222"/>
                </a:solidFill>
                <a:latin typeface="Abadi Extra Light" panose="020B0204020104020204" pitchFamily="34" charset="0"/>
              </a:rPr>
              <a:t>If machines have </a:t>
            </a:r>
            <a:r>
              <a:rPr lang="da-DK" sz="2000" b="1" dirty="0">
                <a:solidFill>
                  <a:srgbClr val="C00000"/>
                </a:solidFill>
                <a:latin typeface="Abadi Extra Light" panose="020B0204020104020204" pitchFamily="34" charset="0"/>
              </a:rPr>
              <a:t>access to the data </a:t>
            </a:r>
            <a:r>
              <a:rPr lang="da-DK" sz="2000" dirty="0">
                <a:solidFill>
                  <a:srgbClr val="222222"/>
                </a:solidFill>
                <a:latin typeface="Abadi Extra Light" panose="020B0204020104020204" pitchFamily="34" charset="0"/>
              </a:rPr>
              <a:t>about things, they can do a better job while processing documents.</a:t>
            </a:r>
            <a:endParaRPr lang="en-US" sz="2000" dirty="0">
              <a:latin typeface="Abadi Extra Light" panose="020B02040201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486CFA-B2C7-48DF-80C7-49F911D7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93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1282">
            <a:extLst>
              <a:ext uri="{FF2B5EF4-FFF2-40B4-BE49-F238E27FC236}">
                <a16:creationId xmlns:a16="http://schemas.microsoft.com/office/drawing/2014/main" id="{7C78FA19-3678-454C-ADC5-17B7B28F2C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20277" y="2455383"/>
            <a:ext cx="1953869" cy="1188720"/>
            <a:chOff x="521" y="3570"/>
            <a:chExt cx="429" cy="261"/>
          </a:xfrm>
          <a:solidFill>
            <a:srgbClr val="FFFFFF"/>
          </a:solidFill>
        </p:grpSpPr>
        <p:sp>
          <p:nvSpPr>
            <p:cNvPr id="90" name="AutoShape 11281">
              <a:extLst>
                <a:ext uri="{FF2B5EF4-FFF2-40B4-BE49-F238E27FC236}">
                  <a16:creationId xmlns:a16="http://schemas.microsoft.com/office/drawing/2014/main" id="{F78189A6-A8C4-45FA-B19C-3228E7D2435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1" y="3570"/>
              <a:ext cx="429" cy="2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1283">
              <a:extLst>
                <a:ext uri="{FF2B5EF4-FFF2-40B4-BE49-F238E27FC236}">
                  <a16:creationId xmlns:a16="http://schemas.microsoft.com/office/drawing/2014/main" id="{D56C46D8-2DA2-48A6-A1D3-0366809F7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" y="3570"/>
              <a:ext cx="425" cy="259"/>
            </a:xfrm>
            <a:custGeom>
              <a:avLst/>
              <a:gdLst>
                <a:gd name="T0" fmla="*/ 25 w 202"/>
                <a:gd name="T1" fmla="*/ 58 h 122"/>
                <a:gd name="T2" fmla="*/ 0 w 202"/>
                <a:gd name="T3" fmla="*/ 89 h 122"/>
                <a:gd name="T4" fmla="*/ 33 w 202"/>
                <a:gd name="T5" fmla="*/ 122 h 122"/>
                <a:gd name="T6" fmla="*/ 169 w 202"/>
                <a:gd name="T7" fmla="*/ 122 h 122"/>
                <a:gd name="T8" fmla="*/ 202 w 202"/>
                <a:gd name="T9" fmla="*/ 89 h 122"/>
                <a:gd name="T10" fmla="*/ 177 w 202"/>
                <a:gd name="T11" fmla="*/ 58 h 122"/>
                <a:gd name="T12" fmla="*/ 178 w 202"/>
                <a:gd name="T13" fmla="*/ 53 h 122"/>
                <a:gd name="T14" fmla="*/ 141 w 202"/>
                <a:gd name="T15" fmla="*/ 17 h 122"/>
                <a:gd name="T16" fmla="*/ 116 w 202"/>
                <a:gd name="T17" fmla="*/ 27 h 122"/>
                <a:gd name="T18" fmla="*/ 73 w 202"/>
                <a:gd name="T19" fmla="*/ 0 h 122"/>
                <a:gd name="T20" fmla="*/ 24 w 202"/>
                <a:gd name="T21" fmla="*/ 49 h 122"/>
                <a:gd name="T22" fmla="*/ 25 w 202"/>
                <a:gd name="T23" fmla="*/ 5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122">
                  <a:moveTo>
                    <a:pt x="25" y="58"/>
                  </a:moveTo>
                  <a:cubicBezTo>
                    <a:pt x="11" y="61"/>
                    <a:pt x="0" y="74"/>
                    <a:pt x="0" y="89"/>
                  </a:cubicBezTo>
                  <a:cubicBezTo>
                    <a:pt x="0" y="107"/>
                    <a:pt x="15" y="122"/>
                    <a:pt x="33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7" y="122"/>
                    <a:pt x="202" y="107"/>
                    <a:pt x="202" y="89"/>
                  </a:cubicBezTo>
                  <a:cubicBezTo>
                    <a:pt x="202" y="74"/>
                    <a:pt x="191" y="61"/>
                    <a:pt x="177" y="58"/>
                  </a:cubicBezTo>
                  <a:cubicBezTo>
                    <a:pt x="177" y="56"/>
                    <a:pt x="178" y="55"/>
                    <a:pt x="178" y="53"/>
                  </a:cubicBezTo>
                  <a:cubicBezTo>
                    <a:pt x="178" y="33"/>
                    <a:pt x="161" y="17"/>
                    <a:pt x="141" y="17"/>
                  </a:cubicBezTo>
                  <a:cubicBezTo>
                    <a:pt x="131" y="17"/>
                    <a:pt x="122" y="20"/>
                    <a:pt x="116" y="27"/>
                  </a:cubicBezTo>
                  <a:cubicBezTo>
                    <a:pt x="108" y="11"/>
                    <a:pt x="92" y="0"/>
                    <a:pt x="73" y="0"/>
                  </a:cubicBezTo>
                  <a:cubicBezTo>
                    <a:pt x="46" y="0"/>
                    <a:pt x="24" y="22"/>
                    <a:pt x="24" y="49"/>
                  </a:cubicBezTo>
                  <a:cubicBezTo>
                    <a:pt x="24" y="52"/>
                    <a:pt x="25" y="55"/>
                    <a:pt x="25" y="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1284">
              <a:extLst>
                <a:ext uri="{FF2B5EF4-FFF2-40B4-BE49-F238E27FC236}">
                  <a16:creationId xmlns:a16="http://schemas.microsoft.com/office/drawing/2014/main" id="{5157DC0F-DB9B-4839-ABA1-28B1C782B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" y="3570"/>
              <a:ext cx="425" cy="259"/>
            </a:xfrm>
            <a:custGeom>
              <a:avLst/>
              <a:gdLst>
                <a:gd name="T0" fmla="*/ 25 w 202"/>
                <a:gd name="T1" fmla="*/ 58 h 122"/>
                <a:gd name="T2" fmla="*/ 0 w 202"/>
                <a:gd name="T3" fmla="*/ 89 h 122"/>
                <a:gd name="T4" fmla="*/ 33 w 202"/>
                <a:gd name="T5" fmla="*/ 122 h 122"/>
                <a:gd name="T6" fmla="*/ 169 w 202"/>
                <a:gd name="T7" fmla="*/ 122 h 122"/>
                <a:gd name="T8" fmla="*/ 202 w 202"/>
                <a:gd name="T9" fmla="*/ 89 h 122"/>
                <a:gd name="T10" fmla="*/ 177 w 202"/>
                <a:gd name="T11" fmla="*/ 58 h 122"/>
                <a:gd name="T12" fmla="*/ 178 w 202"/>
                <a:gd name="T13" fmla="*/ 53 h 122"/>
                <a:gd name="T14" fmla="*/ 141 w 202"/>
                <a:gd name="T15" fmla="*/ 17 h 122"/>
                <a:gd name="T16" fmla="*/ 116 w 202"/>
                <a:gd name="T17" fmla="*/ 27 h 122"/>
                <a:gd name="T18" fmla="*/ 73 w 202"/>
                <a:gd name="T19" fmla="*/ 0 h 122"/>
                <a:gd name="T20" fmla="*/ 24 w 202"/>
                <a:gd name="T21" fmla="*/ 49 h 122"/>
                <a:gd name="T22" fmla="*/ 25 w 202"/>
                <a:gd name="T23" fmla="*/ 5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122">
                  <a:moveTo>
                    <a:pt x="25" y="58"/>
                  </a:moveTo>
                  <a:cubicBezTo>
                    <a:pt x="11" y="61"/>
                    <a:pt x="0" y="74"/>
                    <a:pt x="0" y="89"/>
                  </a:cubicBezTo>
                  <a:cubicBezTo>
                    <a:pt x="0" y="107"/>
                    <a:pt x="15" y="122"/>
                    <a:pt x="33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7" y="122"/>
                    <a:pt x="202" y="107"/>
                    <a:pt x="202" y="89"/>
                  </a:cubicBezTo>
                  <a:cubicBezTo>
                    <a:pt x="202" y="74"/>
                    <a:pt x="191" y="61"/>
                    <a:pt x="177" y="58"/>
                  </a:cubicBezTo>
                  <a:cubicBezTo>
                    <a:pt x="177" y="56"/>
                    <a:pt x="178" y="55"/>
                    <a:pt x="178" y="53"/>
                  </a:cubicBezTo>
                  <a:cubicBezTo>
                    <a:pt x="178" y="33"/>
                    <a:pt x="161" y="17"/>
                    <a:pt x="141" y="17"/>
                  </a:cubicBezTo>
                  <a:cubicBezTo>
                    <a:pt x="131" y="17"/>
                    <a:pt x="122" y="20"/>
                    <a:pt x="116" y="27"/>
                  </a:cubicBezTo>
                  <a:cubicBezTo>
                    <a:pt x="108" y="11"/>
                    <a:pt x="92" y="0"/>
                    <a:pt x="73" y="0"/>
                  </a:cubicBezTo>
                  <a:cubicBezTo>
                    <a:pt x="46" y="0"/>
                    <a:pt x="24" y="22"/>
                    <a:pt x="24" y="49"/>
                  </a:cubicBezTo>
                  <a:cubicBezTo>
                    <a:pt x="24" y="52"/>
                    <a:pt x="25" y="55"/>
                    <a:pt x="25" y="58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a-DK"/>
                <a:t>REST API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4E18016-9846-4F02-8360-E46072D2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Web services: </a:t>
            </a:r>
            <a:r>
              <a:rPr lang="nl-BE" dirty="0" err="1"/>
              <a:t>Fetching</a:t>
            </a:r>
            <a:r>
              <a:rPr lang="nl-BE" dirty="0"/>
              <a:t> Data (GET)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3A51675-C554-4860-99BF-AB51967EE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6450" y="2149757"/>
            <a:ext cx="908272" cy="118661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69D32CF-7D99-41A6-B522-42B251734BDD}"/>
              </a:ext>
            </a:extLst>
          </p:cNvPr>
          <p:cNvGrpSpPr/>
          <p:nvPr/>
        </p:nvGrpSpPr>
        <p:grpSpPr>
          <a:xfrm>
            <a:off x="669100" y="2771192"/>
            <a:ext cx="3835294" cy="2898167"/>
            <a:chOff x="669100" y="3389792"/>
            <a:chExt cx="3016669" cy="2279567"/>
          </a:xfrm>
        </p:grpSpPr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BC5607CF-2112-4E0F-A183-75E5E8B85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100" y="3389792"/>
              <a:ext cx="1463587" cy="2279567"/>
            </a:xfrm>
            <a:custGeom>
              <a:avLst/>
              <a:gdLst>
                <a:gd name="T0" fmla="*/ 28 w 138"/>
                <a:gd name="T1" fmla="*/ 113 h 215"/>
                <a:gd name="T2" fmla="*/ 16 w 138"/>
                <a:gd name="T3" fmla="*/ 96 h 215"/>
                <a:gd name="T4" fmla="*/ 27 w 138"/>
                <a:gd name="T5" fmla="*/ 77 h 215"/>
                <a:gd name="T6" fmla="*/ 28 w 138"/>
                <a:gd name="T7" fmla="*/ 78 h 215"/>
                <a:gd name="T8" fmla="*/ 28 w 138"/>
                <a:gd name="T9" fmla="*/ 113 h 215"/>
                <a:gd name="T10" fmla="*/ 31 w 138"/>
                <a:gd name="T11" fmla="*/ 13 h 215"/>
                <a:gd name="T12" fmla="*/ 49 w 138"/>
                <a:gd name="T13" fmla="*/ 0 h 215"/>
                <a:gd name="T14" fmla="*/ 67 w 138"/>
                <a:gd name="T15" fmla="*/ 13 h 215"/>
                <a:gd name="T16" fmla="*/ 64 w 138"/>
                <a:gd name="T17" fmla="*/ 33 h 215"/>
                <a:gd name="T18" fmla="*/ 52 w 138"/>
                <a:gd name="T19" fmla="*/ 41 h 215"/>
                <a:gd name="T20" fmla="*/ 46 w 138"/>
                <a:gd name="T21" fmla="*/ 41 h 215"/>
                <a:gd name="T22" fmla="*/ 34 w 138"/>
                <a:gd name="T23" fmla="*/ 33 h 215"/>
                <a:gd name="T24" fmla="*/ 31 w 138"/>
                <a:gd name="T25" fmla="*/ 13 h 215"/>
                <a:gd name="T26" fmla="*/ 75 w 138"/>
                <a:gd name="T27" fmla="*/ 76 h 215"/>
                <a:gd name="T28" fmla="*/ 97 w 138"/>
                <a:gd name="T29" fmla="*/ 81 h 215"/>
                <a:gd name="T30" fmla="*/ 106 w 138"/>
                <a:gd name="T31" fmla="*/ 81 h 215"/>
                <a:gd name="T32" fmla="*/ 134 w 138"/>
                <a:gd name="T33" fmla="*/ 74 h 215"/>
                <a:gd name="T34" fmla="*/ 137 w 138"/>
                <a:gd name="T35" fmla="*/ 68 h 215"/>
                <a:gd name="T36" fmla="*/ 136 w 138"/>
                <a:gd name="T37" fmla="*/ 63 h 215"/>
                <a:gd name="T38" fmla="*/ 131 w 138"/>
                <a:gd name="T39" fmla="*/ 60 h 215"/>
                <a:gd name="T40" fmla="*/ 103 w 138"/>
                <a:gd name="T41" fmla="*/ 65 h 215"/>
                <a:gd name="T42" fmla="*/ 73 w 138"/>
                <a:gd name="T43" fmla="*/ 53 h 215"/>
                <a:gd name="T44" fmla="*/ 33 w 138"/>
                <a:gd name="T45" fmla="*/ 51 h 215"/>
                <a:gd name="T46" fmla="*/ 23 w 138"/>
                <a:gd name="T47" fmla="*/ 54 h 215"/>
                <a:gd name="T48" fmla="*/ 14 w 138"/>
                <a:gd name="T49" fmla="*/ 62 h 215"/>
                <a:gd name="T50" fmla="*/ 3 w 138"/>
                <a:gd name="T51" fmla="*/ 86 h 215"/>
                <a:gd name="T52" fmla="*/ 3 w 138"/>
                <a:gd name="T53" fmla="*/ 102 h 215"/>
                <a:gd name="T54" fmla="*/ 21 w 138"/>
                <a:gd name="T55" fmla="*/ 130 h 215"/>
                <a:gd name="T56" fmla="*/ 25 w 138"/>
                <a:gd name="T57" fmla="*/ 132 h 215"/>
                <a:gd name="T58" fmla="*/ 28 w 138"/>
                <a:gd name="T59" fmla="*/ 131 h 215"/>
                <a:gd name="T60" fmla="*/ 24 w 138"/>
                <a:gd name="T61" fmla="*/ 211 h 215"/>
                <a:gd name="T62" fmla="*/ 28 w 138"/>
                <a:gd name="T63" fmla="*/ 215 h 215"/>
                <a:gd name="T64" fmla="*/ 41 w 138"/>
                <a:gd name="T65" fmla="*/ 215 h 215"/>
                <a:gd name="T66" fmla="*/ 51 w 138"/>
                <a:gd name="T67" fmla="*/ 139 h 215"/>
                <a:gd name="T68" fmla="*/ 51 w 138"/>
                <a:gd name="T69" fmla="*/ 139 h 215"/>
                <a:gd name="T70" fmla="*/ 57 w 138"/>
                <a:gd name="T71" fmla="*/ 168 h 215"/>
                <a:gd name="T72" fmla="*/ 61 w 138"/>
                <a:gd name="T73" fmla="*/ 215 h 215"/>
                <a:gd name="T74" fmla="*/ 74 w 138"/>
                <a:gd name="T75" fmla="*/ 215 h 215"/>
                <a:gd name="T76" fmla="*/ 78 w 138"/>
                <a:gd name="T77" fmla="*/ 211 h 215"/>
                <a:gd name="T78" fmla="*/ 78 w 138"/>
                <a:gd name="T79" fmla="*/ 166 h 215"/>
                <a:gd name="T80" fmla="*/ 75 w 138"/>
                <a:gd name="T81" fmla="*/ 140 h 215"/>
                <a:gd name="T82" fmla="*/ 74 w 138"/>
                <a:gd name="T83" fmla="*/ 7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215">
                  <a:moveTo>
                    <a:pt x="28" y="113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28" y="113"/>
                  </a:lnTo>
                  <a:close/>
                  <a:moveTo>
                    <a:pt x="31" y="13"/>
                  </a:moveTo>
                  <a:cubicBezTo>
                    <a:pt x="32" y="4"/>
                    <a:pt x="40" y="0"/>
                    <a:pt x="49" y="0"/>
                  </a:cubicBezTo>
                  <a:cubicBezTo>
                    <a:pt x="58" y="0"/>
                    <a:pt x="66" y="4"/>
                    <a:pt x="67" y="13"/>
                  </a:cubicBezTo>
                  <a:cubicBezTo>
                    <a:pt x="67" y="18"/>
                    <a:pt x="66" y="29"/>
                    <a:pt x="64" y="33"/>
                  </a:cubicBezTo>
                  <a:cubicBezTo>
                    <a:pt x="62" y="37"/>
                    <a:pt x="57" y="40"/>
                    <a:pt x="52" y="41"/>
                  </a:cubicBezTo>
                  <a:cubicBezTo>
                    <a:pt x="49" y="42"/>
                    <a:pt x="49" y="42"/>
                    <a:pt x="46" y="41"/>
                  </a:cubicBezTo>
                  <a:cubicBezTo>
                    <a:pt x="41" y="40"/>
                    <a:pt x="36" y="37"/>
                    <a:pt x="34" y="33"/>
                  </a:cubicBezTo>
                  <a:cubicBezTo>
                    <a:pt x="32" y="29"/>
                    <a:pt x="31" y="18"/>
                    <a:pt x="31" y="13"/>
                  </a:cubicBezTo>
                  <a:close/>
                  <a:moveTo>
                    <a:pt x="75" y="76"/>
                  </a:moveTo>
                  <a:cubicBezTo>
                    <a:pt x="97" y="81"/>
                    <a:pt x="97" y="81"/>
                    <a:pt x="97" y="81"/>
                  </a:cubicBezTo>
                  <a:cubicBezTo>
                    <a:pt x="102" y="82"/>
                    <a:pt x="102" y="82"/>
                    <a:pt x="106" y="81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7" y="73"/>
                    <a:pt x="138" y="71"/>
                    <a:pt x="137" y="68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5" y="60"/>
                    <a:pt x="135" y="60"/>
                    <a:pt x="131" y="60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4" y="61"/>
                    <a:pt x="82" y="55"/>
                    <a:pt x="73" y="53"/>
                  </a:cubicBezTo>
                  <a:cubicBezTo>
                    <a:pt x="62" y="51"/>
                    <a:pt x="47" y="50"/>
                    <a:pt x="33" y="51"/>
                  </a:cubicBezTo>
                  <a:cubicBezTo>
                    <a:pt x="29" y="52"/>
                    <a:pt x="26" y="53"/>
                    <a:pt x="23" y="54"/>
                  </a:cubicBezTo>
                  <a:cubicBezTo>
                    <a:pt x="20" y="56"/>
                    <a:pt x="16" y="59"/>
                    <a:pt x="14" y="62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0" y="92"/>
                    <a:pt x="0" y="96"/>
                    <a:pt x="3" y="10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32"/>
                    <a:pt x="23" y="132"/>
                    <a:pt x="25" y="132"/>
                  </a:cubicBezTo>
                  <a:cubicBezTo>
                    <a:pt x="26" y="132"/>
                    <a:pt x="27" y="132"/>
                    <a:pt x="28" y="131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5" y="214"/>
                    <a:pt x="25" y="215"/>
                    <a:pt x="28" y="215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51" y="139"/>
                    <a:pt x="51" y="139"/>
                    <a:pt x="51" y="139"/>
                  </a:cubicBezTo>
                  <a:moveTo>
                    <a:pt x="51" y="139"/>
                  </a:moveTo>
                  <a:cubicBezTo>
                    <a:pt x="57" y="168"/>
                    <a:pt x="57" y="168"/>
                    <a:pt x="57" y="168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74" y="215"/>
                    <a:pt x="74" y="215"/>
                    <a:pt x="74" y="215"/>
                  </a:cubicBezTo>
                  <a:cubicBezTo>
                    <a:pt x="77" y="215"/>
                    <a:pt x="78" y="214"/>
                    <a:pt x="78" y="211"/>
                  </a:cubicBezTo>
                  <a:cubicBezTo>
                    <a:pt x="78" y="166"/>
                    <a:pt x="78" y="166"/>
                    <a:pt x="78" y="166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74"/>
                    <a:pt x="74" y="74"/>
                    <a:pt x="74" y="74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grpSp>
          <p:nvGrpSpPr>
            <p:cNvPr id="23" name="Group 13876">
              <a:extLst>
                <a:ext uri="{FF2B5EF4-FFF2-40B4-BE49-F238E27FC236}">
                  <a16:creationId xmlns:a16="http://schemas.microsoft.com/office/drawing/2014/main" id="{BD112D8C-D126-4959-8045-1BD8A36FDD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98256" y="3476354"/>
              <a:ext cx="1687513" cy="723900"/>
              <a:chOff x="2894" y="3421"/>
              <a:chExt cx="1063" cy="456"/>
            </a:xfrm>
            <a:solidFill>
              <a:srgbClr val="FFFFFF"/>
            </a:solidFill>
          </p:grpSpPr>
          <p:sp>
            <p:nvSpPr>
              <p:cNvPr id="24" name="AutoShape 13875">
                <a:extLst>
                  <a:ext uri="{FF2B5EF4-FFF2-40B4-BE49-F238E27FC236}">
                    <a16:creationId xmlns:a16="http://schemas.microsoft.com/office/drawing/2014/main" id="{2B325644-333B-43AC-9F0D-BF98D113764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94" y="3421"/>
                <a:ext cx="1063" cy="45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5" name="Line 13877">
                <a:extLst>
                  <a:ext uri="{FF2B5EF4-FFF2-40B4-BE49-F238E27FC236}">
                    <a16:creationId xmlns:a16="http://schemas.microsoft.com/office/drawing/2014/main" id="{99F74865-A89D-46B2-A287-9DBE0789F9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7" y="363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6" name="Line 13878">
                <a:extLst>
                  <a:ext uri="{FF2B5EF4-FFF2-40B4-BE49-F238E27FC236}">
                    <a16:creationId xmlns:a16="http://schemas.microsoft.com/office/drawing/2014/main" id="{69854478-904F-4374-BB22-EA6EA5829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7" y="3633"/>
                <a:ext cx="0" cy="0"/>
              </a:xfrm>
              <a:prstGeom prst="line">
                <a:avLst/>
              </a:prstGeom>
              <a:grpFill/>
              <a:ln w="142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7" name="Freeform 13879">
                <a:extLst>
                  <a:ext uri="{FF2B5EF4-FFF2-40B4-BE49-F238E27FC236}">
                    <a16:creationId xmlns:a16="http://schemas.microsoft.com/office/drawing/2014/main" id="{48D008D3-68AE-43D6-AF81-F84E5B85E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" y="3421"/>
                <a:ext cx="345" cy="451"/>
              </a:xfrm>
              <a:custGeom>
                <a:avLst/>
                <a:gdLst>
                  <a:gd name="T0" fmla="*/ 72 w 76"/>
                  <a:gd name="T1" fmla="*/ 0 h 98"/>
                  <a:gd name="T2" fmla="*/ 49 w 76"/>
                  <a:gd name="T3" fmla="*/ 0 h 98"/>
                  <a:gd name="T4" fmla="*/ 42 w 76"/>
                  <a:gd name="T5" fmla="*/ 0 h 98"/>
                  <a:gd name="T6" fmla="*/ 4 w 76"/>
                  <a:gd name="T7" fmla="*/ 0 h 98"/>
                  <a:gd name="T8" fmla="*/ 0 w 76"/>
                  <a:gd name="T9" fmla="*/ 5 h 98"/>
                  <a:gd name="T10" fmla="*/ 0 w 76"/>
                  <a:gd name="T11" fmla="*/ 5 h 98"/>
                  <a:gd name="T12" fmla="*/ 0 w 76"/>
                  <a:gd name="T13" fmla="*/ 93 h 98"/>
                  <a:gd name="T14" fmla="*/ 1 w 76"/>
                  <a:gd name="T15" fmla="*/ 96 h 98"/>
                  <a:gd name="T16" fmla="*/ 4 w 76"/>
                  <a:gd name="T17" fmla="*/ 98 h 98"/>
                  <a:gd name="T18" fmla="*/ 4 w 76"/>
                  <a:gd name="T19" fmla="*/ 97 h 98"/>
                  <a:gd name="T20" fmla="*/ 59 w 76"/>
                  <a:gd name="T21" fmla="*/ 97 h 98"/>
                  <a:gd name="T22" fmla="*/ 59 w 76"/>
                  <a:gd name="T23" fmla="*/ 89 h 98"/>
                  <a:gd name="T24" fmla="*/ 8 w 76"/>
                  <a:gd name="T25" fmla="*/ 89 h 98"/>
                  <a:gd name="T26" fmla="*/ 8 w 76"/>
                  <a:gd name="T27" fmla="*/ 9 h 98"/>
                  <a:gd name="T28" fmla="*/ 43 w 76"/>
                  <a:gd name="T29" fmla="*/ 9 h 98"/>
                  <a:gd name="T30" fmla="*/ 68 w 76"/>
                  <a:gd name="T31" fmla="*/ 56 h 98"/>
                  <a:gd name="T32" fmla="*/ 76 w 76"/>
                  <a:gd name="T33" fmla="*/ 56 h 98"/>
                  <a:gd name="T34" fmla="*/ 76 w 76"/>
                  <a:gd name="T35" fmla="*/ 44 h 98"/>
                  <a:gd name="T36" fmla="*/ 76 w 76"/>
                  <a:gd name="T37" fmla="*/ 38 h 98"/>
                  <a:gd name="T38" fmla="*/ 76 w 76"/>
                  <a:gd name="T39" fmla="*/ 5 h 98"/>
                  <a:gd name="T40" fmla="*/ 72 w 76"/>
                  <a:gd name="T4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6" h="98">
                    <a:moveTo>
                      <a:pt x="72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6"/>
                      <a:pt x="1" y="96"/>
                    </a:cubicBezTo>
                    <a:cubicBezTo>
                      <a:pt x="2" y="97"/>
                      <a:pt x="2" y="97"/>
                      <a:pt x="4" y="98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2"/>
                      <a:pt x="72" y="0"/>
                      <a:pt x="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8" name="Freeform 13880">
                <a:extLst>
                  <a:ext uri="{FF2B5EF4-FFF2-40B4-BE49-F238E27FC236}">
                    <a16:creationId xmlns:a16="http://schemas.microsoft.com/office/drawing/2014/main" id="{715E3C0E-00E1-4D0F-A3A6-CD516D8D9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" y="3421"/>
                <a:ext cx="345" cy="451"/>
              </a:xfrm>
              <a:custGeom>
                <a:avLst/>
                <a:gdLst>
                  <a:gd name="T0" fmla="*/ 72 w 76"/>
                  <a:gd name="T1" fmla="*/ 0 h 98"/>
                  <a:gd name="T2" fmla="*/ 49 w 76"/>
                  <a:gd name="T3" fmla="*/ 0 h 98"/>
                  <a:gd name="T4" fmla="*/ 42 w 76"/>
                  <a:gd name="T5" fmla="*/ 0 h 98"/>
                  <a:gd name="T6" fmla="*/ 4 w 76"/>
                  <a:gd name="T7" fmla="*/ 0 h 98"/>
                  <a:gd name="T8" fmla="*/ 0 w 76"/>
                  <a:gd name="T9" fmla="*/ 5 h 98"/>
                  <a:gd name="T10" fmla="*/ 0 w 76"/>
                  <a:gd name="T11" fmla="*/ 5 h 98"/>
                  <a:gd name="T12" fmla="*/ 0 w 76"/>
                  <a:gd name="T13" fmla="*/ 93 h 98"/>
                  <a:gd name="T14" fmla="*/ 1 w 76"/>
                  <a:gd name="T15" fmla="*/ 96 h 98"/>
                  <a:gd name="T16" fmla="*/ 4 w 76"/>
                  <a:gd name="T17" fmla="*/ 98 h 98"/>
                  <a:gd name="T18" fmla="*/ 4 w 76"/>
                  <a:gd name="T19" fmla="*/ 97 h 98"/>
                  <a:gd name="T20" fmla="*/ 59 w 76"/>
                  <a:gd name="T21" fmla="*/ 97 h 98"/>
                  <a:gd name="T22" fmla="*/ 59 w 76"/>
                  <a:gd name="T23" fmla="*/ 89 h 98"/>
                  <a:gd name="T24" fmla="*/ 8 w 76"/>
                  <a:gd name="T25" fmla="*/ 89 h 98"/>
                  <a:gd name="T26" fmla="*/ 8 w 76"/>
                  <a:gd name="T27" fmla="*/ 9 h 98"/>
                  <a:gd name="T28" fmla="*/ 43 w 76"/>
                  <a:gd name="T29" fmla="*/ 9 h 98"/>
                  <a:gd name="T30" fmla="*/ 68 w 76"/>
                  <a:gd name="T31" fmla="*/ 56 h 98"/>
                  <a:gd name="T32" fmla="*/ 76 w 76"/>
                  <a:gd name="T33" fmla="*/ 56 h 98"/>
                  <a:gd name="T34" fmla="*/ 76 w 76"/>
                  <a:gd name="T35" fmla="*/ 44 h 98"/>
                  <a:gd name="T36" fmla="*/ 76 w 76"/>
                  <a:gd name="T37" fmla="*/ 38 h 98"/>
                  <a:gd name="T38" fmla="*/ 76 w 76"/>
                  <a:gd name="T39" fmla="*/ 5 h 98"/>
                  <a:gd name="T40" fmla="*/ 72 w 76"/>
                  <a:gd name="T4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6" h="98">
                    <a:moveTo>
                      <a:pt x="72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6"/>
                      <a:pt x="1" y="96"/>
                    </a:cubicBezTo>
                    <a:cubicBezTo>
                      <a:pt x="2" y="97"/>
                      <a:pt x="2" y="97"/>
                      <a:pt x="4" y="98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2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9" name="Freeform 13881">
                <a:extLst>
                  <a:ext uri="{FF2B5EF4-FFF2-40B4-BE49-F238E27FC236}">
                    <a16:creationId xmlns:a16="http://schemas.microsoft.com/office/drawing/2014/main" id="{031B0CBF-647C-421B-96C3-24F30F41B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6" y="3868"/>
                <a:ext cx="245" cy="4"/>
              </a:xfrm>
              <a:custGeom>
                <a:avLst/>
                <a:gdLst>
                  <a:gd name="T0" fmla="*/ 54 w 54"/>
                  <a:gd name="T1" fmla="*/ 0 h 1"/>
                  <a:gd name="T2" fmla="*/ 0 w 54"/>
                  <a:gd name="T3" fmla="*/ 0 h 1"/>
                  <a:gd name="T4" fmla="*/ 0 w 54"/>
                  <a:gd name="T5" fmla="*/ 0 h 1"/>
                  <a:gd name="T6" fmla="*/ 0 w 54"/>
                  <a:gd name="T7" fmla="*/ 1 h 1"/>
                  <a:gd name="T8" fmla="*/ 54 w 54"/>
                  <a:gd name="T9" fmla="*/ 1 h 1"/>
                  <a:gd name="T10" fmla="*/ 54 w 54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">
                    <a:moveTo>
                      <a:pt x="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54" y="1"/>
                      <a:pt x="54" y="1"/>
                      <a:pt x="54" y="1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0" name="Freeform 13882">
                <a:extLst>
                  <a:ext uri="{FF2B5EF4-FFF2-40B4-BE49-F238E27FC236}">
                    <a16:creationId xmlns:a16="http://schemas.microsoft.com/office/drawing/2014/main" id="{786EEA98-85E3-4CAE-B344-9B9B870C3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6" y="3868"/>
                <a:ext cx="245" cy="4"/>
              </a:xfrm>
              <a:custGeom>
                <a:avLst/>
                <a:gdLst>
                  <a:gd name="T0" fmla="*/ 54 w 54"/>
                  <a:gd name="T1" fmla="*/ 0 h 1"/>
                  <a:gd name="T2" fmla="*/ 0 w 54"/>
                  <a:gd name="T3" fmla="*/ 0 h 1"/>
                  <a:gd name="T4" fmla="*/ 0 w 54"/>
                  <a:gd name="T5" fmla="*/ 0 h 1"/>
                  <a:gd name="T6" fmla="*/ 0 w 54"/>
                  <a:gd name="T7" fmla="*/ 1 h 1"/>
                  <a:gd name="T8" fmla="*/ 54 w 54"/>
                  <a:gd name="T9" fmla="*/ 1 h 1"/>
                  <a:gd name="T10" fmla="*/ 54 w 54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">
                    <a:moveTo>
                      <a:pt x="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54" y="1"/>
                      <a:pt x="54" y="1"/>
                      <a:pt x="54" y="1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1" name="Freeform 13883">
                <a:extLst>
                  <a:ext uri="{FF2B5EF4-FFF2-40B4-BE49-F238E27FC236}">
                    <a16:creationId xmlns:a16="http://schemas.microsoft.com/office/drawing/2014/main" id="{098B7F0F-B376-44C6-97D8-2F36D5969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" y="3637"/>
                <a:ext cx="19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0 w 4"/>
                  <a:gd name="T4" fmla="*/ 4 w 4"/>
                  <a:gd name="T5" fmla="*/ 4 w 4"/>
                  <a:gd name="T6" fmla="*/ 4 w 4"/>
                  <a:gd name="T7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2" name="Freeform 13884">
                <a:extLst>
                  <a:ext uri="{FF2B5EF4-FFF2-40B4-BE49-F238E27FC236}">
                    <a16:creationId xmlns:a16="http://schemas.microsoft.com/office/drawing/2014/main" id="{5FD88F76-200A-43AC-8189-5C4BF638F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3670"/>
                <a:ext cx="9" cy="9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3" name="Freeform 13885">
                <a:extLst>
                  <a:ext uri="{FF2B5EF4-FFF2-40B4-BE49-F238E27FC236}">
                    <a16:creationId xmlns:a16="http://schemas.microsoft.com/office/drawing/2014/main" id="{1DA9F994-397D-48DC-8B72-D4D47B9A6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3688"/>
                <a:ext cx="9" cy="9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1 h 2"/>
                  <a:gd name="T10" fmla="*/ 0 w 2"/>
                  <a:gd name="T11" fmla="*/ 0 h 2"/>
                  <a:gd name="T12" fmla="*/ 2 w 2"/>
                  <a:gd name="T13" fmla="*/ 0 h 2"/>
                  <a:gd name="T14" fmla="*/ 2 w 2"/>
                  <a:gd name="T15" fmla="*/ 1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4" name="Freeform 13886">
                <a:extLst>
                  <a:ext uri="{FF2B5EF4-FFF2-40B4-BE49-F238E27FC236}">
                    <a16:creationId xmlns:a16="http://schemas.microsoft.com/office/drawing/2014/main" id="{210C4E6A-296F-4A64-8F78-A33222499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3707"/>
                <a:ext cx="9" cy="9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5" name="Freeform 13887">
                <a:extLst>
                  <a:ext uri="{FF2B5EF4-FFF2-40B4-BE49-F238E27FC236}">
                    <a16:creationId xmlns:a16="http://schemas.microsoft.com/office/drawing/2014/main" id="{581D0CB9-8966-4B23-A9E6-8236F279E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3656"/>
                <a:ext cx="4" cy="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6" name="Freeform 13888">
                <a:extLst>
                  <a:ext uri="{FF2B5EF4-FFF2-40B4-BE49-F238E27FC236}">
                    <a16:creationId xmlns:a16="http://schemas.microsoft.com/office/drawing/2014/main" id="{B6846214-99F1-4269-81CC-0C2454EE64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0" y="3647"/>
                <a:ext cx="5" cy="4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0 h 1"/>
                  <a:gd name="T16" fmla="*/ 1 w 1"/>
                  <a:gd name="T17" fmla="*/ 1 h 1"/>
                  <a:gd name="T18" fmla="*/ 0 w 1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7" name="Freeform 13889">
                <a:extLst>
                  <a:ext uri="{FF2B5EF4-FFF2-40B4-BE49-F238E27FC236}">
                    <a16:creationId xmlns:a16="http://schemas.microsoft.com/office/drawing/2014/main" id="{3958F5A4-3A74-4BD1-9E50-21ED43F651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0" y="3647"/>
                <a:ext cx="5" cy="4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0 h 1"/>
                  <a:gd name="T16" fmla="*/ 1 w 1"/>
                  <a:gd name="T17" fmla="*/ 1 h 1"/>
                  <a:gd name="T18" fmla="*/ 0 w 1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8" name="Oval 13890">
                <a:extLst>
                  <a:ext uri="{FF2B5EF4-FFF2-40B4-BE49-F238E27FC236}">
                    <a16:creationId xmlns:a16="http://schemas.microsoft.com/office/drawing/2014/main" id="{43CA3BE6-35DF-4900-9357-4F3275EF6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0" y="3647"/>
                <a:ext cx="5" cy="4"/>
              </a:xfrm>
              <a:prstGeom prst="ellipse">
                <a:avLst/>
              </a:pr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9" name="Freeform 13891">
                <a:extLst>
                  <a:ext uri="{FF2B5EF4-FFF2-40B4-BE49-F238E27FC236}">
                    <a16:creationId xmlns:a16="http://schemas.microsoft.com/office/drawing/2014/main" id="{CE171488-9566-4AEF-872F-7471A5394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3656"/>
                <a:ext cx="14" cy="5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0 w 3"/>
                  <a:gd name="T5" fmla="*/ 1 h 1"/>
                  <a:gd name="T6" fmla="*/ 2 w 3"/>
                  <a:gd name="T7" fmla="*/ 1 h 1"/>
                  <a:gd name="T8" fmla="*/ 3 w 3"/>
                  <a:gd name="T9" fmla="*/ 1 h 1"/>
                  <a:gd name="T10" fmla="*/ 2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0" name="Rectangle 13892">
                <a:extLst>
                  <a:ext uri="{FF2B5EF4-FFF2-40B4-BE49-F238E27FC236}">
                    <a16:creationId xmlns:a16="http://schemas.microsoft.com/office/drawing/2014/main" id="{484EA43C-26CD-4585-919C-398B1410B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0" y="3458"/>
                <a:ext cx="272" cy="37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1" name="Rectangle 13893">
                <a:extLst>
                  <a:ext uri="{FF2B5EF4-FFF2-40B4-BE49-F238E27FC236}">
                    <a16:creationId xmlns:a16="http://schemas.microsoft.com/office/drawing/2014/main" id="{8DF51451-6DB4-4076-B129-2A48EFBB0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0" y="3458"/>
                <a:ext cx="272" cy="373"/>
              </a:xfrm>
              <a:prstGeom prst="rect">
                <a:avLst/>
              </a:pr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2" name="Freeform 13894">
                <a:extLst>
                  <a:ext uri="{FF2B5EF4-FFF2-40B4-BE49-F238E27FC236}">
                    <a16:creationId xmlns:a16="http://schemas.microsoft.com/office/drawing/2014/main" id="{C66BD226-2B25-45B4-B10A-2D59A23AC9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1" y="3624"/>
                <a:ext cx="123" cy="248"/>
              </a:xfrm>
              <a:custGeom>
                <a:avLst/>
                <a:gdLst>
                  <a:gd name="T0" fmla="*/ 24 w 27"/>
                  <a:gd name="T1" fmla="*/ 0 h 54"/>
                  <a:gd name="T2" fmla="*/ 23 w 27"/>
                  <a:gd name="T3" fmla="*/ 0 h 54"/>
                  <a:gd name="T4" fmla="*/ 19 w 27"/>
                  <a:gd name="T5" fmla="*/ 0 h 54"/>
                  <a:gd name="T6" fmla="*/ 17 w 27"/>
                  <a:gd name="T7" fmla="*/ 0 h 54"/>
                  <a:gd name="T8" fmla="*/ 16 w 27"/>
                  <a:gd name="T9" fmla="*/ 0 h 54"/>
                  <a:gd name="T10" fmla="*/ 9 w 27"/>
                  <a:gd name="T11" fmla="*/ 0 h 54"/>
                  <a:gd name="T12" fmla="*/ 6 w 27"/>
                  <a:gd name="T13" fmla="*/ 0 h 54"/>
                  <a:gd name="T14" fmla="*/ 3 w 27"/>
                  <a:gd name="T15" fmla="*/ 0 h 54"/>
                  <a:gd name="T16" fmla="*/ 3 w 27"/>
                  <a:gd name="T17" fmla="*/ 0 h 54"/>
                  <a:gd name="T18" fmla="*/ 3 w 27"/>
                  <a:gd name="T19" fmla="*/ 0 h 54"/>
                  <a:gd name="T20" fmla="*/ 2 w 27"/>
                  <a:gd name="T21" fmla="*/ 0 h 54"/>
                  <a:gd name="T22" fmla="*/ 1 w 27"/>
                  <a:gd name="T23" fmla="*/ 1 h 54"/>
                  <a:gd name="T24" fmla="*/ 0 w 27"/>
                  <a:gd name="T25" fmla="*/ 3 h 54"/>
                  <a:gd name="T26" fmla="*/ 0 w 27"/>
                  <a:gd name="T27" fmla="*/ 3 h 54"/>
                  <a:gd name="T28" fmla="*/ 0 w 27"/>
                  <a:gd name="T29" fmla="*/ 3 h 54"/>
                  <a:gd name="T30" fmla="*/ 0 w 27"/>
                  <a:gd name="T31" fmla="*/ 3 h 54"/>
                  <a:gd name="T32" fmla="*/ 0 w 27"/>
                  <a:gd name="T33" fmla="*/ 34 h 54"/>
                  <a:gd name="T34" fmla="*/ 0 w 27"/>
                  <a:gd name="T35" fmla="*/ 42 h 54"/>
                  <a:gd name="T36" fmla="*/ 0 w 27"/>
                  <a:gd name="T37" fmla="*/ 42 h 54"/>
                  <a:gd name="T38" fmla="*/ 0 w 27"/>
                  <a:gd name="T39" fmla="*/ 51 h 54"/>
                  <a:gd name="T40" fmla="*/ 0 w 27"/>
                  <a:gd name="T41" fmla="*/ 51 h 54"/>
                  <a:gd name="T42" fmla="*/ 0 w 27"/>
                  <a:gd name="T43" fmla="*/ 51 h 54"/>
                  <a:gd name="T44" fmla="*/ 0 w 27"/>
                  <a:gd name="T45" fmla="*/ 51 h 54"/>
                  <a:gd name="T46" fmla="*/ 0 w 27"/>
                  <a:gd name="T47" fmla="*/ 51 h 54"/>
                  <a:gd name="T48" fmla="*/ 0 w 27"/>
                  <a:gd name="T49" fmla="*/ 52 h 54"/>
                  <a:gd name="T50" fmla="*/ 1 w 27"/>
                  <a:gd name="T51" fmla="*/ 52 h 54"/>
                  <a:gd name="T52" fmla="*/ 1 w 27"/>
                  <a:gd name="T53" fmla="*/ 53 h 54"/>
                  <a:gd name="T54" fmla="*/ 3 w 27"/>
                  <a:gd name="T55" fmla="*/ 54 h 54"/>
                  <a:gd name="T56" fmla="*/ 3 w 27"/>
                  <a:gd name="T57" fmla="*/ 54 h 54"/>
                  <a:gd name="T58" fmla="*/ 3 w 27"/>
                  <a:gd name="T59" fmla="*/ 54 h 54"/>
                  <a:gd name="T60" fmla="*/ 3 w 27"/>
                  <a:gd name="T61" fmla="*/ 54 h 54"/>
                  <a:gd name="T62" fmla="*/ 24 w 27"/>
                  <a:gd name="T63" fmla="*/ 54 h 54"/>
                  <a:gd name="T64" fmla="*/ 24 w 27"/>
                  <a:gd name="T65" fmla="*/ 54 h 54"/>
                  <a:gd name="T66" fmla="*/ 24 w 27"/>
                  <a:gd name="T67" fmla="*/ 54 h 54"/>
                  <a:gd name="T68" fmla="*/ 24 w 27"/>
                  <a:gd name="T69" fmla="*/ 54 h 54"/>
                  <a:gd name="T70" fmla="*/ 25 w 27"/>
                  <a:gd name="T71" fmla="*/ 54 h 54"/>
                  <a:gd name="T72" fmla="*/ 26 w 27"/>
                  <a:gd name="T73" fmla="*/ 53 h 54"/>
                  <a:gd name="T74" fmla="*/ 27 w 27"/>
                  <a:gd name="T75" fmla="*/ 51 h 54"/>
                  <a:gd name="T76" fmla="*/ 27 w 27"/>
                  <a:gd name="T77" fmla="*/ 51 h 54"/>
                  <a:gd name="T78" fmla="*/ 27 w 27"/>
                  <a:gd name="T79" fmla="*/ 51 h 54"/>
                  <a:gd name="T80" fmla="*/ 27 w 27"/>
                  <a:gd name="T81" fmla="*/ 51 h 54"/>
                  <a:gd name="T82" fmla="*/ 27 w 27"/>
                  <a:gd name="T83" fmla="*/ 6 h 54"/>
                  <a:gd name="T84" fmla="*/ 27 w 27"/>
                  <a:gd name="T85" fmla="*/ 3 h 54"/>
                  <a:gd name="T86" fmla="*/ 27 w 27"/>
                  <a:gd name="T87" fmla="*/ 3 h 54"/>
                  <a:gd name="T88" fmla="*/ 27 w 27"/>
                  <a:gd name="T89" fmla="*/ 3 h 54"/>
                  <a:gd name="T90" fmla="*/ 27 w 27"/>
                  <a:gd name="T91" fmla="*/ 3 h 54"/>
                  <a:gd name="T92" fmla="*/ 26 w 27"/>
                  <a:gd name="T93" fmla="*/ 1 h 54"/>
                  <a:gd name="T94" fmla="*/ 25 w 27"/>
                  <a:gd name="T95" fmla="*/ 0 h 54"/>
                  <a:gd name="T96" fmla="*/ 24 w 27"/>
                  <a:gd name="T97" fmla="*/ 0 h 54"/>
                  <a:gd name="T98" fmla="*/ 24 w 27"/>
                  <a:gd name="T99" fmla="*/ 0 h 54"/>
                  <a:gd name="T100" fmla="*/ 26 w 27"/>
                  <a:gd name="T101" fmla="*/ 47 h 54"/>
                  <a:gd name="T102" fmla="*/ 26 w 27"/>
                  <a:gd name="T103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" h="5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3"/>
                      <a:pt x="2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6" y="53"/>
                      <a:pt x="26" y="53"/>
                    </a:cubicBezTo>
                    <a:cubicBezTo>
                      <a:pt x="27" y="52"/>
                      <a:pt x="27" y="52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2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lose/>
                    <a:moveTo>
                      <a:pt x="26" y="47"/>
                    </a:moveTo>
                    <a:cubicBezTo>
                      <a:pt x="26" y="47"/>
                      <a:pt x="26" y="47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3" name="Freeform 13895">
                <a:extLst>
                  <a:ext uri="{FF2B5EF4-FFF2-40B4-BE49-F238E27FC236}">
                    <a16:creationId xmlns:a16="http://schemas.microsoft.com/office/drawing/2014/main" id="{F30E1A82-404B-4558-8661-F98E148F21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1" y="3624"/>
                <a:ext cx="123" cy="248"/>
              </a:xfrm>
              <a:custGeom>
                <a:avLst/>
                <a:gdLst>
                  <a:gd name="T0" fmla="*/ 24 w 27"/>
                  <a:gd name="T1" fmla="*/ 0 h 54"/>
                  <a:gd name="T2" fmla="*/ 23 w 27"/>
                  <a:gd name="T3" fmla="*/ 0 h 54"/>
                  <a:gd name="T4" fmla="*/ 19 w 27"/>
                  <a:gd name="T5" fmla="*/ 0 h 54"/>
                  <a:gd name="T6" fmla="*/ 17 w 27"/>
                  <a:gd name="T7" fmla="*/ 0 h 54"/>
                  <a:gd name="T8" fmla="*/ 16 w 27"/>
                  <a:gd name="T9" fmla="*/ 0 h 54"/>
                  <a:gd name="T10" fmla="*/ 9 w 27"/>
                  <a:gd name="T11" fmla="*/ 0 h 54"/>
                  <a:gd name="T12" fmla="*/ 6 w 27"/>
                  <a:gd name="T13" fmla="*/ 0 h 54"/>
                  <a:gd name="T14" fmla="*/ 3 w 27"/>
                  <a:gd name="T15" fmla="*/ 0 h 54"/>
                  <a:gd name="T16" fmla="*/ 3 w 27"/>
                  <a:gd name="T17" fmla="*/ 0 h 54"/>
                  <a:gd name="T18" fmla="*/ 3 w 27"/>
                  <a:gd name="T19" fmla="*/ 0 h 54"/>
                  <a:gd name="T20" fmla="*/ 2 w 27"/>
                  <a:gd name="T21" fmla="*/ 0 h 54"/>
                  <a:gd name="T22" fmla="*/ 1 w 27"/>
                  <a:gd name="T23" fmla="*/ 1 h 54"/>
                  <a:gd name="T24" fmla="*/ 0 w 27"/>
                  <a:gd name="T25" fmla="*/ 3 h 54"/>
                  <a:gd name="T26" fmla="*/ 0 w 27"/>
                  <a:gd name="T27" fmla="*/ 3 h 54"/>
                  <a:gd name="T28" fmla="*/ 0 w 27"/>
                  <a:gd name="T29" fmla="*/ 3 h 54"/>
                  <a:gd name="T30" fmla="*/ 0 w 27"/>
                  <a:gd name="T31" fmla="*/ 3 h 54"/>
                  <a:gd name="T32" fmla="*/ 0 w 27"/>
                  <a:gd name="T33" fmla="*/ 34 h 54"/>
                  <a:gd name="T34" fmla="*/ 0 w 27"/>
                  <a:gd name="T35" fmla="*/ 42 h 54"/>
                  <a:gd name="T36" fmla="*/ 0 w 27"/>
                  <a:gd name="T37" fmla="*/ 42 h 54"/>
                  <a:gd name="T38" fmla="*/ 0 w 27"/>
                  <a:gd name="T39" fmla="*/ 51 h 54"/>
                  <a:gd name="T40" fmla="*/ 0 w 27"/>
                  <a:gd name="T41" fmla="*/ 51 h 54"/>
                  <a:gd name="T42" fmla="*/ 0 w 27"/>
                  <a:gd name="T43" fmla="*/ 51 h 54"/>
                  <a:gd name="T44" fmla="*/ 0 w 27"/>
                  <a:gd name="T45" fmla="*/ 51 h 54"/>
                  <a:gd name="T46" fmla="*/ 0 w 27"/>
                  <a:gd name="T47" fmla="*/ 51 h 54"/>
                  <a:gd name="T48" fmla="*/ 0 w 27"/>
                  <a:gd name="T49" fmla="*/ 52 h 54"/>
                  <a:gd name="T50" fmla="*/ 1 w 27"/>
                  <a:gd name="T51" fmla="*/ 52 h 54"/>
                  <a:gd name="T52" fmla="*/ 1 w 27"/>
                  <a:gd name="T53" fmla="*/ 53 h 54"/>
                  <a:gd name="T54" fmla="*/ 3 w 27"/>
                  <a:gd name="T55" fmla="*/ 54 h 54"/>
                  <a:gd name="T56" fmla="*/ 3 w 27"/>
                  <a:gd name="T57" fmla="*/ 54 h 54"/>
                  <a:gd name="T58" fmla="*/ 3 w 27"/>
                  <a:gd name="T59" fmla="*/ 54 h 54"/>
                  <a:gd name="T60" fmla="*/ 3 w 27"/>
                  <a:gd name="T61" fmla="*/ 54 h 54"/>
                  <a:gd name="T62" fmla="*/ 24 w 27"/>
                  <a:gd name="T63" fmla="*/ 54 h 54"/>
                  <a:gd name="T64" fmla="*/ 24 w 27"/>
                  <a:gd name="T65" fmla="*/ 54 h 54"/>
                  <a:gd name="T66" fmla="*/ 24 w 27"/>
                  <a:gd name="T67" fmla="*/ 54 h 54"/>
                  <a:gd name="T68" fmla="*/ 24 w 27"/>
                  <a:gd name="T69" fmla="*/ 54 h 54"/>
                  <a:gd name="T70" fmla="*/ 25 w 27"/>
                  <a:gd name="T71" fmla="*/ 54 h 54"/>
                  <a:gd name="T72" fmla="*/ 26 w 27"/>
                  <a:gd name="T73" fmla="*/ 53 h 54"/>
                  <a:gd name="T74" fmla="*/ 27 w 27"/>
                  <a:gd name="T75" fmla="*/ 51 h 54"/>
                  <a:gd name="T76" fmla="*/ 27 w 27"/>
                  <a:gd name="T77" fmla="*/ 51 h 54"/>
                  <a:gd name="T78" fmla="*/ 27 w 27"/>
                  <a:gd name="T79" fmla="*/ 51 h 54"/>
                  <a:gd name="T80" fmla="*/ 27 w 27"/>
                  <a:gd name="T81" fmla="*/ 51 h 54"/>
                  <a:gd name="T82" fmla="*/ 27 w 27"/>
                  <a:gd name="T83" fmla="*/ 6 h 54"/>
                  <a:gd name="T84" fmla="*/ 27 w 27"/>
                  <a:gd name="T85" fmla="*/ 3 h 54"/>
                  <a:gd name="T86" fmla="*/ 27 w 27"/>
                  <a:gd name="T87" fmla="*/ 3 h 54"/>
                  <a:gd name="T88" fmla="*/ 27 w 27"/>
                  <a:gd name="T89" fmla="*/ 3 h 54"/>
                  <a:gd name="T90" fmla="*/ 27 w 27"/>
                  <a:gd name="T91" fmla="*/ 3 h 54"/>
                  <a:gd name="T92" fmla="*/ 26 w 27"/>
                  <a:gd name="T93" fmla="*/ 1 h 54"/>
                  <a:gd name="T94" fmla="*/ 25 w 27"/>
                  <a:gd name="T95" fmla="*/ 0 h 54"/>
                  <a:gd name="T96" fmla="*/ 24 w 27"/>
                  <a:gd name="T97" fmla="*/ 0 h 54"/>
                  <a:gd name="T98" fmla="*/ 24 w 27"/>
                  <a:gd name="T99" fmla="*/ 0 h 54"/>
                  <a:gd name="T100" fmla="*/ 26 w 27"/>
                  <a:gd name="T101" fmla="*/ 47 h 54"/>
                  <a:gd name="T102" fmla="*/ 26 w 27"/>
                  <a:gd name="T103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" h="5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3"/>
                      <a:pt x="2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6" y="53"/>
                      <a:pt x="26" y="53"/>
                    </a:cubicBezTo>
                    <a:cubicBezTo>
                      <a:pt x="27" y="52"/>
                      <a:pt x="27" y="52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2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lose/>
                    <a:moveTo>
                      <a:pt x="26" y="47"/>
                    </a:moveTo>
                    <a:cubicBezTo>
                      <a:pt x="26" y="47"/>
                      <a:pt x="26" y="47"/>
                      <a:pt x="26" y="47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4" name="Rectangle 13896">
                <a:extLst>
                  <a:ext uri="{FF2B5EF4-FFF2-40B4-BE49-F238E27FC236}">
                    <a16:creationId xmlns:a16="http://schemas.microsoft.com/office/drawing/2014/main" id="{67132459-C34B-4E56-AC08-3AAE2C568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3656"/>
                <a:ext cx="113" cy="1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5" name="Rectangle 13897">
                <a:extLst>
                  <a:ext uri="{FF2B5EF4-FFF2-40B4-BE49-F238E27FC236}">
                    <a16:creationId xmlns:a16="http://schemas.microsoft.com/office/drawing/2014/main" id="{B5D9646B-71E9-4DBD-ABB6-00EC8221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3656"/>
                <a:ext cx="113" cy="198"/>
              </a:xfrm>
              <a:prstGeom prst="rect">
                <a:avLst/>
              </a:pr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6" name="Oval 13898">
                <a:extLst>
                  <a:ext uri="{FF2B5EF4-FFF2-40B4-BE49-F238E27FC236}">
                    <a16:creationId xmlns:a16="http://schemas.microsoft.com/office/drawing/2014/main" id="{B20033A2-B0C2-46C7-8AD1-177948B0A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" y="3435"/>
                <a:ext cx="13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7" name="Oval 13899">
                <a:extLst>
                  <a:ext uri="{FF2B5EF4-FFF2-40B4-BE49-F238E27FC236}">
                    <a16:creationId xmlns:a16="http://schemas.microsoft.com/office/drawing/2014/main" id="{071858CC-5FD3-4DAB-BE38-235B0DD9F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" y="3435"/>
                <a:ext cx="13" cy="9"/>
              </a:xfrm>
              <a:prstGeom prst="ellipse">
                <a:avLst/>
              </a:pr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8" name="Oval 13900">
                <a:extLst>
                  <a:ext uri="{FF2B5EF4-FFF2-40B4-BE49-F238E27FC236}">
                    <a16:creationId xmlns:a16="http://schemas.microsoft.com/office/drawing/2014/main" id="{81FDA60F-FD4E-4537-8E2C-2EB17D4EB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3637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9" name="Oval 13901">
                <a:extLst>
                  <a:ext uri="{FF2B5EF4-FFF2-40B4-BE49-F238E27FC236}">
                    <a16:creationId xmlns:a16="http://schemas.microsoft.com/office/drawing/2014/main" id="{F24C96C6-ED89-4F67-A7BF-648D5112F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3637"/>
                <a:ext cx="9" cy="10"/>
              </a:xfrm>
              <a:prstGeom prst="ellipse">
                <a:avLst/>
              </a:pr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</p:grp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8B8D76-22A2-4EAC-9928-2754ADB9C2C8}"/>
              </a:ext>
            </a:extLst>
          </p:cNvPr>
          <p:cNvCxnSpPr>
            <a:cxnSpLocks/>
          </p:cNvCxnSpPr>
          <p:nvPr/>
        </p:nvCxnSpPr>
        <p:spPr>
          <a:xfrm>
            <a:off x="3300689" y="3144025"/>
            <a:ext cx="1894239" cy="2479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42F25B0-DA99-49BB-AA0A-E8270DE4948B}"/>
              </a:ext>
            </a:extLst>
          </p:cNvPr>
          <p:cNvSpPr txBox="1"/>
          <p:nvPr/>
        </p:nvSpPr>
        <p:spPr>
          <a:xfrm>
            <a:off x="3126113" y="2704651"/>
            <a:ext cx="2286139" cy="338554"/>
          </a:xfrm>
          <a:prstGeom prst="rect">
            <a:avLst/>
          </a:prstGeom>
          <a:ln>
            <a:noFill/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da-DK" sz="1600" dirty="0">
                <a:latin typeface="Abadi Extra Light" panose="020B0204020104020204" pitchFamily="34" charset="0"/>
              </a:rPr>
              <a:t>1. Show me this webpage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FAA3687-DCCC-4FA9-BE4F-A8D874B7629B}"/>
              </a:ext>
            </a:extLst>
          </p:cNvPr>
          <p:cNvCxnSpPr>
            <a:cxnSpLocks/>
          </p:cNvCxnSpPr>
          <p:nvPr/>
        </p:nvCxnSpPr>
        <p:spPr>
          <a:xfrm flipH="1" flipV="1">
            <a:off x="3248863" y="3447923"/>
            <a:ext cx="1940444" cy="10554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1270A5E-2955-4AFA-A50A-50915AC9BB9C}"/>
              </a:ext>
            </a:extLst>
          </p:cNvPr>
          <p:cNvSpPr txBox="1"/>
          <p:nvPr/>
        </p:nvSpPr>
        <p:spPr>
          <a:xfrm>
            <a:off x="3434500" y="3585890"/>
            <a:ext cx="1417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>
                <a:latin typeface="Abadi Extra Light" panose="020B0204020104020204" pitchFamily="34" charset="0"/>
              </a:rPr>
              <a:t>4. there you go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C0D99BA5-C94B-4ADC-8C84-844A4036D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5904" y="3578771"/>
            <a:ext cx="908272" cy="118661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9E416AC-69DF-484A-9516-9390442BFDFB}"/>
              </a:ext>
            </a:extLst>
          </p:cNvPr>
          <p:cNvSpPr txBox="1"/>
          <p:nvPr/>
        </p:nvSpPr>
        <p:spPr>
          <a:xfrm>
            <a:off x="5289342" y="3658198"/>
            <a:ext cx="2033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600" dirty="0">
                <a:latin typeface="Abadi Extra Light" panose="020B0204020104020204" pitchFamily="34" charset="0"/>
              </a:rPr>
              <a:t>3. Build webpage with </a:t>
            </a:r>
          </a:p>
          <a:p>
            <a:pPr algn="ctr"/>
            <a:r>
              <a:rPr lang="da-DK" sz="1600" dirty="0">
                <a:latin typeface="Abadi Extra Light" panose="020B0204020104020204" pitchFamily="34" charset="0"/>
              </a:rPr>
              <a:t>most recent content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3FAA23-F4B2-4019-B3F3-725337DE6D1C}"/>
              </a:ext>
            </a:extLst>
          </p:cNvPr>
          <p:cNvSpPr txBox="1"/>
          <p:nvPr/>
        </p:nvSpPr>
        <p:spPr>
          <a:xfrm>
            <a:off x="7101793" y="2392158"/>
            <a:ext cx="3168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>
                <a:latin typeface="Abadi Extra Light" panose="020B0204020104020204" pitchFamily="34" charset="0"/>
              </a:rPr>
              <a:t>2a. Retrieve 5 most recent wall posts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52EB1D-158F-4496-B067-78CD256E6F69}"/>
              </a:ext>
            </a:extLst>
          </p:cNvPr>
          <p:cNvCxnSpPr>
            <a:cxnSpLocks/>
          </p:cNvCxnSpPr>
          <p:nvPr/>
        </p:nvCxnSpPr>
        <p:spPr>
          <a:xfrm flipH="1">
            <a:off x="7303259" y="2960354"/>
            <a:ext cx="2758029" cy="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2BFFFB3-9F35-4ABC-B16D-EF7C41FBD712}"/>
              </a:ext>
            </a:extLst>
          </p:cNvPr>
          <p:cNvSpPr txBox="1"/>
          <p:nvPr/>
        </p:nvSpPr>
        <p:spPr>
          <a:xfrm>
            <a:off x="7509096" y="4119176"/>
            <a:ext cx="2259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600" dirty="0">
                <a:latin typeface="Abadi Extra Light" panose="020B0204020104020204" pitchFamily="34" charset="0"/>
              </a:rPr>
              <a:t>2b. store image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ED6C6F-3233-491F-9685-60EE9C906995}"/>
              </a:ext>
            </a:extLst>
          </p:cNvPr>
          <p:cNvCxnSpPr>
            <a:cxnSpLocks/>
          </p:cNvCxnSpPr>
          <p:nvPr/>
        </p:nvCxnSpPr>
        <p:spPr>
          <a:xfrm flipH="1" flipV="1">
            <a:off x="7373100" y="3447625"/>
            <a:ext cx="2671834" cy="77265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0353C68-B31A-63F9-2E04-F81ECE63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Presentation outline</a:t>
            </a:r>
            <a:endParaRPr lang="en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244333BC-7129-A2A2-4030-1685322A6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43"/>
            <a:ext cx="10515600" cy="483782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The Digital Built Environment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The Evolution of the Web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Knowledge Graphs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dirty="0"/>
              <a:t>Linked Building Data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747782D-D27C-92F1-1FF4-8F689E05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5145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1282">
            <a:extLst>
              <a:ext uri="{FF2B5EF4-FFF2-40B4-BE49-F238E27FC236}">
                <a16:creationId xmlns:a16="http://schemas.microsoft.com/office/drawing/2014/main" id="{7C78FA19-3678-454C-ADC5-17B7B28F2C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20277" y="2455383"/>
            <a:ext cx="1953869" cy="1188720"/>
            <a:chOff x="521" y="3570"/>
            <a:chExt cx="429" cy="261"/>
          </a:xfrm>
          <a:solidFill>
            <a:srgbClr val="FFFFFF"/>
          </a:solidFill>
        </p:grpSpPr>
        <p:sp>
          <p:nvSpPr>
            <p:cNvPr id="90" name="AutoShape 11281">
              <a:extLst>
                <a:ext uri="{FF2B5EF4-FFF2-40B4-BE49-F238E27FC236}">
                  <a16:creationId xmlns:a16="http://schemas.microsoft.com/office/drawing/2014/main" id="{F78189A6-A8C4-45FA-B19C-3228E7D2435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1" y="3570"/>
              <a:ext cx="429" cy="2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1283">
              <a:extLst>
                <a:ext uri="{FF2B5EF4-FFF2-40B4-BE49-F238E27FC236}">
                  <a16:creationId xmlns:a16="http://schemas.microsoft.com/office/drawing/2014/main" id="{D56C46D8-2DA2-48A6-A1D3-0366809F7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" y="3570"/>
              <a:ext cx="425" cy="259"/>
            </a:xfrm>
            <a:custGeom>
              <a:avLst/>
              <a:gdLst>
                <a:gd name="T0" fmla="*/ 25 w 202"/>
                <a:gd name="T1" fmla="*/ 58 h 122"/>
                <a:gd name="T2" fmla="*/ 0 w 202"/>
                <a:gd name="T3" fmla="*/ 89 h 122"/>
                <a:gd name="T4" fmla="*/ 33 w 202"/>
                <a:gd name="T5" fmla="*/ 122 h 122"/>
                <a:gd name="T6" fmla="*/ 169 w 202"/>
                <a:gd name="T7" fmla="*/ 122 h 122"/>
                <a:gd name="T8" fmla="*/ 202 w 202"/>
                <a:gd name="T9" fmla="*/ 89 h 122"/>
                <a:gd name="T10" fmla="*/ 177 w 202"/>
                <a:gd name="T11" fmla="*/ 58 h 122"/>
                <a:gd name="T12" fmla="*/ 178 w 202"/>
                <a:gd name="T13" fmla="*/ 53 h 122"/>
                <a:gd name="T14" fmla="*/ 141 w 202"/>
                <a:gd name="T15" fmla="*/ 17 h 122"/>
                <a:gd name="T16" fmla="*/ 116 w 202"/>
                <a:gd name="T17" fmla="*/ 27 h 122"/>
                <a:gd name="T18" fmla="*/ 73 w 202"/>
                <a:gd name="T19" fmla="*/ 0 h 122"/>
                <a:gd name="T20" fmla="*/ 24 w 202"/>
                <a:gd name="T21" fmla="*/ 49 h 122"/>
                <a:gd name="T22" fmla="*/ 25 w 202"/>
                <a:gd name="T23" fmla="*/ 5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122">
                  <a:moveTo>
                    <a:pt x="25" y="58"/>
                  </a:moveTo>
                  <a:cubicBezTo>
                    <a:pt x="11" y="61"/>
                    <a:pt x="0" y="74"/>
                    <a:pt x="0" y="89"/>
                  </a:cubicBezTo>
                  <a:cubicBezTo>
                    <a:pt x="0" y="107"/>
                    <a:pt x="15" y="122"/>
                    <a:pt x="33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7" y="122"/>
                    <a:pt x="202" y="107"/>
                    <a:pt x="202" y="89"/>
                  </a:cubicBezTo>
                  <a:cubicBezTo>
                    <a:pt x="202" y="74"/>
                    <a:pt x="191" y="61"/>
                    <a:pt x="177" y="58"/>
                  </a:cubicBezTo>
                  <a:cubicBezTo>
                    <a:pt x="177" y="56"/>
                    <a:pt x="178" y="55"/>
                    <a:pt x="178" y="53"/>
                  </a:cubicBezTo>
                  <a:cubicBezTo>
                    <a:pt x="178" y="33"/>
                    <a:pt x="161" y="17"/>
                    <a:pt x="141" y="17"/>
                  </a:cubicBezTo>
                  <a:cubicBezTo>
                    <a:pt x="131" y="17"/>
                    <a:pt x="122" y="20"/>
                    <a:pt x="116" y="27"/>
                  </a:cubicBezTo>
                  <a:cubicBezTo>
                    <a:pt x="108" y="11"/>
                    <a:pt x="92" y="0"/>
                    <a:pt x="73" y="0"/>
                  </a:cubicBezTo>
                  <a:cubicBezTo>
                    <a:pt x="46" y="0"/>
                    <a:pt x="24" y="22"/>
                    <a:pt x="24" y="49"/>
                  </a:cubicBezTo>
                  <a:cubicBezTo>
                    <a:pt x="24" y="52"/>
                    <a:pt x="25" y="55"/>
                    <a:pt x="25" y="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1284">
              <a:extLst>
                <a:ext uri="{FF2B5EF4-FFF2-40B4-BE49-F238E27FC236}">
                  <a16:creationId xmlns:a16="http://schemas.microsoft.com/office/drawing/2014/main" id="{5157DC0F-DB9B-4839-ABA1-28B1C782B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" y="3570"/>
              <a:ext cx="425" cy="259"/>
            </a:xfrm>
            <a:custGeom>
              <a:avLst/>
              <a:gdLst>
                <a:gd name="T0" fmla="*/ 25 w 202"/>
                <a:gd name="T1" fmla="*/ 58 h 122"/>
                <a:gd name="T2" fmla="*/ 0 w 202"/>
                <a:gd name="T3" fmla="*/ 89 h 122"/>
                <a:gd name="T4" fmla="*/ 33 w 202"/>
                <a:gd name="T5" fmla="*/ 122 h 122"/>
                <a:gd name="T6" fmla="*/ 169 w 202"/>
                <a:gd name="T7" fmla="*/ 122 h 122"/>
                <a:gd name="T8" fmla="*/ 202 w 202"/>
                <a:gd name="T9" fmla="*/ 89 h 122"/>
                <a:gd name="T10" fmla="*/ 177 w 202"/>
                <a:gd name="T11" fmla="*/ 58 h 122"/>
                <a:gd name="T12" fmla="*/ 178 w 202"/>
                <a:gd name="T13" fmla="*/ 53 h 122"/>
                <a:gd name="T14" fmla="*/ 141 w 202"/>
                <a:gd name="T15" fmla="*/ 17 h 122"/>
                <a:gd name="T16" fmla="*/ 116 w 202"/>
                <a:gd name="T17" fmla="*/ 27 h 122"/>
                <a:gd name="T18" fmla="*/ 73 w 202"/>
                <a:gd name="T19" fmla="*/ 0 h 122"/>
                <a:gd name="T20" fmla="*/ 24 w 202"/>
                <a:gd name="T21" fmla="*/ 49 h 122"/>
                <a:gd name="T22" fmla="*/ 25 w 202"/>
                <a:gd name="T23" fmla="*/ 5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122">
                  <a:moveTo>
                    <a:pt x="25" y="58"/>
                  </a:moveTo>
                  <a:cubicBezTo>
                    <a:pt x="11" y="61"/>
                    <a:pt x="0" y="74"/>
                    <a:pt x="0" y="89"/>
                  </a:cubicBezTo>
                  <a:cubicBezTo>
                    <a:pt x="0" y="107"/>
                    <a:pt x="15" y="122"/>
                    <a:pt x="33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87" y="122"/>
                    <a:pt x="202" y="107"/>
                    <a:pt x="202" y="89"/>
                  </a:cubicBezTo>
                  <a:cubicBezTo>
                    <a:pt x="202" y="74"/>
                    <a:pt x="191" y="61"/>
                    <a:pt x="177" y="58"/>
                  </a:cubicBezTo>
                  <a:cubicBezTo>
                    <a:pt x="177" y="56"/>
                    <a:pt x="178" y="55"/>
                    <a:pt x="178" y="53"/>
                  </a:cubicBezTo>
                  <a:cubicBezTo>
                    <a:pt x="178" y="33"/>
                    <a:pt x="161" y="17"/>
                    <a:pt x="141" y="17"/>
                  </a:cubicBezTo>
                  <a:cubicBezTo>
                    <a:pt x="131" y="17"/>
                    <a:pt x="122" y="20"/>
                    <a:pt x="116" y="27"/>
                  </a:cubicBezTo>
                  <a:cubicBezTo>
                    <a:pt x="108" y="11"/>
                    <a:pt x="92" y="0"/>
                    <a:pt x="73" y="0"/>
                  </a:cubicBezTo>
                  <a:cubicBezTo>
                    <a:pt x="46" y="0"/>
                    <a:pt x="24" y="22"/>
                    <a:pt x="24" y="49"/>
                  </a:cubicBezTo>
                  <a:cubicBezTo>
                    <a:pt x="24" y="52"/>
                    <a:pt x="25" y="55"/>
                    <a:pt x="25" y="58"/>
                  </a:cubicBezTo>
                  <a:close/>
                </a:path>
              </a:pathLst>
            </a:custGeom>
            <a:grp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a-DK"/>
                <a:t>REST API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4E18016-9846-4F02-8360-E46072D2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Web services: </a:t>
            </a:r>
            <a:r>
              <a:rPr lang="nl-BE" dirty="0" err="1"/>
              <a:t>Posting</a:t>
            </a:r>
            <a:r>
              <a:rPr lang="nl-BE" dirty="0"/>
              <a:t> Data (POST)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3A51675-C554-4860-99BF-AB51967EE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6450" y="2149757"/>
            <a:ext cx="908272" cy="118661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69D32CF-7D99-41A6-B522-42B251734BDD}"/>
              </a:ext>
            </a:extLst>
          </p:cNvPr>
          <p:cNvGrpSpPr/>
          <p:nvPr/>
        </p:nvGrpSpPr>
        <p:grpSpPr>
          <a:xfrm>
            <a:off x="669100" y="2771192"/>
            <a:ext cx="3835294" cy="2898167"/>
            <a:chOff x="669100" y="3389792"/>
            <a:chExt cx="3016669" cy="2279567"/>
          </a:xfrm>
        </p:grpSpPr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BC5607CF-2112-4E0F-A183-75E5E8B85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100" y="3389792"/>
              <a:ext cx="1463587" cy="2279567"/>
            </a:xfrm>
            <a:custGeom>
              <a:avLst/>
              <a:gdLst>
                <a:gd name="T0" fmla="*/ 28 w 138"/>
                <a:gd name="T1" fmla="*/ 113 h 215"/>
                <a:gd name="T2" fmla="*/ 16 w 138"/>
                <a:gd name="T3" fmla="*/ 96 h 215"/>
                <a:gd name="T4" fmla="*/ 27 w 138"/>
                <a:gd name="T5" fmla="*/ 77 h 215"/>
                <a:gd name="T6" fmla="*/ 28 w 138"/>
                <a:gd name="T7" fmla="*/ 78 h 215"/>
                <a:gd name="T8" fmla="*/ 28 w 138"/>
                <a:gd name="T9" fmla="*/ 113 h 215"/>
                <a:gd name="T10" fmla="*/ 31 w 138"/>
                <a:gd name="T11" fmla="*/ 13 h 215"/>
                <a:gd name="T12" fmla="*/ 49 w 138"/>
                <a:gd name="T13" fmla="*/ 0 h 215"/>
                <a:gd name="T14" fmla="*/ 67 w 138"/>
                <a:gd name="T15" fmla="*/ 13 h 215"/>
                <a:gd name="T16" fmla="*/ 64 w 138"/>
                <a:gd name="T17" fmla="*/ 33 h 215"/>
                <a:gd name="T18" fmla="*/ 52 w 138"/>
                <a:gd name="T19" fmla="*/ 41 h 215"/>
                <a:gd name="T20" fmla="*/ 46 w 138"/>
                <a:gd name="T21" fmla="*/ 41 h 215"/>
                <a:gd name="T22" fmla="*/ 34 w 138"/>
                <a:gd name="T23" fmla="*/ 33 h 215"/>
                <a:gd name="T24" fmla="*/ 31 w 138"/>
                <a:gd name="T25" fmla="*/ 13 h 215"/>
                <a:gd name="T26" fmla="*/ 75 w 138"/>
                <a:gd name="T27" fmla="*/ 76 h 215"/>
                <a:gd name="T28" fmla="*/ 97 w 138"/>
                <a:gd name="T29" fmla="*/ 81 h 215"/>
                <a:gd name="T30" fmla="*/ 106 w 138"/>
                <a:gd name="T31" fmla="*/ 81 h 215"/>
                <a:gd name="T32" fmla="*/ 134 w 138"/>
                <a:gd name="T33" fmla="*/ 74 h 215"/>
                <a:gd name="T34" fmla="*/ 137 w 138"/>
                <a:gd name="T35" fmla="*/ 68 h 215"/>
                <a:gd name="T36" fmla="*/ 136 w 138"/>
                <a:gd name="T37" fmla="*/ 63 h 215"/>
                <a:gd name="T38" fmla="*/ 131 w 138"/>
                <a:gd name="T39" fmla="*/ 60 h 215"/>
                <a:gd name="T40" fmla="*/ 103 w 138"/>
                <a:gd name="T41" fmla="*/ 65 h 215"/>
                <a:gd name="T42" fmla="*/ 73 w 138"/>
                <a:gd name="T43" fmla="*/ 53 h 215"/>
                <a:gd name="T44" fmla="*/ 33 w 138"/>
                <a:gd name="T45" fmla="*/ 51 h 215"/>
                <a:gd name="T46" fmla="*/ 23 w 138"/>
                <a:gd name="T47" fmla="*/ 54 h 215"/>
                <a:gd name="T48" fmla="*/ 14 w 138"/>
                <a:gd name="T49" fmla="*/ 62 h 215"/>
                <a:gd name="T50" fmla="*/ 3 w 138"/>
                <a:gd name="T51" fmla="*/ 86 h 215"/>
                <a:gd name="T52" fmla="*/ 3 w 138"/>
                <a:gd name="T53" fmla="*/ 102 h 215"/>
                <a:gd name="T54" fmla="*/ 21 w 138"/>
                <a:gd name="T55" fmla="*/ 130 h 215"/>
                <a:gd name="T56" fmla="*/ 25 w 138"/>
                <a:gd name="T57" fmla="*/ 132 h 215"/>
                <a:gd name="T58" fmla="*/ 28 w 138"/>
                <a:gd name="T59" fmla="*/ 131 h 215"/>
                <a:gd name="T60" fmla="*/ 24 w 138"/>
                <a:gd name="T61" fmla="*/ 211 h 215"/>
                <a:gd name="T62" fmla="*/ 28 w 138"/>
                <a:gd name="T63" fmla="*/ 215 h 215"/>
                <a:gd name="T64" fmla="*/ 41 w 138"/>
                <a:gd name="T65" fmla="*/ 215 h 215"/>
                <a:gd name="T66" fmla="*/ 51 w 138"/>
                <a:gd name="T67" fmla="*/ 139 h 215"/>
                <a:gd name="T68" fmla="*/ 51 w 138"/>
                <a:gd name="T69" fmla="*/ 139 h 215"/>
                <a:gd name="T70" fmla="*/ 57 w 138"/>
                <a:gd name="T71" fmla="*/ 168 h 215"/>
                <a:gd name="T72" fmla="*/ 61 w 138"/>
                <a:gd name="T73" fmla="*/ 215 h 215"/>
                <a:gd name="T74" fmla="*/ 74 w 138"/>
                <a:gd name="T75" fmla="*/ 215 h 215"/>
                <a:gd name="T76" fmla="*/ 78 w 138"/>
                <a:gd name="T77" fmla="*/ 211 h 215"/>
                <a:gd name="T78" fmla="*/ 78 w 138"/>
                <a:gd name="T79" fmla="*/ 166 h 215"/>
                <a:gd name="T80" fmla="*/ 75 w 138"/>
                <a:gd name="T81" fmla="*/ 140 h 215"/>
                <a:gd name="T82" fmla="*/ 74 w 138"/>
                <a:gd name="T83" fmla="*/ 7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215">
                  <a:moveTo>
                    <a:pt x="28" y="113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28" y="113"/>
                  </a:lnTo>
                  <a:close/>
                  <a:moveTo>
                    <a:pt x="31" y="13"/>
                  </a:moveTo>
                  <a:cubicBezTo>
                    <a:pt x="32" y="4"/>
                    <a:pt x="40" y="0"/>
                    <a:pt x="49" y="0"/>
                  </a:cubicBezTo>
                  <a:cubicBezTo>
                    <a:pt x="58" y="0"/>
                    <a:pt x="66" y="4"/>
                    <a:pt x="67" y="13"/>
                  </a:cubicBezTo>
                  <a:cubicBezTo>
                    <a:pt x="67" y="18"/>
                    <a:pt x="66" y="29"/>
                    <a:pt x="64" y="33"/>
                  </a:cubicBezTo>
                  <a:cubicBezTo>
                    <a:pt x="62" y="37"/>
                    <a:pt x="57" y="40"/>
                    <a:pt x="52" y="41"/>
                  </a:cubicBezTo>
                  <a:cubicBezTo>
                    <a:pt x="49" y="42"/>
                    <a:pt x="49" y="42"/>
                    <a:pt x="46" y="41"/>
                  </a:cubicBezTo>
                  <a:cubicBezTo>
                    <a:pt x="41" y="40"/>
                    <a:pt x="36" y="37"/>
                    <a:pt x="34" y="33"/>
                  </a:cubicBezTo>
                  <a:cubicBezTo>
                    <a:pt x="32" y="29"/>
                    <a:pt x="31" y="18"/>
                    <a:pt x="31" y="13"/>
                  </a:cubicBezTo>
                  <a:close/>
                  <a:moveTo>
                    <a:pt x="75" y="76"/>
                  </a:moveTo>
                  <a:cubicBezTo>
                    <a:pt x="97" y="81"/>
                    <a:pt x="97" y="81"/>
                    <a:pt x="97" y="81"/>
                  </a:cubicBezTo>
                  <a:cubicBezTo>
                    <a:pt x="102" y="82"/>
                    <a:pt x="102" y="82"/>
                    <a:pt x="106" y="81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7" y="73"/>
                    <a:pt x="138" y="71"/>
                    <a:pt x="137" y="68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5" y="60"/>
                    <a:pt x="135" y="60"/>
                    <a:pt x="131" y="60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4" y="61"/>
                    <a:pt x="82" y="55"/>
                    <a:pt x="73" y="53"/>
                  </a:cubicBezTo>
                  <a:cubicBezTo>
                    <a:pt x="62" y="51"/>
                    <a:pt x="47" y="50"/>
                    <a:pt x="33" y="51"/>
                  </a:cubicBezTo>
                  <a:cubicBezTo>
                    <a:pt x="29" y="52"/>
                    <a:pt x="26" y="53"/>
                    <a:pt x="23" y="54"/>
                  </a:cubicBezTo>
                  <a:cubicBezTo>
                    <a:pt x="20" y="56"/>
                    <a:pt x="16" y="59"/>
                    <a:pt x="14" y="62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0" y="92"/>
                    <a:pt x="0" y="96"/>
                    <a:pt x="3" y="10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32"/>
                    <a:pt x="23" y="132"/>
                    <a:pt x="25" y="132"/>
                  </a:cubicBezTo>
                  <a:cubicBezTo>
                    <a:pt x="26" y="132"/>
                    <a:pt x="27" y="132"/>
                    <a:pt x="28" y="131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5" y="214"/>
                    <a:pt x="25" y="215"/>
                    <a:pt x="28" y="215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51" y="139"/>
                    <a:pt x="51" y="139"/>
                    <a:pt x="51" y="139"/>
                  </a:cubicBezTo>
                  <a:moveTo>
                    <a:pt x="51" y="139"/>
                  </a:moveTo>
                  <a:cubicBezTo>
                    <a:pt x="57" y="168"/>
                    <a:pt x="57" y="168"/>
                    <a:pt x="57" y="168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74" y="215"/>
                    <a:pt x="74" y="215"/>
                    <a:pt x="74" y="215"/>
                  </a:cubicBezTo>
                  <a:cubicBezTo>
                    <a:pt x="77" y="215"/>
                    <a:pt x="78" y="214"/>
                    <a:pt x="78" y="211"/>
                  </a:cubicBezTo>
                  <a:cubicBezTo>
                    <a:pt x="78" y="166"/>
                    <a:pt x="78" y="166"/>
                    <a:pt x="78" y="166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74"/>
                    <a:pt x="74" y="74"/>
                    <a:pt x="74" y="74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grpSp>
          <p:nvGrpSpPr>
            <p:cNvPr id="23" name="Group 13876">
              <a:extLst>
                <a:ext uri="{FF2B5EF4-FFF2-40B4-BE49-F238E27FC236}">
                  <a16:creationId xmlns:a16="http://schemas.microsoft.com/office/drawing/2014/main" id="{BD112D8C-D126-4959-8045-1BD8A36FDD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98256" y="3476354"/>
              <a:ext cx="1687513" cy="723900"/>
              <a:chOff x="2894" y="3421"/>
              <a:chExt cx="1063" cy="456"/>
            </a:xfrm>
            <a:solidFill>
              <a:srgbClr val="FFFFFF"/>
            </a:solidFill>
          </p:grpSpPr>
          <p:sp>
            <p:nvSpPr>
              <p:cNvPr id="24" name="AutoShape 13875">
                <a:extLst>
                  <a:ext uri="{FF2B5EF4-FFF2-40B4-BE49-F238E27FC236}">
                    <a16:creationId xmlns:a16="http://schemas.microsoft.com/office/drawing/2014/main" id="{2B325644-333B-43AC-9F0D-BF98D113764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94" y="3421"/>
                <a:ext cx="1063" cy="45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5" name="Line 13877">
                <a:extLst>
                  <a:ext uri="{FF2B5EF4-FFF2-40B4-BE49-F238E27FC236}">
                    <a16:creationId xmlns:a16="http://schemas.microsoft.com/office/drawing/2014/main" id="{99F74865-A89D-46B2-A287-9DBE0789F9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7" y="3633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6" name="Line 13878">
                <a:extLst>
                  <a:ext uri="{FF2B5EF4-FFF2-40B4-BE49-F238E27FC236}">
                    <a16:creationId xmlns:a16="http://schemas.microsoft.com/office/drawing/2014/main" id="{69854478-904F-4374-BB22-EA6EA5829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7" y="3633"/>
                <a:ext cx="0" cy="0"/>
              </a:xfrm>
              <a:prstGeom prst="line">
                <a:avLst/>
              </a:prstGeom>
              <a:grpFill/>
              <a:ln w="142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7" name="Freeform 13879">
                <a:extLst>
                  <a:ext uri="{FF2B5EF4-FFF2-40B4-BE49-F238E27FC236}">
                    <a16:creationId xmlns:a16="http://schemas.microsoft.com/office/drawing/2014/main" id="{48D008D3-68AE-43D6-AF81-F84E5B85E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" y="3421"/>
                <a:ext cx="345" cy="451"/>
              </a:xfrm>
              <a:custGeom>
                <a:avLst/>
                <a:gdLst>
                  <a:gd name="T0" fmla="*/ 72 w 76"/>
                  <a:gd name="T1" fmla="*/ 0 h 98"/>
                  <a:gd name="T2" fmla="*/ 49 w 76"/>
                  <a:gd name="T3" fmla="*/ 0 h 98"/>
                  <a:gd name="T4" fmla="*/ 42 w 76"/>
                  <a:gd name="T5" fmla="*/ 0 h 98"/>
                  <a:gd name="T6" fmla="*/ 4 w 76"/>
                  <a:gd name="T7" fmla="*/ 0 h 98"/>
                  <a:gd name="T8" fmla="*/ 0 w 76"/>
                  <a:gd name="T9" fmla="*/ 5 h 98"/>
                  <a:gd name="T10" fmla="*/ 0 w 76"/>
                  <a:gd name="T11" fmla="*/ 5 h 98"/>
                  <a:gd name="T12" fmla="*/ 0 w 76"/>
                  <a:gd name="T13" fmla="*/ 93 h 98"/>
                  <a:gd name="T14" fmla="*/ 1 w 76"/>
                  <a:gd name="T15" fmla="*/ 96 h 98"/>
                  <a:gd name="T16" fmla="*/ 4 w 76"/>
                  <a:gd name="T17" fmla="*/ 98 h 98"/>
                  <a:gd name="T18" fmla="*/ 4 w 76"/>
                  <a:gd name="T19" fmla="*/ 97 h 98"/>
                  <a:gd name="T20" fmla="*/ 59 w 76"/>
                  <a:gd name="T21" fmla="*/ 97 h 98"/>
                  <a:gd name="T22" fmla="*/ 59 w 76"/>
                  <a:gd name="T23" fmla="*/ 89 h 98"/>
                  <a:gd name="T24" fmla="*/ 8 w 76"/>
                  <a:gd name="T25" fmla="*/ 89 h 98"/>
                  <a:gd name="T26" fmla="*/ 8 w 76"/>
                  <a:gd name="T27" fmla="*/ 9 h 98"/>
                  <a:gd name="T28" fmla="*/ 43 w 76"/>
                  <a:gd name="T29" fmla="*/ 9 h 98"/>
                  <a:gd name="T30" fmla="*/ 68 w 76"/>
                  <a:gd name="T31" fmla="*/ 56 h 98"/>
                  <a:gd name="T32" fmla="*/ 76 w 76"/>
                  <a:gd name="T33" fmla="*/ 56 h 98"/>
                  <a:gd name="T34" fmla="*/ 76 w 76"/>
                  <a:gd name="T35" fmla="*/ 44 h 98"/>
                  <a:gd name="T36" fmla="*/ 76 w 76"/>
                  <a:gd name="T37" fmla="*/ 38 h 98"/>
                  <a:gd name="T38" fmla="*/ 76 w 76"/>
                  <a:gd name="T39" fmla="*/ 5 h 98"/>
                  <a:gd name="T40" fmla="*/ 72 w 76"/>
                  <a:gd name="T4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6" h="98">
                    <a:moveTo>
                      <a:pt x="72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6"/>
                      <a:pt x="1" y="96"/>
                    </a:cubicBezTo>
                    <a:cubicBezTo>
                      <a:pt x="2" y="97"/>
                      <a:pt x="2" y="97"/>
                      <a:pt x="4" y="98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2"/>
                      <a:pt x="72" y="0"/>
                      <a:pt x="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8" name="Freeform 13880">
                <a:extLst>
                  <a:ext uri="{FF2B5EF4-FFF2-40B4-BE49-F238E27FC236}">
                    <a16:creationId xmlns:a16="http://schemas.microsoft.com/office/drawing/2014/main" id="{715E3C0E-00E1-4D0F-A3A6-CD516D8D9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" y="3421"/>
                <a:ext cx="345" cy="451"/>
              </a:xfrm>
              <a:custGeom>
                <a:avLst/>
                <a:gdLst>
                  <a:gd name="T0" fmla="*/ 72 w 76"/>
                  <a:gd name="T1" fmla="*/ 0 h 98"/>
                  <a:gd name="T2" fmla="*/ 49 w 76"/>
                  <a:gd name="T3" fmla="*/ 0 h 98"/>
                  <a:gd name="T4" fmla="*/ 42 w 76"/>
                  <a:gd name="T5" fmla="*/ 0 h 98"/>
                  <a:gd name="T6" fmla="*/ 4 w 76"/>
                  <a:gd name="T7" fmla="*/ 0 h 98"/>
                  <a:gd name="T8" fmla="*/ 0 w 76"/>
                  <a:gd name="T9" fmla="*/ 5 h 98"/>
                  <a:gd name="T10" fmla="*/ 0 w 76"/>
                  <a:gd name="T11" fmla="*/ 5 h 98"/>
                  <a:gd name="T12" fmla="*/ 0 w 76"/>
                  <a:gd name="T13" fmla="*/ 93 h 98"/>
                  <a:gd name="T14" fmla="*/ 1 w 76"/>
                  <a:gd name="T15" fmla="*/ 96 h 98"/>
                  <a:gd name="T16" fmla="*/ 4 w 76"/>
                  <a:gd name="T17" fmla="*/ 98 h 98"/>
                  <a:gd name="T18" fmla="*/ 4 w 76"/>
                  <a:gd name="T19" fmla="*/ 97 h 98"/>
                  <a:gd name="T20" fmla="*/ 59 w 76"/>
                  <a:gd name="T21" fmla="*/ 97 h 98"/>
                  <a:gd name="T22" fmla="*/ 59 w 76"/>
                  <a:gd name="T23" fmla="*/ 89 h 98"/>
                  <a:gd name="T24" fmla="*/ 8 w 76"/>
                  <a:gd name="T25" fmla="*/ 89 h 98"/>
                  <a:gd name="T26" fmla="*/ 8 w 76"/>
                  <a:gd name="T27" fmla="*/ 9 h 98"/>
                  <a:gd name="T28" fmla="*/ 43 w 76"/>
                  <a:gd name="T29" fmla="*/ 9 h 98"/>
                  <a:gd name="T30" fmla="*/ 68 w 76"/>
                  <a:gd name="T31" fmla="*/ 56 h 98"/>
                  <a:gd name="T32" fmla="*/ 76 w 76"/>
                  <a:gd name="T33" fmla="*/ 56 h 98"/>
                  <a:gd name="T34" fmla="*/ 76 w 76"/>
                  <a:gd name="T35" fmla="*/ 44 h 98"/>
                  <a:gd name="T36" fmla="*/ 76 w 76"/>
                  <a:gd name="T37" fmla="*/ 38 h 98"/>
                  <a:gd name="T38" fmla="*/ 76 w 76"/>
                  <a:gd name="T39" fmla="*/ 5 h 98"/>
                  <a:gd name="T40" fmla="*/ 72 w 76"/>
                  <a:gd name="T4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6" h="98">
                    <a:moveTo>
                      <a:pt x="72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6"/>
                      <a:pt x="1" y="96"/>
                    </a:cubicBezTo>
                    <a:cubicBezTo>
                      <a:pt x="2" y="97"/>
                      <a:pt x="2" y="97"/>
                      <a:pt x="4" y="98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2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29" name="Freeform 13881">
                <a:extLst>
                  <a:ext uri="{FF2B5EF4-FFF2-40B4-BE49-F238E27FC236}">
                    <a16:creationId xmlns:a16="http://schemas.microsoft.com/office/drawing/2014/main" id="{031B0CBF-647C-421B-96C3-24F30F41B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6" y="3868"/>
                <a:ext cx="245" cy="4"/>
              </a:xfrm>
              <a:custGeom>
                <a:avLst/>
                <a:gdLst>
                  <a:gd name="T0" fmla="*/ 54 w 54"/>
                  <a:gd name="T1" fmla="*/ 0 h 1"/>
                  <a:gd name="T2" fmla="*/ 0 w 54"/>
                  <a:gd name="T3" fmla="*/ 0 h 1"/>
                  <a:gd name="T4" fmla="*/ 0 w 54"/>
                  <a:gd name="T5" fmla="*/ 0 h 1"/>
                  <a:gd name="T6" fmla="*/ 0 w 54"/>
                  <a:gd name="T7" fmla="*/ 1 h 1"/>
                  <a:gd name="T8" fmla="*/ 54 w 54"/>
                  <a:gd name="T9" fmla="*/ 1 h 1"/>
                  <a:gd name="T10" fmla="*/ 54 w 54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">
                    <a:moveTo>
                      <a:pt x="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54" y="1"/>
                      <a:pt x="54" y="1"/>
                      <a:pt x="54" y="1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0" name="Freeform 13882">
                <a:extLst>
                  <a:ext uri="{FF2B5EF4-FFF2-40B4-BE49-F238E27FC236}">
                    <a16:creationId xmlns:a16="http://schemas.microsoft.com/office/drawing/2014/main" id="{786EEA98-85E3-4CAE-B344-9B9B870C3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6" y="3868"/>
                <a:ext cx="245" cy="4"/>
              </a:xfrm>
              <a:custGeom>
                <a:avLst/>
                <a:gdLst>
                  <a:gd name="T0" fmla="*/ 54 w 54"/>
                  <a:gd name="T1" fmla="*/ 0 h 1"/>
                  <a:gd name="T2" fmla="*/ 0 w 54"/>
                  <a:gd name="T3" fmla="*/ 0 h 1"/>
                  <a:gd name="T4" fmla="*/ 0 w 54"/>
                  <a:gd name="T5" fmla="*/ 0 h 1"/>
                  <a:gd name="T6" fmla="*/ 0 w 54"/>
                  <a:gd name="T7" fmla="*/ 1 h 1"/>
                  <a:gd name="T8" fmla="*/ 54 w 54"/>
                  <a:gd name="T9" fmla="*/ 1 h 1"/>
                  <a:gd name="T10" fmla="*/ 54 w 54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">
                    <a:moveTo>
                      <a:pt x="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54" y="1"/>
                      <a:pt x="54" y="1"/>
                      <a:pt x="54" y="1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1" name="Freeform 13883">
                <a:extLst>
                  <a:ext uri="{FF2B5EF4-FFF2-40B4-BE49-F238E27FC236}">
                    <a16:creationId xmlns:a16="http://schemas.microsoft.com/office/drawing/2014/main" id="{098B7F0F-B376-44C6-97D8-2F36D5969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" y="3637"/>
                <a:ext cx="19" cy="0"/>
              </a:xfrm>
              <a:custGeom>
                <a:avLst/>
                <a:gdLst>
                  <a:gd name="T0" fmla="*/ 0 w 4"/>
                  <a:gd name="T1" fmla="*/ 0 w 4"/>
                  <a:gd name="T2" fmla="*/ 0 w 4"/>
                  <a:gd name="T3" fmla="*/ 0 w 4"/>
                  <a:gd name="T4" fmla="*/ 4 w 4"/>
                  <a:gd name="T5" fmla="*/ 4 w 4"/>
                  <a:gd name="T6" fmla="*/ 4 w 4"/>
                  <a:gd name="T7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2" name="Freeform 13884">
                <a:extLst>
                  <a:ext uri="{FF2B5EF4-FFF2-40B4-BE49-F238E27FC236}">
                    <a16:creationId xmlns:a16="http://schemas.microsoft.com/office/drawing/2014/main" id="{5FD88F76-200A-43AC-8189-5C4BF638F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3670"/>
                <a:ext cx="9" cy="9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3" name="Freeform 13885">
                <a:extLst>
                  <a:ext uri="{FF2B5EF4-FFF2-40B4-BE49-F238E27FC236}">
                    <a16:creationId xmlns:a16="http://schemas.microsoft.com/office/drawing/2014/main" id="{1DA9F994-397D-48DC-8B72-D4D47B9A6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3688"/>
                <a:ext cx="9" cy="9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1 h 2"/>
                  <a:gd name="T10" fmla="*/ 0 w 2"/>
                  <a:gd name="T11" fmla="*/ 0 h 2"/>
                  <a:gd name="T12" fmla="*/ 2 w 2"/>
                  <a:gd name="T13" fmla="*/ 0 h 2"/>
                  <a:gd name="T14" fmla="*/ 2 w 2"/>
                  <a:gd name="T15" fmla="*/ 1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4" name="Freeform 13886">
                <a:extLst>
                  <a:ext uri="{FF2B5EF4-FFF2-40B4-BE49-F238E27FC236}">
                    <a16:creationId xmlns:a16="http://schemas.microsoft.com/office/drawing/2014/main" id="{210C4E6A-296F-4A64-8F78-A33222499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3707"/>
                <a:ext cx="9" cy="9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5" name="Freeform 13887">
                <a:extLst>
                  <a:ext uri="{FF2B5EF4-FFF2-40B4-BE49-F238E27FC236}">
                    <a16:creationId xmlns:a16="http://schemas.microsoft.com/office/drawing/2014/main" id="{581D0CB9-8966-4B23-A9E6-8236F279E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3656"/>
                <a:ext cx="4" cy="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6" name="Freeform 13888">
                <a:extLst>
                  <a:ext uri="{FF2B5EF4-FFF2-40B4-BE49-F238E27FC236}">
                    <a16:creationId xmlns:a16="http://schemas.microsoft.com/office/drawing/2014/main" id="{B6846214-99F1-4269-81CC-0C2454EE64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0" y="3647"/>
                <a:ext cx="5" cy="4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0 h 1"/>
                  <a:gd name="T16" fmla="*/ 1 w 1"/>
                  <a:gd name="T17" fmla="*/ 1 h 1"/>
                  <a:gd name="T18" fmla="*/ 0 w 1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7" name="Freeform 13889">
                <a:extLst>
                  <a:ext uri="{FF2B5EF4-FFF2-40B4-BE49-F238E27FC236}">
                    <a16:creationId xmlns:a16="http://schemas.microsoft.com/office/drawing/2014/main" id="{3958F5A4-3A74-4BD1-9E50-21ED43F651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0" y="3647"/>
                <a:ext cx="5" cy="4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0 h 1"/>
                  <a:gd name="T16" fmla="*/ 1 w 1"/>
                  <a:gd name="T17" fmla="*/ 1 h 1"/>
                  <a:gd name="T18" fmla="*/ 0 w 1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8" name="Oval 13890">
                <a:extLst>
                  <a:ext uri="{FF2B5EF4-FFF2-40B4-BE49-F238E27FC236}">
                    <a16:creationId xmlns:a16="http://schemas.microsoft.com/office/drawing/2014/main" id="{43CA3BE6-35DF-4900-9357-4F3275EF6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0" y="3647"/>
                <a:ext cx="5" cy="4"/>
              </a:xfrm>
              <a:prstGeom prst="ellipse">
                <a:avLst/>
              </a:pr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39" name="Freeform 13891">
                <a:extLst>
                  <a:ext uri="{FF2B5EF4-FFF2-40B4-BE49-F238E27FC236}">
                    <a16:creationId xmlns:a16="http://schemas.microsoft.com/office/drawing/2014/main" id="{CE171488-9566-4AEF-872F-7471A5394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3656"/>
                <a:ext cx="14" cy="5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0 w 3"/>
                  <a:gd name="T5" fmla="*/ 1 h 1"/>
                  <a:gd name="T6" fmla="*/ 2 w 3"/>
                  <a:gd name="T7" fmla="*/ 1 h 1"/>
                  <a:gd name="T8" fmla="*/ 3 w 3"/>
                  <a:gd name="T9" fmla="*/ 1 h 1"/>
                  <a:gd name="T10" fmla="*/ 2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14288" cap="flat">
                <a:solidFill>
                  <a:srgbClr val="F2F1E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0" name="Rectangle 13892">
                <a:extLst>
                  <a:ext uri="{FF2B5EF4-FFF2-40B4-BE49-F238E27FC236}">
                    <a16:creationId xmlns:a16="http://schemas.microsoft.com/office/drawing/2014/main" id="{484EA43C-26CD-4585-919C-398B1410B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0" y="3458"/>
                <a:ext cx="272" cy="37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1" name="Rectangle 13893">
                <a:extLst>
                  <a:ext uri="{FF2B5EF4-FFF2-40B4-BE49-F238E27FC236}">
                    <a16:creationId xmlns:a16="http://schemas.microsoft.com/office/drawing/2014/main" id="{8DF51451-6DB4-4076-B129-2A48EFBB0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0" y="3458"/>
                <a:ext cx="272" cy="373"/>
              </a:xfrm>
              <a:prstGeom prst="rect">
                <a:avLst/>
              </a:pr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2" name="Freeform 13894">
                <a:extLst>
                  <a:ext uri="{FF2B5EF4-FFF2-40B4-BE49-F238E27FC236}">
                    <a16:creationId xmlns:a16="http://schemas.microsoft.com/office/drawing/2014/main" id="{C66BD226-2B25-45B4-B10A-2D59A23AC9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1" y="3624"/>
                <a:ext cx="123" cy="248"/>
              </a:xfrm>
              <a:custGeom>
                <a:avLst/>
                <a:gdLst>
                  <a:gd name="T0" fmla="*/ 24 w 27"/>
                  <a:gd name="T1" fmla="*/ 0 h 54"/>
                  <a:gd name="T2" fmla="*/ 23 w 27"/>
                  <a:gd name="T3" fmla="*/ 0 h 54"/>
                  <a:gd name="T4" fmla="*/ 19 w 27"/>
                  <a:gd name="T5" fmla="*/ 0 h 54"/>
                  <a:gd name="T6" fmla="*/ 17 w 27"/>
                  <a:gd name="T7" fmla="*/ 0 h 54"/>
                  <a:gd name="T8" fmla="*/ 16 w 27"/>
                  <a:gd name="T9" fmla="*/ 0 h 54"/>
                  <a:gd name="T10" fmla="*/ 9 w 27"/>
                  <a:gd name="T11" fmla="*/ 0 h 54"/>
                  <a:gd name="T12" fmla="*/ 6 w 27"/>
                  <a:gd name="T13" fmla="*/ 0 h 54"/>
                  <a:gd name="T14" fmla="*/ 3 w 27"/>
                  <a:gd name="T15" fmla="*/ 0 h 54"/>
                  <a:gd name="T16" fmla="*/ 3 w 27"/>
                  <a:gd name="T17" fmla="*/ 0 h 54"/>
                  <a:gd name="T18" fmla="*/ 3 w 27"/>
                  <a:gd name="T19" fmla="*/ 0 h 54"/>
                  <a:gd name="T20" fmla="*/ 2 w 27"/>
                  <a:gd name="T21" fmla="*/ 0 h 54"/>
                  <a:gd name="T22" fmla="*/ 1 w 27"/>
                  <a:gd name="T23" fmla="*/ 1 h 54"/>
                  <a:gd name="T24" fmla="*/ 0 w 27"/>
                  <a:gd name="T25" fmla="*/ 3 h 54"/>
                  <a:gd name="T26" fmla="*/ 0 w 27"/>
                  <a:gd name="T27" fmla="*/ 3 h 54"/>
                  <a:gd name="T28" fmla="*/ 0 w 27"/>
                  <a:gd name="T29" fmla="*/ 3 h 54"/>
                  <a:gd name="T30" fmla="*/ 0 w 27"/>
                  <a:gd name="T31" fmla="*/ 3 h 54"/>
                  <a:gd name="T32" fmla="*/ 0 w 27"/>
                  <a:gd name="T33" fmla="*/ 34 h 54"/>
                  <a:gd name="T34" fmla="*/ 0 w 27"/>
                  <a:gd name="T35" fmla="*/ 42 h 54"/>
                  <a:gd name="T36" fmla="*/ 0 w 27"/>
                  <a:gd name="T37" fmla="*/ 42 h 54"/>
                  <a:gd name="T38" fmla="*/ 0 w 27"/>
                  <a:gd name="T39" fmla="*/ 51 h 54"/>
                  <a:gd name="T40" fmla="*/ 0 w 27"/>
                  <a:gd name="T41" fmla="*/ 51 h 54"/>
                  <a:gd name="T42" fmla="*/ 0 w 27"/>
                  <a:gd name="T43" fmla="*/ 51 h 54"/>
                  <a:gd name="T44" fmla="*/ 0 w 27"/>
                  <a:gd name="T45" fmla="*/ 51 h 54"/>
                  <a:gd name="T46" fmla="*/ 0 w 27"/>
                  <a:gd name="T47" fmla="*/ 51 h 54"/>
                  <a:gd name="T48" fmla="*/ 0 w 27"/>
                  <a:gd name="T49" fmla="*/ 52 h 54"/>
                  <a:gd name="T50" fmla="*/ 1 w 27"/>
                  <a:gd name="T51" fmla="*/ 52 h 54"/>
                  <a:gd name="T52" fmla="*/ 1 w 27"/>
                  <a:gd name="T53" fmla="*/ 53 h 54"/>
                  <a:gd name="T54" fmla="*/ 3 w 27"/>
                  <a:gd name="T55" fmla="*/ 54 h 54"/>
                  <a:gd name="T56" fmla="*/ 3 w 27"/>
                  <a:gd name="T57" fmla="*/ 54 h 54"/>
                  <a:gd name="T58" fmla="*/ 3 w 27"/>
                  <a:gd name="T59" fmla="*/ 54 h 54"/>
                  <a:gd name="T60" fmla="*/ 3 w 27"/>
                  <a:gd name="T61" fmla="*/ 54 h 54"/>
                  <a:gd name="T62" fmla="*/ 24 w 27"/>
                  <a:gd name="T63" fmla="*/ 54 h 54"/>
                  <a:gd name="T64" fmla="*/ 24 w 27"/>
                  <a:gd name="T65" fmla="*/ 54 h 54"/>
                  <a:gd name="T66" fmla="*/ 24 w 27"/>
                  <a:gd name="T67" fmla="*/ 54 h 54"/>
                  <a:gd name="T68" fmla="*/ 24 w 27"/>
                  <a:gd name="T69" fmla="*/ 54 h 54"/>
                  <a:gd name="T70" fmla="*/ 25 w 27"/>
                  <a:gd name="T71" fmla="*/ 54 h 54"/>
                  <a:gd name="T72" fmla="*/ 26 w 27"/>
                  <a:gd name="T73" fmla="*/ 53 h 54"/>
                  <a:gd name="T74" fmla="*/ 27 w 27"/>
                  <a:gd name="T75" fmla="*/ 51 h 54"/>
                  <a:gd name="T76" fmla="*/ 27 w 27"/>
                  <a:gd name="T77" fmla="*/ 51 h 54"/>
                  <a:gd name="T78" fmla="*/ 27 w 27"/>
                  <a:gd name="T79" fmla="*/ 51 h 54"/>
                  <a:gd name="T80" fmla="*/ 27 w 27"/>
                  <a:gd name="T81" fmla="*/ 51 h 54"/>
                  <a:gd name="T82" fmla="*/ 27 w 27"/>
                  <a:gd name="T83" fmla="*/ 6 h 54"/>
                  <a:gd name="T84" fmla="*/ 27 w 27"/>
                  <a:gd name="T85" fmla="*/ 3 h 54"/>
                  <a:gd name="T86" fmla="*/ 27 w 27"/>
                  <a:gd name="T87" fmla="*/ 3 h 54"/>
                  <a:gd name="T88" fmla="*/ 27 w 27"/>
                  <a:gd name="T89" fmla="*/ 3 h 54"/>
                  <a:gd name="T90" fmla="*/ 27 w 27"/>
                  <a:gd name="T91" fmla="*/ 3 h 54"/>
                  <a:gd name="T92" fmla="*/ 26 w 27"/>
                  <a:gd name="T93" fmla="*/ 1 h 54"/>
                  <a:gd name="T94" fmla="*/ 25 w 27"/>
                  <a:gd name="T95" fmla="*/ 0 h 54"/>
                  <a:gd name="T96" fmla="*/ 24 w 27"/>
                  <a:gd name="T97" fmla="*/ 0 h 54"/>
                  <a:gd name="T98" fmla="*/ 24 w 27"/>
                  <a:gd name="T99" fmla="*/ 0 h 54"/>
                  <a:gd name="T100" fmla="*/ 26 w 27"/>
                  <a:gd name="T101" fmla="*/ 47 h 54"/>
                  <a:gd name="T102" fmla="*/ 26 w 27"/>
                  <a:gd name="T103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" h="5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3"/>
                      <a:pt x="2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6" y="53"/>
                      <a:pt x="26" y="53"/>
                    </a:cubicBezTo>
                    <a:cubicBezTo>
                      <a:pt x="27" y="52"/>
                      <a:pt x="27" y="52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2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lose/>
                    <a:moveTo>
                      <a:pt x="26" y="47"/>
                    </a:moveTo>
                    <a:cubicBezTo>
                      <a:pt x="26" y="47"/>
                      <a:pt x="26" y="47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3" name="Freeform 13895">
                <a:extLst>
                  <a:ext uri="{FF2B5EF4-FFF2-40B4-BE49-F238E27FC236}">
                    <a16:creationId xmlns:a16="http://schemas.microsoft.com/office/drawing/2014/main" id="{F30E1A82-404B-4558-8661-F98E148F21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1" y="3624"/>
                <a:ext cx="123" cy="248"/>
              </a:xfrm>
              <a:custGeom>
                <a:avLst/>
                <a:gdLst>
                  <a:gd name="T0" fmla="*/ 24 w 27"/>
                  <a:gd name="T1" fmla="*/ 0 h 54"/>
                  <a:gd name="T2" fmla="*/ 23 w 27"/>
                  <a:gd name="T3" fmla="*/ 0 h 54"/>
                  <a:gd name="T4" fmla="*/ 19 w 27"/>
                  <a:gd name="T5" fmla="*/ 0 h 54"/>
                  <a:gd name="T6" fmla="*/ 17 w 27"/>
                  <a:gd name="T7" fmla="*/ 0 h 54"/>
                  <a:gd name="T8" fmla="*/ 16 w 27"/>
                  <a:gd name="T9" fmla="*/ 0 h 54"/>
                  <a:gd name="T10" fmla="*/ 9 w 27"/>
                  <a:gd name="T11" fmla="*/ 0 h 54"/>
                  <a:gd name="T12" fmla="*/ 6 w 27"/>
                  <a:gd name="T13" fmla="*/ 0 h 54"/>
                  <a:gd name="T14" fmla="*/ 3 w 27"/>
                  <a:gd name="T15" fmla="*/ 0 h 54"/>
                  <a:gd name="T16" fmla="*/ 3 w 27"/>
                  <a:gd name="T17" fmla="*/ 0 h 54"/>
                  <a:gd name="T18" fmla="*/ 3 w 27"/>
                  <a:gd name="T19" fmla="*/ 0 h 54"/>
                  <a:gd name="T20" fmla="*/ 2 w 27"/>
                  <a:gd name="T21" fmla="*/ 0 h 54"/>
                  <a:gd name="T22" fmla="*/ 1 w 27"/>
                  <a:gd name="T23" fmla="*/ 1 h 54"/>
                  <a:gd name="T24" fmla="*/ 0 w 27"/>
                  <a:gd name="T25" fmla="*/ 3 h 54"/>
                  <a:gd name="T26" fmla="*/ 0 w 27"/>
                  <a:gd name="T27" fmla="*/ 3 h 54"/>
                  <a:gd name="T28" fmla="*/ 0 w 27"/>
                  <a:gd name="T29" fmla="*/ 3 h 54"/>
                  <a:gd name="T30" fmla="*/ 0 w 27"/>
                  <a:gd name="T31" fmla="*/ 3 h 54"/>
                  <a:gd name="T32" fmla="*/ 0 w 27"/>
                  <a:gd name="T33" fmla="*/ 34 h 54"/>
                  <a:gd name="T34" fmla="*/ 0 w 27"/>
                  <a:gd name="T35" fmla="*/ 42 h 54"/>
                  <a:gd name="T36" fmla="*/ 0 w 27"/>
                  <a:gd name="T37" fmla="*/ 42 h 54"/>
                  <a:gd name="T38" fmla="*/ 0 w 27"/>
                  <a:gd name="T39" fmla="*/ 51 h 54"/>
                  <a:gd name="T40" fmla="*/ 0 w 27"/>
                  <a:gd name="T41" fmla="*/ 51 h 54"/>
                  <a:gd name="T42" fmla="*/ 0 w 27"/>
                  <a:gd name="T43" fmla="*/ 51 h 54"/>
                  <a:gd name="T44" fmla="*/ 0 w 27"/>
                  <a:gd name="T45" fmla="*/ 51 h 54"/>
                  <a:gd name="T46" fmla="*/ 0 w 27"/>
                  <a:gd name="T47" fmla="*/ 51 h 54"/>
                  <a:gd name="T48" fmla="*/ 0 w 27"/>
                  <a:gd name="T49" fmla="*/ 52 h 54"/>
                  <a:gd name="T50" fmla="*/ 1 w 27"/>
                  <a:gd name="T51" fmla="*/ 52 h 54"/>
                  <a:gd name="T52" fmla="*/ 1 w 27"/>
                  <a:gd name="T53" fmla="*/ 53 h 54"/>
                  <a:gd name="T54" fmla="*/ 3 w 27"/>
                  <a:gd name="T55" fmla="*/ 54 h 54"/>
                  <a:gd name="T56" fmla="*/ 3 w 27"/>
                  <a:gd name="T57" fmla="*/ 54 h 54"/>
                  <a:gd name="T58" fmla="*/ 3 w 27"/>
                  <a:gd name="T59" fmla="*/ 54 h 54"/>
                  <a:gd name="T60" fmla="*/ 3 w 27"/>
                  <a:gd name="T61" fmla="*/ 54 h 54"/>
                  <a:gd name="T62" fmla="*/ 24 w 27"/>
                  <a:gd name="T63" fmla="*/ 54 h 54"/>
                  <a:gd name="T64" fmla="*/ 24 w 27"/>
                  <a:gd name="T65" fmla="*/ 54 h 54"/>
                  <a:gd name="T66" fmla="*/ 24 w 27"/>
                  <a:gd name="T67" fmla="*/ 54 h 54"/>
                  <a:gd name="T68" fmla="*/ 24 w 27"/>
                  <a:gd name="T69" fmla="*/ 54 h 54"/>
                  <a:gd name="T70" fmla="*/ 25 w 27"/>
                  <a:gd name="T71" fmla="*/ 54 h 54"/>
                  <a:gd name="T72" fmla="*/ 26 w 27"/>
                  <a:gd name="T73" fmla="*/ 53 h 54"/>
                  <a:gd name="T74" fmla="*/ 27 w 27"/>
                  <a:gd name="T75" fmla="*/ 51 h 54"/>
                  <a:gd name="T76" fmla="*/ 27 w 27"/>
                  <a:gd name="T77" fmla="*/ 51 h 54"/>
                  <a:gd name="T78" fmla="*/ 27 w 27"/>
                  <a:gd name="T79" fmla="*/ 51 h 54"/>
                  <a:gd name="T80" fmla="*/ 27 w 27"/>
                  <a:gd name="T81" fmla="*/ 51 h 54"/>
                  <a:gd name="T82" fmla="*/ 27 w 27"/>
                  <a:gd name="T83" fmla="*/ 6 h 54"/>
                  <a:gd name="T84" fmla="*/ 27 w 27"/>
                  <a:gd name="T85" fmla="*/ 3 h 54"/>
                  <a:gd name="T86" fmla="*/ 27 w 27"/>
                  <a:gd name="T87" fmla="*/ 3 h 54"/>
                  <a:gd name="T88" fmla="*/ 27 w 27"/>
                  <a:gd name="T89" fmla="*/ 3 h 54"/>
                  <a:gd name="T90" fmla="*/ 27 w 27"/>
                  <a:gd name="T91" fmla="*/ 3 h 54"/>
                  <a:gd name="T92" fmla="*/ 26 w 27"/>
                  <a:gd name="T93" fmla="*/ 1 h 54"/>
                  <a:gd name="T94" fmla="*/ 25 w 27"/>
                  <a:gd name="T95" fmla="*/ 0 h 54"/>
                  <a:gd name="T96" fmla="*/ 24 w 27"/>
                  <a:gd name="T97" fmla="*/ 0 h 54"/>
                  <a:gd name="T98" fmla="*/ 24 w 27"/>
                  <a:gd name="T99" fmla="*/ 0 h 54"/>
                  <a:gd name="T100" fmla="*/ 26 w 27"/>
                  <a:gd name="T101" fmla="*/ 47 h 54"/>
                  <a:gd name="T102" fmla="*/ 26 w 27"/>
                  <a:gd name="T103" fmla="*/ 4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" h="54">
                    <a:moveTo>
                      <a:pt x="24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3"/>
                      <a:pt x="2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6" y="53"/>
                      <a:pt x="26" y="53"/>
                    </a:cubicBezTo>
                    <a:cubicBezTo>
                      <a:pt x="27" y="52"/>
                      <a:pt x="27" y="52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2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lose/>
                    <a:moveTo>
                      <a:pt x="26" y="47"/>
                    </a:moveTo>
                    <a:cubicBezTo>
                      <a:pt x="26" y="47"/>
                      <a:pt x="26" y="47"/>
                      <a:pt x="26" y="47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4" name="Rectangle 13896">
                <a:extLst>
                  <a:ext uri="{FF2B5EF4-FFF2-40B4-BE49-F238E27FC236}">
                    <a16:creationId xmlns:a16="http://schemas.microsoft.com/office/drawing/2014/main" id="{67132459-C34B-4E56-AC08-3AAE2C568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3656"/>
                <a:ext cx="113" cy="1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5" name="Rectangle 13897">
                <a:extLst>
                  <a:ext uri="{FF2B5EF4-FFF2-40B4-BE49-F238E27FC236}">
                    <a16:creationId xmlns:a16="http://schemas.microsoft.com/office/drawing/2014/main" id="{B5D9646B-71E9-4DBD-ABB6-00EC8221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3656"/>
                <a:ext cx="113" cy="198"/>
              </a:xfrm>
              <a:prstGeom prst="rect">
                <a:avLst/>
              </a:pr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6" name="Oval 13898">
                <a:extLst>
                  <a:ext uri="{FF2B5EF4-FFF2-40B4-BE49-F238E27FC236}">
                    <a16:creationId xmlns:a16="http://schemas.microsoft.com/office/drawing/2014/main" id="{B20033A2-B0C2-46C7-8AD1-177948B0A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" y="3435"/>
                <a:ext cx="13" cy="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7" name="Oval 13899">
                <a:extLst>
                  <a:ext uri="{FF2B5EF4-FFF2-40B4-BE49-F238E27FC236}">
                    <a16:creationId xmlns:a16="http://schemas.microsoft.com/office/drawing/2014/main" id="{071858CC-5FD3-4DAB-BE38-235B0DD9F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" y="3435"/>
                <a:ext cx="13" cy="9"/>
              </a:xfrm>
              <a:prstGeom prst="ellipse">
                <a:avLst/>
              </a:pr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8" name="Oval 13900">
                <a:extLst>
                  <a:ext uri="{FF2B5EF4-FFF2-40B4-BE49-F238E27FC236}">
                    <a16:creationId xmlns:a16="http://schemas.microsoft.com/office/drawing/2014/main" id="{81FDA60F-FD4E-4537-8E2C-2EB17D4EB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3637"/>
                <a:ext cx="9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49" name="Oval 13901">
                <a:extLst>
                  <a:ext uri="{FF2B5EF4-FFF2-40B4-BE49-F238E27FC236}">
                    <a16:creationId xmlns:a16="http://schemas.microsoft.com/office/drawing/2014/main" id="{F24C96C6-ED89-4F67-A7BF-648D5112F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3637"/>
                <a:ext cx="9" cy="10"/>
              </a:xfrm>
              <a:prstGeom prst="ellipse">
                <a:avLst/>
              </a:prstGeom>
              <a:grp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</p:grp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8B8D76-22A2-4EAC-9928-2754ADB9C2C8}"/>
              </a:ext>
            </a:extLst>
          </p:cNvPr>
          <p:cNvCxnSpPr>
            <a:cxnSpLocks/>
          </p:cNvCxnSpPr>
          <p:nvPr/>
        </p:nvCxnSpPr>
        <p:spPr>
          <a:xfrm>
            <a:off x="3300689" y="3144025"/>
            <a:ext cx="1894239" cy="2479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42F25B0-DA99-49BB-AA0A-E8270DE4948B}"/>
              </a:ext>
            </a:extLst>
          </p:cNvPr>
          <p:cNvSpPr txBox="1"/>
          <p:nvPr/>
        </p:nvSpPr>
        <p:spPr>
          <a:xfrm>
            <a:off x="3126113" y="2704651"/>
            <a:ext cx="2418996" cy="338554"/>
          </a:xfrm>
          <a:prstGeom prst="rect">
            <a:avLst/>
          </a:prstGeom>
          <a:ln>
            <a:noFill/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da-DK" sz="1600" dirty="0">
                <a:latin typeface="Abadi Extra Light" panose="020B0204020104020204" pitchFamily="34" charset="0"/>
              </a:rPr>
              <a:t>1. Create this new wall post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FAA3687-DCCC-4FA9-BE4F-A8D874B7629B}"/>
              </a:ext>
            </a:extLst>
          </p:cNvPr>
          <p:cNvCxnSpPr>
            <a:cxnSpLocks/>
          </p:cNvCxnSpPr>
          <p:nvPr/>
        </p:nvCxnSpPr>
        <p:spPr>
          <a:xfrm flipH="1" flipV="1">
            <a:off x="3248863" y="3447923"/>
            <a:ext cx="1940444" cy="10554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1270A5E-2955-4AFA-A50A-50915AC9BB9C}"/>
              </a:ext>
            </a:extLst>
          </p:cNvPr>
          <p:cNvSpPr txBox="1"/>
          <p:nvPr/>
        </p:nvSpPr>
        <p:spPr>
          <a:xfrm>
            <a:off x="3796124" y="3467559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>
                <a:latin typeface="Abadi Extra Light" panose="020B0204020104020204" pitchFamily="34" charset="0"/>
              </a:rPr>
              <a:t>3. Done!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C0D99BA5-C94B-4ADC-8C84-844A4036D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5904" y="3578771"/>
            <a:ext cx="908272" cy="118661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E3FAA23-F4B2-4019-B3F3-725337DE6D1C}"/>
              </a:ext>
            </a:extLst>
          </p:cNvPr>
          <p:cNvSpPr txBox="1"/>
          <p:nvPr/>
        </p:nvSpPr>
        <p:spPr>
          <a:xfrm>
            <a:off x="7858714" y="2562427"/>
            <a:ext cx="1951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>
                <a:latin typeface="Abadi Extra Light" panose="020B0204020104020204" pitchFamily="34" charset="0"/>
              </a:rPr>
              <a:t>2. Store text, title, etc.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52EB1D-158F-4496-B067-78CD256E6F69}"/>
              </a:ext>
            </a:extLst>
          </p:cNvPr>
          <p:cNvCxnSpPr>
            <a:cxnSpLocks/>
          </p:cNvCxnSpPr>
          <p:nvPr/>
        </p:nvCxnSpPr>
        <p:spPr>
          <a:xfrm>
            <a:off x="7492153" y="2904981"/>
            <a:ext cx="2552781" cy="653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2BFFFB3-9F35-4ABC-B16D-EF7C41FBD712}"/>
              </a:ext>
            </a:extLst>
          </p:cNvPr>
          <p:cNvSpPr txBox="1"/>
          <p:nvPr/>
        </p:nvSpPr>
        <p:spPr>
          <a:xfrm>
            <a:off x="7509096" y="4119176"/>
            <a:ext cx="2259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600" dirty="0">
                <a:latin typeface="Abadi Extra Light" panose="020B0204020104020204" pitchFamily="34" charset="0"/>
              </a:rPr>
              <a:t>2b. Retrieve associated images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ED6C6F-3233-491F-9685-60EE9C906995}"/>
              </a:ext>
            </a:extLst>
          </p:cNvPr>
          <p:cNvCxnSpPr>
            <a:cxnSpLocks/>
          </p:cNvCxnSpPr>
          <p:nvPr/>
        </p:nvCxnSpPr>
        <p:spPr>
          <a:xfrm>
            <a:off x="7509096" y="3476642"/>
            <a:ext cx="2445303" cy="631996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7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18016-9846-4F02-8360-E46072D2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 </a:t>
            </a:r>
            <a:r>
              <a:rPr lang="nl-BE" dirty="0" err="1"/>
              <a:t>Negotiation</a:t>
            </a:r>
            <a:endParaRPr lang="nl-BE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3A51675-C554-4860-99BF-AB51967EE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360" y="3214840"/>
            <a:ext cx="908272" cy="1186613"/>
          </a:xfrm>
          <a:prstGeom prst="rect">
            <a:avLst/>
          </a:prstGeom>
        </p:spPr>
      </p:pic>
      <p:sp>
        <p:nvSpPr>
          <p:cNvPr id="24" name="AutoShape 13875">
            <a:extLst>
              <a:ext uri="{FF2B5EF4-FFF2-40B4-BE49-F238E27FC236}">
                <a16:creationId xmlns:a16="http://schemas.microsoft.com/office/drawing/2014/main" id="{2B325644-333B-43AC-9F0D-BF98D11376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265070" y="3849675"/>
            <a:ext cx="2145449" cy="92034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5" name="Line 13877">
            <a:extLst>
              <a:ext uri="{FF2B5EF4-FFF2-40B4-BE49-F238E27FC236}">
                <a16:creationId xmlns:a16="http://schemas.microsoft.com/office/drawing/2014/main" id="{99F74865-A89D-46B2-A287-9DBE0789F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0519" y="4277554"/>
            <a:ext cx="0" cy="0"/>
          </a:xfrm>
          <a:prstGeom prst="lin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6" name="Line 13878">
            <a:extLst>
              <a:ext uri="{FF2B5EF4-FFF2-40B4-BE49-F238E27FC236}">
                <a16:creationId xmlns:a16="http://schemas.microsoft.com/office/drawing/2014/main" id="{69854478-904F-4374-BB22-EA6EA5829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0519" y="4277554"/>
            <a:ext cx="0" cy="0"/>
          </a:xfrm>
          <a:prstGeom prst="line">
            <a:avLst/>
          </a:prstGeom>
          <a:solidFill>
            <a:srgbClr val="FFFFFF"/>
          </a:solidFill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7" name="Freeform 13879">
            <a:extLst>
              <a:ext uri="{FF2B5EF4-FFF2-40B4-BE49-F238E27FC236}">
                <a16:creationId xmlns:a16="http://schemas.microsoft.com/office/drawing/2014/main" id="{48D008D3-68AE-43D6-AF81-F84E5B85E1C5}"/>
              </a:ext>
            </a:extLst>
          </p:cNvPr>
          <p:cNvSpPr>
            <a:spLocks/>
          </p:cNvSpPr>
          <p:nvPr/>
        </p:nvSpPr>
        <p:spPr bwMode="auto">
          <a:xfrm>
            <a:off x="2283235" y="3849675"/>
            <a:ext cx="696312" cy="910252"/>
          </a:xfrm>
          <a:custGeom>
            <a:avLst/>
            <a:gdLst>
              <a:gd name="T0" fmla="*/ 72 w 76"/>
              <a:gd name="T1" fmla="*/ 0 h 98"/>
              <a:gd name="T2" fmla="*/ 49 w 76"/>
              <a:gd name="T3" fmla="*/ 0 h 98"/>
              <a:gd name="T4" fmla="*/ 42 w 76"/>
              <a:gd name="T5" fmla="*/ 0 h 98"/>
              <a:gd name="T6" fmla="*/ 4 w 76"/>
              <a:gd name="T7" fmla="*/ 0 h 98"/>
              <a:gd name="T8" fmla="*/ 0 w 76"/>
              <a:gd name="T9" fmla="*/ 5 h 98"/>
              <a:gd name="T10" fmla="*/ 0 w 76"/>
              <a:gd name="T11" fmla="*/ 5 h 98"/>
              <a:gd name="T12" fmla="*/ 0 w 76"/>
              <a:gd name="T13" fmla="*/ 93 h 98"/>
              <a:gd name="T14" fmla="*/ 1 w 76"/>
              <a:gd name="T15" fmla="*/ 96 h 98"/>
              <a:gd name="T16" fmla="*/ 4 w 76"/>
              <a:gd name="T17" fmla="*/ 98 h 98"/>
              <a:gd name="T18" fmla="*/ 4 w 76"/>
              <a:gd name="T19" fmla="*/ 97 h 98"/>
              <a:gd name="T20" fmla="*/ 59 w 76"/>
              <a:gd name="T21" fmla="*/ 97 h 98"/>
              <a:gd name="T22" fmla="*/ 59 w 76"/>
              <a:gd name="T23" fmla="*/ 89 h 98"/>
              <a:gd name="T24" fmla="*/ 8 w 76"/>
              <a:gd name="T25" fmla="*/ 89 h 98"/>
              <a:gd name="T26" fmla="*/ 8 w 76"/>
              <a:gd name="T27" fmla="*/ 9 h 98"/>
              <a:gd name="T28" fmla="*/ 43 w 76"/>
              <a:gd name="T29" fmla="*/ 9 h 98"/>
              <a:gd name="T30" fmla="*/ 68 w 76"/>
              <a:gd name="T31" fmla="*/ 56 h 98"/>
              <a:gd name="T32" fmla="*/ 76 w 76"/>
              <a:gd name="T33" fmla="*/ 56 h 98"/>
              <a:gd name="T34" fmla="*/ 76 w 76"/>
              <a:gd name="T35" fmla="*/ 44 h 98"/>
              <a:gd name="T36" fmla="*/ 76 w 76"/>
              <a:gd name="T37" fmla="*/ 38 h 98"/>
              <a:gd name="T38" fmla="*/ 76 w 76"/>
              <a:gd name="T39" fmla="*/ 5 h 98"/>
              <a:gd name="T40" fmla="*/ 72 w 76"/>
              <a:gd name="T41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6" h="98">
                <a:moveTo>
                  <a:pt x="72" y="0"/>
                </a:moveTo>
                <a:cubicBezTo>
                  <a:pt x="49" y="0"/>
                  <a:pt x="49" y="0"/>
                  <a:pt x="4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4"/>
                  <a:pt x="0" y="96"/>
                  <a:pt x="1" y="96"/>
                </a:cubicBezTo>
                <a:cubicBezTo>
                  <a:pt x="2" y="97"/>
                  <a:pt x="2" y="97"/>
                  <a:pt x="4" y="98"/>
                </a:cubicBezTo>
                <a:cubicBezTo>
                  <a:pt x="4" y="97"/>
                  <a:pt x="4" y="97"/>
                  <a:pt x="4" y="97"/>
                </a:cubicBezTo>
                <a:cubicBezTo>
                  <a:pt x="59" y="97"/>
                  <a:pt x="59" y="97"/>
                  <a:pt x="59" y="97"/>
                </a:cubicBezTo>
                <a:cubicBezTo>
                  <a:pt x="59" y="89"/>
                  <a:pt x="59" y="89"/>
                  <a:pt x="59" y="89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"/>
                  <a:pt x="8" y="9"/>
                  <a:pt x="8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68" y="56"/>
                  <a:pt x="68" y="56"/>
                  <a:pt x="68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5"/>
                  <a:pt x="76" y="5"/>
                  <a:pt x="76" y="5"/>
                </a:cubicBezTo>
                <a:cubicBezTo>
                  <a:pt x="76" y="2"/>
                  <a:pt x="72" y="0"/>
                  <a:pt x="72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8" name="Freeform 13880">
            <a:extLst>
              <a:ext uri="{FF2B5EF4-FFF2-40B4-BE49-F238E27FC236}">
                <a16:creationId xmlns:a16="http://schemas.microsoft.com/office/drawing/2014/main" id="{715E3C0E-00E1-4D0F-A3A6-CD516D8D98CE}"/>
              </a:ext>
            </a:extLst>
          </p:cNvPr>
          <p:cNvSpPr>
            <a:spLocks/>
          </p:cNvSpPr>
          <p:nvPr/>
        </p:nvSpPr>
        <p:spPr bwMode="auto">
          <a:xfrm>
            <a:off x="2283235" y="3849675"/>
            <a:ext cx="696312" cy="910252"/>
          </a:xfrm>
          <a:custGeom>
            <a:avLst/>
            <a:gdLst>
              <a:gd name="T0" fmla="*/ 72 w 76"/>
              <a:gd name="T1" fmla="*/ 0 h 98"/>
              <a:gd name="T2" fmla="*/ 49 w 76"/>
              <a:gd name="T3" fmla="*/ 0 h 98"/>
              <a:gd name="T4" fmla="*/ 42 w 76"/>
              <a:gd name="T5" fmla="*/ 0 h 98"/>
              <a:gd name="T6" fmla="*/ 4 w 76"/>
              <a:gd name="T7" fmla="*/ 0 h 98"/>
              <a:gd name="T8" fmla="*/ 0 w 76"/>
              <a:gd name="T9" fmla="*/ 5 h 98"/>
              <a:gd name="T10" fmla="*/ 0 w 76"/>
              <a:gd name="T11" fmla="*/ 5 h 98"/>
              <a:gd name="T12" fmla="*/ 0 w 76"/>
              <a:gd name="T13" fmla="*/ 93 h 98"/>
              <a:gd name="T14" fmla="*/ 1 w 76"/>
              <a:gd name="T15" fmla="*/ 96 h 98"/>
              <a:gd name="T16" fmla="*/ 4 w 76"/>
              <a:gd name="T17" fmla="*/ 98 h 98"/>
              <a:gd name="T18" fmla="*/ 4 w 76"/>
              <a:gd name="T19" fmla="*/ 97 h 98"/>
              <a:gd name="T20" fmla="*/ 59 w 76"/>
              <a:gd name="T21" fmla="*/ 97 h 98"/>
              <a:gd name="T22" fmla="*/ 59 w 76"/>
              <a:gd name="T23" fmla="*/ 89 h 98"/>
              <a:gd name="T24" fmla="*/ 8 w 76"/>
              <a:gd name="T25" fmla="*/ 89 h 98"/>
              <a:gd name="T26" fmla="*/ 8 w 76"/>
              <a:gd name="T27" fmla="*/ 9 h 98"/>
              <a:gd name="T28" fmla="*/ 43 w 76"/>
              <a:gd name="T29" fmla="*/ 9 h 98"/>
              <a:gd name="T30" fmla="*/ 68 w 76"/>
              <a:gd name="T31" fmla="*/ 56 h 98"/>
              <a:gd name="T32" fmla="*/ 76 w 76"/>
              <a:gd name="T33" fmla="*/ 56 h 98"/>
              <a:gd name="T34" fmla="*/ 76 w 76"/>
              <a:gd name="T35" fmla="*/ 44 h 98"/>
              <a:gd name="T36" fmla="*/ 76 w 76"/>
              <a:gd name="T37" fmla="*/ 38 h 98"/>
              <a:gd name="T38" fmla="*/ 76 w 76"/>
              <a:gd name="T39" fmla="*/ 5 h 98"/>
              <a:gd name="T40" fmla="*/ 72 w 76"/>
              <a:gd name="T41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6" h="98">
                <a:moveTo>
                  <a:pt x="72" y="0"/>
                </a:moveTo>
                <a:cubicBezTo>
                  <a:pt x="49" y="0"/>
                  <a:pt x="49" y="0"/>
                  <a:pt x="4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4"/>
                  <a:pt x="0" y="96"/>
                  <a:pt x="1" y="96"/>
                </a:cubicBezTo>
                <a:cubicBezTo>
                  <a:pt x="2" y="97"/>
                  <a:pt x="2" y="97"/>
                  <a:pt x="4" y="98"/>
                </a:cubicBezTo>
                <a:cubicBezTo>
                  <a:pt x="4" y="97"/>
                  <a:pt x="4" y="97"/>
                  <a:pt x="4" y="97"/>
                </a:cubicBezTo>
                <a:cubicBezTo>
                  <a:pt x="59" y="97"/>
                  <a:pt x="59" y="97"/>
                  <a:pt x="59" y="97"/>
                </a:cubicBezTo>
                <a:cubicBezTo>
                  <a:pt x="59" y="89"/>
                  <a:pt x="59" y="89"/>
                  <a:pt x="59" y="89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"/>
                  <a:pt x="8" y="9"/>
                  <a:pt x="8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68" y="56"/>
                  <a:pt x="68" y="56"/>
                  <a:pt x="68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5"/>
                  <a:pt x="76" y="5"/>
                  <a:pt x="76" y="5"/>
                </a:cubicBezTo>
                <a:cubicBezTo>
                  <a:pt x="76" y="2"/>
                  <a:pt x="72" y="0"/>
                  <a:pt x="72" y="0"/>
                </a:cubicBezTo>
                <a:close/>
              </a:path>
            </a:pathLst>
          </a:custGeom>
          <a:solidFill>
            <a:srgbClr val="DDDDDD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9" name="Freeform 13881">
            <a:extLst>
              <a:ext uri="{FF2B5EF4-FFF2-40B4-BE49-F238E27FC236}">
                <a16:creationId xmlns:a16="http://schemas.microsoft.com/office/drawing/2014/main" id="{031B0CBF-647C-421B-96C3-24F30F41BD35}"/>
              </a:ext>
            </a:extLst>
          </p:cNvPr>
          <p:cNvSpPr>
            <a:spLocks/>
          </p:cNvSpPr>
          <p:nvPr/>
        </p:nvSpPr>
        <p:spPr bwMode="auto">
          <a:xfrm>
            <a:off x="2329655" y="4751853"/>
            <a:ext cx="494483" cy="8073"/>
          </a:xfrm>
          <a:custGeom>
            <a:avLst/>
            <a:gdLst>
              <a:gd name="T0" fmla="*/ 54 w 54"/>
              <a:gd name="T1" fmla="*/ 0 h 1"/>
              <a:gd name="T2" fmla="*/ 0 w 54"/>
              <a:gd name="T3" fmla="*/ 0 h 1"/>
              <a:gd name="T4" fmla="*/ 0 w 54"/>
              <a:gd name="T5" fmla="*/ 0 h 1"/>
              <a:gd name="T6" fmla="*/ 0 w 54"/>
              <a:gd name="T7" fmla="*/ 1 h 1"/>
              <a:gd name="T8" fmla="*/ 54 w 54"/>
              <a:gd name="T9" fmla="*/ 1 h 1"/>
              <a:gd name="T10" fmla="*/ 54 w 54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" h="1">
                <a:moveTo>
                  <a:pt x="5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54" y="1"/>
                  <a:pt x="54" y="1"/>
                  <a:pt x="54" y="1"/>
                </a:cubicBezTo>
                <a:lnTo>
                  <a:pt x="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0" name="Freeform 13882">
            <a:extLst>
              <a:ext uri="{FF2B5EF4-FFF2-40B4-BE49-F238E27FC236}">
                <a16:creationId xmlns:a16="http://schemas.microsoft.com/office/drawing/2014/main" id="{786EEA98-85E3-4CAE-B344-9B9B870C3C02}"/>
              </a:ext>
            </a:extLst>
          </p:cNvPr>
          <p:cNvSpPr>
            <a:spLocks/>
          </p:cNvSpPr>
          <p:nvPr/>
        </p:nvSpPr>
        <p:spPr bwMode="auto">
          <a:xfrm>
            <a:off x="2329655" y="4751853"/>
            <a:ext cx="494483" cy="8073"/>
          </a:xfrm>
          <a:custGeom>
            <a:avLst/>
            <a:gdLst>
              <a:gd name="T0" fmla="*/ 54 w 54"/>
              <a:gd name="T1" fmla="*/ 0 h 1"/>
              <a:gd name="T2" fmla="*/ 0 w 54"/>
              <a:gd name="T3" fmla="*/ 0 h 1"/>
              <a:gd name="T4" fmla="*/ 0 w 54"/>
              <a:gd name="T5" fmla="*/ 0 h 1"/>
              <a:gd name="T6" fmla="*/ 0 w 54"/>
              <a:gd name="T7" fmla="*/ 1 h 1"/>
              <a:gd name="T8" fmla="*/ 54 w 54"/>
              <a:gd name="T9" fmla="*/ 1 h 1"/>
              <a:gd name="T10" fmla="*/ 54 w 54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" h="1">
                <a:moveTo>
                  <a:pt x="5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54" y="1"/>
                  <a:pt x="54" y="1"/>
                  <a:pt x="54" y="1"/>
                </a:cubicBezTo>
                <a:lnTo>
                  <a:pt x="54" y="0"/>
                </a:ln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1" name="Freeform 13883">
            <a:extLst>
              <a:ext uri="{FF2B5EF4-FFF2-40B4-BE49-F238E27FC236}">
                <a16:creationId xmlns:a16="http://schemas.microsoft.com/office/drawing/2014/main" id="{098B7F0F-B376-44C6-97D8-2F36D596930A}"/>
              </a:ext>
            </a:extLst>
          </p:cNvPr>
          <p:cNvSpPr>
            <a:spLocks/>
          </p:cNvSpPr>
          <p:nvPr/>
        </p:nvSpPr>
        <p:spPr bwMode="auto">
          <a:xfrm>
            <a:off x="2997712" y="4285627"/>
            <a:ext cx="38348" cy="0"/>
          </a:xfrm>
          <a:custGeom>
            <a:avLst/>
            <a:gdLst>
              <a:gd name="T0" fmla="*/ 0 w 4"/>
              <a:gd name="T1" fmla="*/ 0 w 4"/>
              <a:gd name="T2" fmla="*/ 0 w 4"/>
              <a:gd name="T3" fmla="*/ 0 w 4"/>
              <a:gd name="T4" fmla="*/ 4 w 4"/>
              <a:gd name="T5" fmla="*/ 4 w 4"/>
              <a:gd name="T6" fmla="*/ 4 w 4"/>
              <a:gd name="T7" fmla="*/ 0 w 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</a:cxnLst>
            <a:rect l="0" t="0" r="r" b="b"/>
            <a:pathLst>
              <a:path w="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4288" cap="flat">
            <a:solidFill>
              <a:srgbClr val="F2F1E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2" name="Freeform 13884">
            <a:extLst>
              <a:ext uri="{FF2B5EF4-FFF2-40B4-BE49-F238E27FC236}">
                <a16:creationId xmlns:a16="http://schemas.microsoft.com/office/drawing/2014/main" id="{5FD88F76-200A-43AC-8189-5C4BF638F27E}"/>
              </a:ext>
            </a:extLst>
          </p:cNvPr>
          <p:cNvSpPr>
            <a:spLocks/>
          </p:cNvSpPr>
          <p:nvPr/>
        </p:nvSpPr>
        <p:spPr bwMode="auto">
          <a:xfrm>
            <a:off x="2824138" y="4352231"/>
            <a:ext cx="18165" cy="18165"/>
          </a:xfrm>
          <a:custGeom>
            <a:avLst/>
            <a:gdLst>
              <a:gd name="T0" fmla="*/ 2 w 2"/>
              <a:gd name="T1" fmla="*/ 2 h 2"/>
              <a:gd name="T2" fmla="*/ 2 w 2"/>
              <a:gd name="T3" fmla="*/ 2 h 2"/>
              <a:gd name="T4" fmla="*/ 0 w 2"/>
              <a:gd name="T5" fmla="*/ 2 h 2"/>
              <a:gd name="T6" fmla="*/ 0 w 2"/>
              <a:gd name="T7" fmla="*/ 2 h 2"/>
              <a:gd name="T8" fmla="*/ 0 w 2"/>
              <a:gd name="T9" fmla="*/ 0 h 2"/>
              <a:gd name="T10" fmla="*/ 0 w 2"/>
              <a:gd name="T11" fmla="*/ 0 h 2"/>
              <a:gd name="T12" fmla="*/ 2 w 2"/>
              <a:gd name="T13" fmla="*/ 0 h 2"/>
              <a:gd name="T14" fmla="*/ 2 w 2"/>
              <a:gd name="T15" fmla="*/ 0 h 2"/>
              <a:gd name="T16" fmla="*/ 2 w 2"/>
              <a:gd name="T1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" h="2">
                <a:moveTo>
                  <a:pt x="2" y="2"/>
                </a:moveTo>
                <a:cubicBezTo>
                  <a:pt x="2" y="2"/>
                  <a:pt x="2" y="2"/>
                  <a:pt x="2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lnTo>
                  <a:pt x="2" y="2"/>
                </a:lnTo>
                <a:close/>
              </a:path>
            </a:pathLst>
          </a:custGeom>
          <a:solidFill>
            <a:srgbClr val="FFFFFF"/>
          </a:solidFill>
          <a:ln w="14288" cap="flat">
            <a:solidFill>
              <a:srgbClr val="F2F1E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3" name="Freeform 13885">
            <a:extLst>
              <a:ext uri="{FF2B5EF4-FFF2-40B4-BE49-F238E27FC236}">
                <a16:creationId xmlns:a16="http://schemas.microsoft.com/office/drawing/2014/main" id="{1DA9F994-397D-48DC-8B72-D4D47B9A66B4}"/>
              </a:ext>
            </a:extLst>
          </p:cNvPr>
          <p:cNvSpPr>
            <a:spLocks/>
          </p:cNvSpPr>
          <p:nvPr/>
        </p:nvSpPr>
        <p:spPr bwMode="auto">
          <a:xfrm>
            <a:off x="2824138" y="4388560"/>
            <a:ext cx="18165" cy="18165"/>
          </a:xfrm>
          <a:custGeom>
            <a:avLst/>
            <a:gdLst>
              <a:gd name="T0" fmla="*/ 2 w 2"/>
              <a:gd name="T1" fmla="*/ 2 h 2"/>
              <a:gd name="T2" fmla="*/ 2 w 2"/>
              <a:gd name="T3" fmla="*/ 2 h 2"/>
              <a:gd name="T4" fmla="*/ 0 w 2"/>
              <a:gd name="T5" fmla="*/ 2 h 2"/>
              <a:gd name="T6" fmla="*/ 0 w 2"/>
              <a:gd name="T7" fmla="*/ 2 h 2"/>
              <a:gd name="T8" fmla="*/ 0 w 2"/>
              <a:gd name="T9" fmla="*/ 1 h 2"/>
              <a:gd name="T10" fmla="*/ 0 w 2"/>
              <a:gd name="T11" fmla="*/ 0 h 2"/>
              <a:gd name="T12" fmla="*/ 2 w 2"/>
              <a:gd name="T13" fmla="*/ 0 h 2"/>
              <a:gd name="T14" fmla="*/ 2 w 2"/>
              <a:gd name="T15" fmla="*/ 1 h 2"/>
              <a:gd name="T16" fmla="*/ 2 w 2"/>
              <a:gd name="T1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" h="2">
                <a:moveTo>
                  <a:pt x="2" y="2"/>
                </a:moveTo>
                <a:cubicBezTo>
                  <a:pt x="2" y="2"/>
                  <a:pt x="2" y="2"/>
                  <a:pt x="2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1"/>
                </a:cubicBezTo>
                <a:lnTo>
                  <a:pt x="2" y="2"/>
                </a:lnTo>
                <a:close/>
              </a:path>
            </a:pathLst>
          </a:custGeom>
          <a:solidFill>
            <a:srgbClr val="FFFFFF"/>
          </a:solidFill>
          <a:ln w="14288" cap="flat">
            <a:solidFill>
              <a:srgbClr val="F2F1E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4" name="Freeform 13886">
            <a:extLst>
              <a:ext uri="{FF2B5EF4-FFF2-40B4-BE49-F238E27FC236}">
                <a16:creationId xmlns:a16="http://schemas.microsoft.com/office/drawing/2014/main" id="{210C4E6A-296F-4A64-8F78-A33222499BF6}"/>
              </a:ext>
            </a:extLst>
          </p:cNvPr>
          <p:cNvSpPr>
            <a:spLocks/>
          </p:cNvSpPr>
          <p:nvPr/>
        </p:nvSpPr>
        <p:spPr bwMode="auto">
          <a:xfrm>
            <a:off x="2824138" y="4426908"/>
            <a:ext cx="18165" cy="18165"/>
          </a:xfrm>
          <a:custGeom>
            <a:avLst/>
            <a:gdLst>
              <a:gd name="T0" fmla="*/ 2 w 2"/>
              <a:gd name="T1" fmla="*/ 2 h 2"/>
              <a:gd name="T2" fmla="*/ 2 w 2"/>
              <a:gd name="T3" fmla="*/ 2 h 2"/>
              <a:gd name="T4" fmla="*/ 0 w 2"/>
              <a:gd name="T5" fmla="*/ 2 h 2"/>
              <a:gd name="T6" fmla="*/ 0 w 2"/>
              <a:gd name="T7" fmla="*/ 2 h 2"/>
              <a:gd name="T8" fmla="*/ 0 w 2"/>
              <a:gd name="T9" fmla="*/ 0 h 2"/>
              <a:gd name="T10" fmla="*/ 0 w 2"/>
              <a:gd name="T11" fmla="*/ 0 h 2"/>
              <a:gd name="T12" fmla="*/ 2 w 2"/>
              <a:gd name="T13" fmla="*/ 0 h 2"/>
              <a:gd name="T14" fmla="*/ 2 w 2"/>
              <a:gd name="T15" fmla="*/ 0 h 2"/>
              <a:gd name="T16" fmla="*/ 2 w 2"/>
              <a:gd name="T1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" h="2">
                <a:moveTo>
                  <a:pt x="2" y="2"/>
                </a:moveTo>
                <a:cubicBezTo>
                  <a:pt x="2" y="2"/>
                  <a:pt x="2" y="2"/>
                  <a:pt x="2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lnTo>
                  <a:pt x="2" y="2"/>
                </a:lnTo>
                <a:close/>
              </a:path>
            </a:pathLst>
          </a:custGeom>
          <a:solidFill>
            <a:srgbClr val="FFFFFF"/>
          </a:solidFill>
          <a:ln w="14288" cap="flat">
            <a:solidFill>
              <a:srgbClr val="F2F1E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5" name="Freeform 13887">
            <a:extLst>
              <a:ext uri="{FF2B5EF4-FFF2-40B4-BE49-F238E27FC236}">
                <a16:creationId xmlns:a16="http://schemas.microsoft.com/office/drawing/2014/main" id="{581D0CB9-8966-4B23-A9E6-8236F279E253}"/>
              </a:ext>
            </a:extLst>
          </p:cNvPr>
          <p:cNvSpPr>
            <a:spLocks/>
          </p:cNvSpPr>
          <p:nvPr/>
        </p:nvSpPr>
        <p:spPr bwMode="auto">
          <a:xfrm>
            <a:off x="2935144" y="4323975"/>
            <a:ext cx="8073" cy="10091"/>
          </a:xfrm>
          <a:custGeom>
            <a:avLst/>
            <a:gdLst>
              <a:gd name="T0" fmla="*/ 1 w 1"/>
              <a:gd name="T1" fmla="*/ 0 h 1"/>
              <a:gd name="T2" fmla="*/ 0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1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4288" cap="flat">
            <a:solidFill>
              <a:srgbClr val="F2F1E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6" name="Freeform 13888">
            <a:extLst>
              <a:ext uri="{FF2B5EF4-FFF2-40B4-BE49-F238E27FC236}">
                <a16:creationId xmlns:a16="http://schemas.microsoft.com/office/drawing/2014/main" id="{B6846214-99F1-4269-81CC-0C2454EE6444}"/>
              </a:ext>
            </a:extLst>
          </p:cNvPr>
          <p:cNvSpPr>
            <a:spLocks noEditPoints="1"/>
          </p:cNvSpPr>
          <p:nvPr/>
        </p:nvSpPr>
        <p:spPr bwMode="auto">
          <a:xfrm>
            <a:off x="2943218" y="4305810"/>
            <a:ext cx="10091" cy="8073"/>
          </a:xfrm>
          <a:custGeom>
            <a:avLst/>
            <a:gdLst>
              <a:gd name="T0" fmla="*/ 0 w 1"/>
              <a:gd name="T1" fmla="*/ 0 h 1"/>
              <a:gd name="T2" fmla="*/ 0 w 1"/>
              <a:gd name="T3" fmla="*/ 1 h 1"/>
              <a:gd name="T4" fmla="*/ 0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1 h 1"/>
              <a:gd name="T12" fmla="*/ 0 w 1"/>
              <a:gd name="T13" fmla="*/ 1 h 1"/>
              <a:gd name="T14" fmla="*/ 0 w 1"/>
              <a:gd name="T15" fmla="*/ 0 h 1"/>
              <a:gd name="T16" fmla="*/ 1 w 1"/>
              <a:gd name="T17" fmla="*/ 1 h 1"/>
              <a:gd name="T18" fmla="*/ 0 w 1"/>
              <a:gd name="T1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</a:path>
            </a:pathLst>
          </a:custGeom>
          <a:solidFill>
            <a:srgbClr val="FFFFFF"/>
          </a:solidFill>
          <a:ln w="14288" cap="flat">
            <a:solidFill>
              <a:srgbClr val="F2F1E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7" name="Freeform 13889">
            <a:extLst>
              <a:ext uri="{FF2B5EF4-FFF2-40B4-BE49-F238E27FC236}">
                <a16:creationId xmlns:a16="http://schemas.microsoft.com/office/drawing/2014/main" id="{3958F5A4-3A74-4BD1-9E50-21ED43F651FC}"/>
              </a:ext>
            </a:extLst>
          </p:cNvPr>
          <p:cNvSpPr>
            <a:spLocks noEditPoints="1"/>
          </p:cNvSpPr>
          <p:nvPr/>
        </p:nvSpPr>
        <p:spPr bwMode="auto">
          <a:xfrm>
            <a:off x="2943218" y="4305810"/>
            <a:ext cx="10091" cy="8073"/>
          </a:xfrm>
          <a:custGeom>
            <a:avLst/>
            <a:gdLst>
              <a:gd name="T0" fmla="*/ 0 w 1"/>
              <a:gd name="T1" fmla="*/ 0 h 1"/>
              <a:gd name="T2" fmla="*/ 0 w 1"/>
              <a:gd name="T3" fmla="*/ 1 h 1"/>
              <a:gd name="T4" fmla="*/ 0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1 h 1"/>
              <a:gd name="T12" fmla="*/ 0 w 1"/>
              <a:gd name="T13" fmla="*/ 1 h 1"/>
              <a:gd name="T14" fmla="*/ 0 w 1"/>
              <a:gd name="T15" fmla="*/ 0 h 1"/>
              <a:gd name="T16" fmla="*/ 1 w 1"/>
              <a:gd name="T17" fmla="*/ 1 h 1"/>
              <a:gd name="T18" fmla="*/ 0 w 1"/>
              <a:gd name="T1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1"/>
                  <a:pt x="0" y="1"/>
                </a:cubicBezTo>
              </a:path>
            </a:pathLst>
          </a:custGeom>
          <a:solidFill>
            <a:srgbClr val="FFFFFF"/>
          </a:solidFill>
          <a:ln w="14288" cap="flat">
            <a:solidFill>
              <a:srgbClr val="F2F1E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8" name="Oval 13890">
            <a:extLst>
              <a:ext uri="{FF2B5EF4-FFF2-40B4-BE49-F238E27FC236}">
                <a16:creationId xmlns:a16="http://schemas.microsoft.com/office/drawing/2014/main" id="{43CA3BE6-35DF-4900-9357-4F3275EF6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18" y="4305810"/>
            <a:ext cx="10091" cy="8073"/>
          </a:xfrm>
          <a:prstGeom prst="ellipse">
            <a:avLst/>
          </a:prstGeom>
          <a:solidFill>
            <a:srgbClr val="FFFFFF"/>
          </a:solidFill>
          <a:ln w="14288" cap="flat">
            <a:solidFill>
              <a:srgbClr val="F2F1E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9" name="Freeform 13891">
            <a:extLst>
              <a:ext uri="{FF2B5EF4-FFF2-40B4-BE49-F238E27FC236}">
                <a16:creationId xmlns:a16="http://schemas.microsoft.com/office/drawing/2014/main" id="{CE171488-9566-4AEF-872F-7471A53944F9}"/>
              </a:ext>
            </a:extLst>
          </p:cNvPr>
          <p:cNvSpPr>
            <a:spLocks/>
          </p:cNvSpPr>
          <p:nvPr/>
        </p:nvSpPr>
        <p:spPr bwMode="auto">
          <a:xfrm>
            <a:off x="2943218" y="4323975"/>
            <a:ext cx="28256" cy="10091"/>
          </a:xfrm>
          <a:custGeom>
            <a:avLst/>
            <a:gdLst>
              <a:gd name="T0" fmla="*/ 2 w 3"/>
              <a:gd name="T1" fmla="*/ 0 h 1"/>
              <a:gd name="T2" fmla="*/ 0 w 3"/>
              <a:gd name="T3" fmla="*/ 0 h 1"/>
              <a:gd name="T4" fmla="*/ 0 w 3"/>
              <a:gd name="T5" fmla="*/ 1 h 1"/>
              <a:gd name="T6" fmla="*/ 2 w 3"/>
              <a:gd name="T7" fmla="*/ 1 h 1"/>
              <a:gd name="T8" fmla="*/ 3 w 3"/>
              <a:gd name="T9" fmla="*/ 1 h 1"/>
              <a:gd name="T10" fmla="*/ 2 w 3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1">
                <a:moveTo>
                  <a:pt x="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3" y="1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14288" cap="flat">
            <a:solidFill>
              <a:srgbClr val="F2F1E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0" name="Rectangle 13892">
            <a:extLst>
              <a:ext uri="{FF2B5EF4-FFF2-40B4-BE49-F238E27FC236}">
                <a16:creationId xmlns:a16="http://schemas.microsoft.com/office/drawing/2014/main" id="{484EA43C-26CD-4585-919C-398B1410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912" y="3924352"/>
            <a:ext cx="548977" cy="75282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1" name="Rectangle 13893">
            <a:extLst>
              <a:ext uri="{FF2B5EF4-FFF2-40B4-BE49-F238E27FC236}">
                <a16:creationId xmlns:a16="http://schemas.microsoft.com/office/drawing/2014/main" id="{8DF51451-6DB4-4076-B129-2A48EFBB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912" y="3924352"/>
            <a:ext cx="548977" cy="752824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2" name="Freeform 13894">
            <a:extLst>
              <a:ext uri="{FF2B5EF4-FFF2-40B4-BE49-F238E27FC236}">
                <a16:creationId xmlns:a16="http://schemas.microsoft.com/office/drawing/2014/main" id="{C66BD226-2B25-45B4-B10A-2D59A23AC96D}"/>
              </a:ext>
            </a:extLst>
          </p:cNvPr>
          <p:cNvSpPr>
            <a:spLocks noEditPoints="1"/>
          </p:cNvSpPr>
          <p:nvPr/>
        </p:nvSpPr>
        <p:spPr bwMode="auto">
          <a:xfrm>
            <a:off x="2824138" y="4259389"/>
            <a:ext cx="248250" cy="500537"/>
          </a:xfrm>
          <a:custGeom>
            <a:avLst/>
            <a:gdLst>
              <a:gd name="T0" fmla="*/ 24 w 27"/>
              <a:gd name="T1" fmla="*/ 0 h 54"/>
              <a:gd name="T2" fmla="*/ 23 w 27"/>
              <a:gd name="T3" fmla="*/ 0 h 54"/>
              <a:gd name="T4" fmla="*/ 19 w 27"/>
              <a:gd name="T5" fmla="*/ 0 h 54"/>
              <a:gd name="T6" fmla="*/ 17 w 27"/>
              <a:gd name="T7" fmla="*/ 0 h 54"/>
              <a:gd name="T8" fmla="*/ 16 w 27"/>
              <a:gd name="T9" fmla="*/ 0 h 54"/>
              <a:gd name="T10" fmla="*/ 9 w 27"/>
              <a:gd name="T11" fmla="*/ 0 h 54"/>
              <a:gd name="T12" fmla="*/ 6 w 27"/>
              <a:gd name="T13" fmla="*/ 0 h 54"/>
              <a:gd name="T14" fmla="*/ 3 w 27"/>
              <a:gd name="T15" fmla="*/ 0 h 54"/>
              <a:gd name="T16" fmla="*/ 3 w 27"/>
              <a:gd name="T17" fmla="*/ 0 h 54"/>
              <a:gd name="T18" fmla="*/ 3 w 27"/>
              <a:gd name="T19" fmla="*/ 0 h 54"/>
              <a:gd name="T20" fmla="*/ 2 w 27"/>
              <a:gd name="T21" fmla="*/ 0 h 54"/>
              <a:gd name="T22" fmla="*/ 1 w 27"/>
              <a:gd name="T23" fmla="*/ 1 h 54"/>
              <a:gd name="T24" fmla="*/ 0 w 27"/>
              <a:gd name="T25" fmla="*/ 3 h 54"/>
              <a:gd name="T26" fmla="*/ 0 w 27"/>
              <a:gd name="T27" fmla="*/ 3 h 54"/>
              <a:gd name="T28" fmla="*/ 0 w 27"/>
              <a:gd name="T29" fmla="*/ 3 h 54"/>
              <a:gd name="T30" fmla="*/ 0 w 27"/>
              <a:gd name="T31" fmla="*/ 3 h 54"/>
              <a:gd name="T32" fmla="*/ 0 w 27"/>
              <a:gd name="T33" fmla="*/ 34 h 54"/>
              <a:gd name="T34" fmla="*/ 0 w 27"/>
              <a:gd name="T35" fmla="*/ 42 h 54"/>
              <a:gd name="T36" fmla="*/ 0 w 27"/>
              <a:gd name="T37" fmla="*/ 42 h 54"/>
              <a:gd name="T38" fmla="*/ 0 w 27"/>
              <a:gd name="T39" fmla="*/ 51 h 54"/>
              <a:gd name="T40" fmla="*/ 0 w 27"/>
              <a:gd name="T41" fmla="*/ 51 h 54"/>
              <a:gd name="T42" fmla="*/ 0 w 27"/>
              <a:gd name="T43" fmla="*/ 51 h 54"/>
              <a:gd name="T44" fmla="*/ 0 w 27"/>
              <a:gd name="T45" fmla="*/ 51 h 54"/>
              <a:gd name="T46" fmla="*/ 0 w 27"/>
              <a:gd name="T47" fmla="*/ 51 h 54"/>
              <a:gd name="T48" fmla="*/ 0 w 27"/>
              <a:gd name="T49" fmla="*/ 52 h 54"/>
              <a:gd name="T50" fmla="*/ 1 w 27"/>
              <a:gd name="T51" fmla="*/ 52 h 54"/>
              <a:gd name="T52" fmla="*/ 1 w 27"/>
              <a:gd name="T53" fmla="*/ 53 h 54"/>
              <a:gd name="T54" fmla="*/ 3 w 27"/>
              <a:gd name="T55" fmla="*/ 54 h 54"/>
              <a:gd name="T56" fmla="*/ 3 w 27"/>
              <a:gd name="T57" fmla="*/ 54 h 54"/>
              <a:gd name="T58" fmla="*/ 3 w 27"/>
              <a:gd name="T59" fmla="*/ 54 h 54"/>
              <a:gd name="T60" fmla="*/ 3 w 27"/>
              <a:gd name="T61" fmla="*/ 54 h 54"/>
              <a:gd name="T62" fmla="*/ 24 w 27"/>
              <a:gd name="T63" fmla="*/ 54 h 54"/>
              <a:gd name="T64" fmla="*/ 24 w 27"/>
              <a:gd name="T65" fmla="*/ 54 h 54"/>
              <a:gd name="T66" fmla="*/ 24 w 27"/>
              <a:gd name="T67" fmla="*/ 54 h 54"/>
              <a:gd name="T68" fmla="*/ 24 w 27"/>
              <a:gd name="T69" fmla="*/ 54 h 54"/>
              <a:gd name="T70" fmla="*/ 25 w 27"/>
              <a:gd name="T71" fmla="*/ 54 h 54"/>
              <a:gd name="T72" fmla="*/ 26 w 27"/>
              <a:gd name="T73" fmla="*/ 53 h 54"/>
              <a:gd name="T74" fmla="*/ 27 w 27"/>
              <a:gd name="T75" fmla="*/ 51 h 54"/>
              <a:gd name="T76" fmla="*/ 27 w 27"/>
              <a:gd name="T77" fmla="*/ 51 h 54"/>
              <a:gd name="T78" fmla="*/ 27 w 27"/>
              <a:gd name="T79" fmla="*/ 51 h 54"/>
              <a:gd name="T80" fmla="*/ 27 w 27"/>
              <a:gd name="T81" fmla="*/ 51 h 54"/>
              <a:gd name="T82" fmla="*/ 27 w 27"/>
              <a:gd name="T83" fmla="*/ 6 h 54"/>
              <a:gd name="T84" fmla="*/ 27 w 27"/>
              <a:gd name="T85" fmla="*/ 3 h 54"/>
              <a:gd name="T86" fmla="*/ 27 w 27"/>
              <a:gd name="T87" fmla="*/ 3 h 54"/>
              <a:gd name="T88" fmla="*/ 27 w 27"/>
              <a:gd name="T89" fmla="*/ 3 h 54"/>
              <a:gd name="T90" fmla="*/ 27 w 27"/>
              <a:gd name="T91" fmla="*/ 3 h 54"/>
              <a:gd name="T92" fmla="*/ 26 w 27"/>
              <a:gd name="T93" fmla="*/ 1 h 54"/>
              <a:gd name="T94" fmla="*/ 25 w 27"/>
              <a:gd name="T95" fmla="*/ 0 h 54"/>
              <a:gd name="T96" fmla="*/ 24 w 27"/>
              <a:gd name="T97" fmla="*/ 0 h 54"/>
              <a:gd name="T98" fmla="*/ 24 w 27"/>
              <a:gd name="T99" fmla="*/ 0 h 54"/>
              <a:gd name="T100" fmla="*/ 26 w 27"/>
              <a:gd name="T101" fmla="*/ 47 h 54"/>
              <a:gd name="T102" fmla="*/ 26 w 27"/>
              <a:gd name="T103" fmla="*/ 4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" h="54">
                <a:moveTo>
                  <a:pt x="24" y="0"/>
                </a:moveTo>
                <a:cubicBezTo>
                  <a:pt x="23" y="0"/>
                  <a:pt x="23" y="0"/>
                  <a:pt x="2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9" y="0"/>
                  <a:pt x="9" y="0"/>
                  <a:pt x="9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1" y="1"/>
                  <a:pt x="1" y="1"/>
                </a:cubicBezTo>
                <a:cubicBezTo>
                  <a:pt x="1" y="2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1" y="52"/>
                </a:cubicBezTo>
                <a:cubicBezTo>
                  <a:pt x="1" y="53"/>
                  <a:pt x="1" y="53"/>
                  <a:pt x="1" y="53"/>
                </a:cubicBezTo>
                <a:cubicBezTo>
                  <a:pt x="2" y="53"/>
                  <a:pt x="2" y="54"/>
                  <a:pt x="3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6" y="53"/>
                  <a:pt x="26" y="53"/>
                </a:cubicBezTo>
                <a:cubicBezTo>
                  <a:pt x="27" y="52"/>
                  <a:pt x="27" y="52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2"/>
                  <a:pt x="27" y="2"/>
                  <a:pt x="26" y="1"/>
                </a:cubicBezTo>
                <a:cubicBezTo>
                  <a:pt x="26" y="1"/>
                  <a:pt x="25" y="0"/>
                  <a:pt x="25" y="0"/>
                </a:cubicBezTo>
                <a:cubicBezTo>
                  <a:pt x="25" y="0"/>
                  <a:pt x="25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3" name="Freeform 13895">
            <a:extLst>
              <a:ext uri="{FF2B5EF4-FFF2-40B4-BE49-F238E27FC236}">
                <a16:creationId xmlns:a16="http://schemas.microsoft.com/office/drawing/2014/main" id="{F30E1A82-404B-4558-8661-F98E148F216B}"/>
              </a:ext>
            </a:extLst>
          </p:cNvPr>
          <p:cNvSpPr>
            <a:spLocks noEditPoints="1"/>
          </p:cNvSpPr>
          <p:nvPr/>
        </p:nvSpPr>
        <p:spPr bwMode="auto">
          <a:xfrm>
            <a:off x="2824138" y="4259389"/>
            <a:ext cx="248250" cy="500537"/>
          </a:xfrm>
          <a:custGeom>
            <a:avLst/>
            <a:gdLst>
              <a:gd name="T0" fmla="*/ 24 w 27"/>
              <a:gd name="T1" fmla="*/ 0 h 54"/>
              <a:gd name="T2" fmla="*/ 23 w 27"/>
              <a:gd name="T3" fmla="*/ 0 h 54"/>
              <a:gd name="T4" fmla="*/ 19 w 27"/>
              <a:gd name="T5" fmla="*/ 0 h 54"/>
              <a:gd name="T6" fmla="*/ 17 w 27"/>
              <a:gd name="T7" fmla="*/ 0 h 54"/>
              <a:gd name="T8" fmla="*/ 16 w 27"/>
              <a:gd name="T9" fmla="*/ 0 h 54"/>
              <a:gd name="T10" fmla="*/ 9 w 27"/>
              <a:gd name="T11" fmla="*/ 0 h 54"/>
              <a:gd name="T12" fmla="*/ 6 w 27"/>
              <a:gd name="T13" fmla="*/ 0 h 54"/>
              <a:gd name="T14" fmla="*/ 3 w 27"/>
              <a:gd name="T15" fmla="*/ 0 h 54"/>
              <a:gd name="T16" fmla="*/ 3 w 27"/>
              <a:gd name="T17" fmla="*/ 0 h 54"/>
              <a:gd name="T18" fmla="*/ 3 w 27"/>
              <a:gd name="T19" fmla="*/ 0 h 54"/>
              <a:gd name="T20" fmla="*/ 2 w 27"/>
              <a:gd name="T21" fmla="*/ 0 h 54"/>
              <a:gd name="T22" fmla="*/ 1 w 27"/>
              <a:gd name="T23" fmla="*/ 1 h 54"/>
              <a:gd name="T24" fmla="*/ 0 w 27"/>
              <a:gd name="T25" fmla="*/ 3 h 54"/>
              <a:gd name="T26" fmla="*/ 0 w 27"/>
              <a:gd name="T27" fmla="*/ 3 h 54"/>
              <a:gd name="T28" fmla="*/ 0 w 27"/>
              <a:gd name="T29" fmla="*/ 3 h 54"/>
              <a:gd name="T30" fmla="*/ 0 w 27"/>
              <a:gd name="T31" fmla="*/ 3 h 54"/>
              <a:gd name="T32" fmla="*/ 0 w 27"/>
              <a:gd name="T33" fmla="*/ 34 h 54"/>
              <a:gd name="T34" fmla="*/ 0 w 27"/>
              <a:gd name="T35" fmla="*/ 42 h 54"/>
              <a:gd name="T36" fmla="*/ 0 w 27"/>
              <a:gd name="T37" fmla="*/ 42 h 54"/>
              <a:gd name="T38" fmla="*/ 0 w 27"/>
              <a:gd name="T39" fmla="*/ 51 h 54"/>
              <a:gd name="T40" fmla="*/ 0 w 27"/>
              <a:gd name="T41" fmla="*/ 51 h 54"/>
              <a:gd name="T42" fmla="*/ 0 w 27"/>
              <a:gd name="T43" fmla="*/ 51 h 54"/>
              <a:gd name="T44" fmla="*/ 0 w 27"/>
              <a:gd name="T45" fmla="*/ 51 h 54"/>
              <a:gd name="T46" fmla="*/ 0 w 27"/>
              <a:gd name="T47" fmla="*/ 51 h 54"/>
              <a:gd name="T48" fmla="*/ 0 w 27"/>
              <a:gd name="T49" fmla="*/ 52 h 54"/>
              <a:gd name="T50" fmla="*/ 1 w 27"/>
              <a:gd name="T51" fmla="*/ 52 h 54"/>
              <a:gd name="T52" fmla="*/ 1 w 27"/>
              <a:gd name="T53" fmla="*/ 53 h 54"/>
              <a:gd name="T54" fmla="*/ 3 w 27"/>
              <a:gd name="T55" fmla="*/ 54 h 54"/>
              <a:gd name="T56" fmla="*/ 3 w 27"/>
              <a:gd name="T57" fmla="*/ 54 h 54"/>
              <a:gd name="T58" fmla="*/ 3 w 27"/>
              <a:gd name="T59" fmla="*/ 54 h 54"/>
              <a:gd name="T60" fmla="*/ 3 w 27"/>
              <a:gd name="T61" fmla="*/ 54 h 54"/>
              <a:gd name="T62" fmla="*/ 24 w 27"/>
              <a:gd name="T63" fmla="*/ 54 h 54"/>
              <a:gd name="T64" fmla="*/ 24 w 27"/>
              <a:gd name="T65" fmla="*/ 54 h 54"/>
              <a:gd name="T66" fmla="*/ 24 w 27"/>
              <a:gd name="T67" fmla="*/ 54 h 54"/>
              <a:gd name="T68" fmla="*/ 24 w 27"/>
              <a:gd name="T69" fmla="*/ 54 h 54"/>
              <a:gd name="T70" fmla="*/ 25 w 27"/>
              <a:gd name="T71" fmla="*/ 54 h 54"/>
              <a:gd name="T72" fmla="*/ 26 w 27"/>
              <a:gd name="T73" fmla="*/ 53 h 54"/>
              <a:gd name="T74" fmla="*/ 27 w 27"/>
              <a:gd name="T75" fmla="*/ 51 h 54"/>
              <a:gd name="T76" fmla="*/ 27 w 27"/>
              <a:gd name="T77" fmla="*/ 51 h 54"/>
              <a:gd name="T78" fmla="*/ 27 w 27"/>
              <a:gd name="T79" fmla="*/ 51 h 54"/>
              <a:gd name="T80" fmla="*/ 27 w 27"/>
              <a:gd name="T81" fmla="*/ 51 h 54"/>
              <a:gd name="T82" fmla="*/ 27 w 27"/>
              <a:gd name="T83" fmla="*/ 6 h 54"/>
              <a:gd name="T84" fmla="*/ 27 w 27"/>
              <a:gd name="T85" fmla="*/ 3 h 54"/>
              <a:gd name="T86" fmla="*/ 27 w 27"/>
              <a:gd name="T87" fmla="*/ 3 h 54"/>
              <a:gd name="T88" fmla="*/ 27 w 27"/>
              <a:gd name="T89" fmla="*/ 3 h 54"/>
              <a:gd name="T90" fmla="*/ 27 w 27"/>
              <a:gd name="T91" fmla="*/ 3 h 54"/>
              <a:gd name="T92" fmla="*/ 26 w 27"/>
              <a:gd name="T93" fmla="*/ 1 h 54"/>
              <a:gd name="T94" fmla="*/ 25 w 27"/>
              <a:gd name="T95" fmla="*/ 0 h 54"/>
              <a:gd name="T96" fmla="*/ 24 w 27"/>
              <a:gd name="T97" fmla="*/ 0 h 54"/>
              <a:gd name="T98" fmla="*/ 24 w 27"/>
              <a:gd name="T99" fmla="*/ 0 h 54"/>
              <a:gd name="T100" fmla="*/ 26 w 27"/>
              <a:gd name="T101" fmla="*/ 47 h 54"/>
              <a:gd name="T102" fmla="*/ 26 w 27"/>
              <a:gd name="T103" fmla="*/ 4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" h="54">
                <a:moveTo>
                  <a:pt x="24" y="0"/>
                </a:moveTo>
                <a:cubicBezTo>
                  <a:pt x="23" y="0"/>
                  <a:pt x="23" y="0"/>
                  <a:pt x="2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9" y="0"/>
                  <a:pt x="9" y="0"/>
                  <a:pt x="9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1" y="1"/>
                  <a:pt x="1" y="1"/>
                </a:cubicBezTo>
                <a:cubicBezTo>
                  <a:pt x="1" y="2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1" y="52"/>
                </a:cubicBezTo>
                <a:cubicBezTo>
                  <a:pt x="1" y="53"/>
                  <a:pt x="1" y="53"/>
                  <a:pt x="1" y="53"/>
                </a:cubicBezTo>
                <a:cubicBezTo>
                  <a:pt x="2" y="53"/>
                  <a:pt x="2" y="54"/>
                  <a:pt x="3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6" y="53"/>
                  <a:pt x="26" y="53"/>
                </a:cubicBezTo>
                <a:cubicBezTo>
                  <a:pt x="27" y="52"/>
                  <a:pt x="27" y="52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2"/>
                  <a:pt x="27" y="2"/>
                  <a:pt x="26" y="1"/>
                </a:cubicBezTo>
                <a:cubicBezTo>
                  <a:pt x="26" y="1"/>
                  <a:pt x="25" y="0"/>
                  <a:pt x="25" y="0"/>
                </a:cubicBezTo>
                <a:cubicBezTo>
                  <a:pt x="25" y="0"/>
                  <a:pt x="25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4" name="Rectangle 13896">
            <a:extLst>
              <a:ext uri="{FF2B5EF4-FFF2-40B4-BE49-F238E27FC236}">
                <a16:creationId xmlns:a16="http://schemas.microsoft.com/office/drawing/2014/main" id="{67132459-C34B-4E56-AC08-3AAE2C56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230" y="4323975"/>
            <a:ext cx="228067" cy="3996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5" name="Rectangle 13897">
            <a:extLst>
              <a:ext uri="{FF2B5EF4-FFF2-40B4-BE49-F238E27FC236}">
                <a16:creationId xmlns:a16="http://schemas.microsoft.com/office/drawing/2014/main" id="{B5D9646B-71E9-4DBD-ABB6-00EC8221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230" y="4323975"/>
            <a:ext cx="228067" cy="399623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6" name="Oval 13898">
            <a:extLst>
              <a:ext uri="{FF2B5EF4-FFF2-40B4-BE49-F238E27FC236}">
                <a16:creationId xmlns:a16="http://schemas.microsoft.com/office/drawing/2014/main" id="{B20033A2-B0C2-46C7-8AD1-177948B0A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4235" y="3877931"/>
            <a:ext cx="26238" cy="1816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7" name="Oval 13899">
            <a:extLst>
              <a:ext uri="{FF2B5EF4-FFF2-40B4-BE49-F238E27FC236}">
                <a16:creationId xmlns:a16="http://schemas.microsoft.com/office/drawing/2014/main" id="{071858CC-5FD3-4DAB-BE38-235B0DD9F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4235" y="3877931"/>
            <a:ext cx="26238" cy="18165"/>
          </a:xfrm>
          <a:prstGeom prst="ellipse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8" name="Oval 13900">
            <a:extLst>
              <a:ext uri="{FF2B5EF4-FFF2-40B4-BE49-F238E27FC236}">
                <a16:creationId xmlns:a16="http://schemas.microsoft.com/office/drawing/2014/main" id="{81FDA60F-FD4E-4537-8E2C-2EB17D4E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144" y="4285627"/>
            <a:ext cx="18165" cy="2018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9" name="Oval 13901">
            <a:extLst>
              <a:ext uri="{FF2B5EF4-FFF2-40B4-BE49-F238E27FC236}">
                <a16:creationId xmlns:a16="http://schemas.microsoft.com/office/drawing/2014/main" id="{F24C96C6-ED89-4F67-A7BF-648D5112F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144" y="4285627"/>
            <a:ext cx="18165" cy="20183"/>
          </a:xfrm>
          <a:prstGeom prst="ellipse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8B8D76-22A2-4EAC-9928-2754ADB9C2C8}"/>
              </a:ext>
            </a:extLst>
          </p:cNvPr>
          <p:cNvCxnSpPr>
            <a:cxnSpLocks/>
          </p:cNvCxnSpPr>
          <p:nvPr/>
        </p:nvCxnSpPr>
        <p:spPr>
          <a:xfrm>
            <a:off x="3337794" y="4244035"/>
            <a:ext cx="1894993" cy="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Graphic 78">
            <a:extLst>
              <a:ext uri="{FF2B5EF4-FFF2-40B4-BE49-F238E27FC236}">
                <a16:creationId xmlns:a16="http://schemas.microsoft.com/office/drawing/2014/main" id="{C0D99BA5-C94B-4ADC-8C84-844A4036D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4887" y="4625680"/>
            <a:ext cx="908272" cy="11866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B6DF7EA-EC22-4563-8BC2-FB2223512733}"/>
              </a:ext>
            </a:extLst>
          </p:cNvPr>
          <p:cNvSpPr txBox="1"/>
          <p:nvPr/>
        </p:nvSpPr>
        <p:spPr>
          <a:xfrm>
            <a:off x="7356746" y="3738706"/>
            <a:ext cx="2692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/>
              <a:t>Retrieve 5 most recent wall posts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7CF390A-8955-4C19-BDC2-449499645F93}"/>
              </a:ext>
            </a:extLst>
          </p:cNvPr>
          <p:cNvCxnSpPr>
            <a:cxnSpLocks/>
          </p:cNvCxnSpPr>
          <p:nvPr/>
        </p:nvCxnSpPr>
        <p:spPr>
          <a:xfrm flipH="1">
            <a:off x="7304173" y="4114846"/>
            <a:ext cx="2740761" cy="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773A484-AC4B-4D68-A0C0-B71A8D8526C0}"/>
              </a:ext>
            </a:extLst>
          </p:cNvPr>
          <p:cNvSpPr txBox="1"/>
          <p:nvPr/>
        </p:nvSpPr>
        <p:spPr>
          <a:xfrm>
            <a:off x="7432754" y="5012201"/>
            <a:ext cx="2259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err="1"/>
              <a:t>Retrieve</a:t>
            </a:r>
            <a:r>
              <a:rPr lang="da-DK" sz="1400"/>
              <a:t> </a:t>
            </a:r>
            <a:r>
              <a:rPr lang="da-DK" sz="1400" err="1"/>
              <a:t>associated</a:t>
            </a:r>
            <a:r>
              <a:rPr lang="da-DK" sz="1400"/>
              <a:t> images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7E72953-23AD-4382-9E06-B03EBEECB77B}"/>
              </a:ext>
            </a:extLst>
          </p:cNvPr>
          <p:cNvCxnSpPr>
            <a:cxnSpLocks/>
          </p:cNvCxnSpPr>
          <p:nvPr/>
        </p:nvCxnSpPr>
        <p:spPr>
          <a:xfrm flipH="1" flipV="1">
            <a:off x="7356746" y="4723598"/>
            <a:ext cx="2688188" cy="371482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AutoShape 11281">
            <a:extLst>
              <a:ext uri="{FF2B5EF4-FFF2-40B4-BE49-F238E27FC236}">
                <a16:creationId xmlns:a16="http://schemas.microsoft.com/office/drawing/2014/main" id="{F78189A6-A8C4-45FA-B19C-3228E7D2435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21837" y="3766061"/>
            <a:ext cx="1953869" cy="11887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91" name="Freeform 11283">
            <a:extLst>
              <a:ext uri="{FF2B5EF4-FFF2-40B4-BE49-F238E27FC236}">
                <a16:creationId xmlns:a16="http://schemas.microsoft.com/office/drawing/2014/main" id="{D56C46D8-2DA2-48A6-A1D3-0366809F7C2B}"/>
              </a:ext>
            </a:extLst>
          </p:cNvPr>
          <p:cNvSpPr>
            <a:spLocks/>
          </p:cNvSpPr>
          <p:nvPr/>
        </p:nvSpPr>
        <p:spPr bwMode="auto">
          <a:xfrm>
            <a:off x="5340055" y="3766061"/>
            <a:ext cx="1935651" cy="1179611"/>
          </a:xfrm>
          <a:custGeom>
            <a:avLst/>
            <a:gdLst>
              <a:gd name="T0" fmla="*/ 25 w 202"/>
              <a:gd name="T1" fmla="*/ 58 h 122"/>
              <a:gd name="T2" fmla="*/ 0 w 202"/>
              <a:gd name="T3" fmla="*/ 89 h 122"/>
              <a:gd name="T4" fmla="*/ 33 w 202"/>
              <a:gd name="T5" fmla="*/ 122 h 122"/>
              <a:gd name="T6" fmla="*/ 169 w 202"/>
              <a:gd name="T7" fmla="*/ 122 h 122"/>
              <a:gd name="T8" fmla="*/ 202 w 202"/>
              <a:gd name="T9" fmla="*/ 89 h 122"/>
              <a:gd name="T10" fmla="*/ 177 w 202"/>
              <a:gd name="T11" fmla="*/ 58 h 122"/>
              <a:gd name="T12" fmla="*/ 178 w 202"/>
              <a:gd name="T13" fmla="*/ 53 h 122"/>
              <a:gd name="T14" fmla="*/ 141 w 202"/>
              <a:gd name="T15" fmla="*/ 17 h 122"/>
              <a:gd name="T16" fmla="*/ 116 w 202"/>
              <a:gd name="T17" fmla="*/ 27 h 122"/>
              <a:gd name="T18" fmla="*/ 73 w 202"/>
              <a:gd name="T19" fmla="*/ 0 h 122"/>
              <a:gd name="T20" fmla="*/ 24 w 202"/>
              <a:gd name="T21" fmla="*/ 49 h 122"/>
              <a:gd name="T22" fmla="*/ 25 w 202"/>
              <a:gd name="T23" fmla="*/ 58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2" h="122">
                <a:moveTo>
                  <a:pt x="25" y="58"/>
                </a:moveTo>
                <a:cubicBezTo>
                  <a:pt x="11" y="61"/>
                  <a:pt x="0" y="74"/>
                  <a:pt x="0" y="89"/>
                </a:cubicBezTo>
                <a:cubicBezTo>
                  <a:pt x="0" y="107"/>
                  <a:pt x="15" y="122"/>
                  <a:pt x="33" y="122"/>
                </a:cubicBezTo>
                <a:cubicBezTo>
                  <a:pt x="169" y="122"/>
                  <a:pt x="169" y="122"/>
                  <a:pt x="169" y="122"/>
                </a:cubicBezTo>
                <a:cubicBezTo>
                  <a:pt x="187" y="122"/>
                  <a:pt x="202" y="107"/>
                  <a:pt x="202" y="89"/>
                </a:cubicBezTo>
                <a:cubicBezTo>
                  <a:pt x="202" y="74"/>
                  <a:pt x="191" y="61"/>
                  <a:pt x="177" y="58"/>
                </a:cubicBezTo>
                <a:cubicBezTo>
                  <a:pt x="177" y="56"/>
                  <a:pt x="178" y="55"/>
                  <a:pt x="178" y="53"/>
                </a:cubicBezTo>
                <a:cubicBezTo>
                  <a:pt x="178" y="33"/>
                  <a:pt x="161" y="17"/>
                  <a:pt x="141" y="17"/>
                </a:cubicBezTo>
                <a:cubicBezTo>
                  <a:pt x="131" y="17"/>
                  <a:pt x="122" y="20"/>
                  <a:pt x="116" y="27"/>
                </a:cubicBezTo>
                <a:cubicBezTo>
                  <a:pt x="108" y="11"/>
                  <a:pt x="92" y="0"/>
                  <a:pt x="73" y="0"/>
                </a:cubicBezTo>
                <a:cubicBezTo>
                  <a:pt x="46" y="0"/>
                  <a:pt x="24" y="22"/>
                  <a:pt x="24" y="49"/>
                </a:cubicBezTo>
                <a:cubicBezTo>
                  <a:pt x="24" y="52"/>
                  <a:pt x="25" y="55"/>
                  <a:pt x="25" y="5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92" name="Freeform 11284">
            <a:extLst>
              <a:ext uri="{FF2B5EF4-FFF2-40B4-BE49-F238E27FC236}">
                <a16:creationId xmlns:a16="http://schemas.microsoft.com/office/drawing/2014/main" id="{5157DC0F-DB9B-4839-ABA1-28B1C782B2B5}"/>
              </a:ext>
            </a:extLst>
          </p:cNvPr>
          <p:cNvSpPr>
            <a:spLocks/>
          </p:cNvSpPr>
          <p:nvPr/>
        </p:nvSpPr>
        <p:spPr bwMode="auto">
          <a:xfrm>
            <a:off x="5340055" y="3766061"/>
            <a:ext cx="1935651" cy="1179611"/>
          </a:xfrm>
          <a:custGeom>
            <a:avLst/>
            <a:gdLst>
              <a:gd name="T0" fmla="*/ 25 w 202"/>
              <a:gd name="T1" fmla="*/ 58 h 122"/>
              <a:gd name="T2" fmla="*/ 0 w 202"/>
              <a:gd name="T3" fmla="*/ 89 h 122"/>
              <a:gd name="T4" fmla="*/ 33 w 202"/>
              <a:gd name="T5" fmla="*/ 122 h 122"/>
              <a:gd name="T6" fmla="*/ 169 w 202"/>
              <a:gd name="T7" fmla="*/ 122 h 122"/>
              <a:gd name="T8" fmla="*/ 202 w 202"/>
              <a:gd name="T9" fmla="*/ 89 h 122"/>
              <a:gd name="T10" fmla="*/ 177 w 202"/>
              <a:gd name="T11" fmla="*/ 58 h 122"/>
              <a:gd name="T12" fmla="*/ 178 w 202"/>
              <a:gd name="T13" fmla="*/ 53 h 122"/>
              <a:gd name="T14" fmla="*/ 141 w 202"/>
              <a:gd name="T15" fmla="*/ 17 h 122"/>
              <a:gd name="T16" fmla="*/ 116 w 202"/>
              <a:gd name="T17" fmla="*/ 27 h 122"/>
              <a:gd name="T18" fmla="*/ 73 w 202"/>
              <a:gd name="T19" fmla="*/ 0 h 122"/>
              <a:gd name="T20" fmla="*/ 24 w 202"/>
              <a:gd name="T21" fmla="*/ 49 h 122"/>
              <a:gd name="T22" fmla="*/ 25 w 202"/>
              <a:gd name="T23" fmla="*/ 58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2" h="122">
                <a:moveTo>
                  <a:pt x="25" y="58"/>
                </a:moveTo>
                <a:cubicBezTo>
                  <a:pt x="11" y="61"/>
                  <a:pt x="0" y="74"/>
                  <a:pt x="0" y="89"/>
                </a:cubicBezTo>
                <a:cubicBezTo>
                  <a:pt x="0" y="107"/>
                  <a:pt x="15" y="122"/>
                  <a:pt x="33" y="122"/>
                </a:cubicBezTo>
                <a:cubicBezTo>
                  <a:pt x="169" y="122"/>
                  <a:pt x="169" y="122"/>
                  <a:pt x="169" y="122"/>
                </a:cubicBezTo>
                <a:cubicBezTo>
                  <a:pt x="187" y="122"/>
                  <a:pt x="202" y="107"/>
                  <a:pt x="202" y="89"/>
                </a:cubicBezTo>
                <a:cubicBezTo>
                  <a:pt x="202" y="74"/>
                  <a:pt x="191" y="61"/>
                  <a:pt x="177" y="58"/>
                </a:cubicBezTo>
                <a:cubicBezTo>
                  <a:pt x="177" y="56"/>
                  <a:pt x="178" y="55"/>
                  <a:pt x="178" y="53"/>
                </a:cubicBezTo>
                <a:cubicBezTo>
                  <a:pt x="178" y="33"/>
                  <a:pt x="161" y="17"/>
                  <a:pt x="141" y="17"/>
                </a:cubicBezTo>
                <a:cubicBezTo>
                  <a:pt x="131" y="17"/>
                  <a:pt x="122" y="20"/>
                  <a:pt x="116" y="27"/>
                </a:cubicBezTo>
                <a:cubicBezTo>
                  <a:pt x="108" y="11"/>
                  <a:pt x="92" y="0"/>
                  <a:pt x="73" y="0"/>
                </a:cubicBezTo>
                <a:cubicBezTo>
                  <a:pt x="46" y="0"/>
                  <a:pt x="24" y="22"/>
                  <a:pt x="24" y="49"/>
                </a:cubicBezTo>
                <a:cubicBezTo>
                  <a:pt x="24" y="52"/>
                  <a:pt x="25" y="55"/>
                  <a:pt x="25" y="58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a-DK"/>
              <a:t>REST API</a:t>
            </a:r>
          </a:p>
        </p:txBody>
      </p:sp>
      <p:sp>
        <p:nvSpPr>
          <p:cNvPr id="52" name="AutoShape 11281">
            <a:extLst>
              <a:ext uri="{FF2B5EF4-FFF2-40B4-BE49-F238E27FC236}">
                <a16:creationId xmlns:a16="http://schemas.microsoft.com/office/drawing/2014/main" id="{97F02295-0E7E-4DE1-B2F1-9BC9741CDDF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031245" y="1363032"/>
            <a:ext cx="1953869" cy="11887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56" name="Freeform 11283">
            <a:extLst>
              <a:ext uri="{FF2B5EF4-FFF2-40B4-BE49-F238E27FC236}">
                <a16:creationId xmlns:a16="http://schemas.microsoft.com/office/drawing/2014/main" id="{376037D5-5304-49D0-A274-DD146931668F}"/>
              </a:ext>
            </a:extLst>
          </p:cNvPr>
          <p:cNvSpPr>
            <a:spLocks/>
          </p:cNvSpPr>
          <p:nvPr/>
        </p:nvSpPr>
        <p:spPr bwMode="auto">
          <a:xfrm>
            <a:off x="10049463" y="1363032"/>
            <a:ext cx="1935651" cy="1179611"/>
          </a:xfrm>
          <a:custGeom>
            <a:avLst/>
            <a:gdLst>
              <a:gd name="T0" fmla="*/ 25 w 202"/>
              <a:gd name="T1" fmla="*/ 58 h 122"/>
              <a:gd name="T2" fmla="*/ 0 w 202"/>
              <a:gd name="T3" fmla="*/ 89 h 122"/>
              <a:gd name="T4" fmla="*/ 33 w 202"/>
              <a:gd name="T5" fmla="*/ 122 h 122"/>
              <a:gd name="T6" fmla="*/ 169 w 202"/>
              <a:gd name="T7" fmla="*/ 122 h 122"/>
              <a:gd name="T8" fmla="*/ 202 w 202"/>
              <a:gd name="T9" fmla="*/ 89 h 122"/>
              <a:gd name="T10" fmla="*/ 177 w 202"/>
              <a:gd name="T11" fmla="*/ 58 h 122"/>
              <a:gd name="T12" fmla="*/ 178 w 202"/>
              <a:gd name="T13" fmla="*/ 53 h 122"/>
              <a:gd name="T14" fmla="*/ 141 w 202"/>
              <a:gd name="T15" fmla="*/ 17 h 122"/>
              <a:gd name="T16" fmla="*/ 116 w 202"/>
              <a:gd name="T17" fmla="*/ 27 h 122"/>
              <a:gd name="T18" fmla="*/ 73 w 202"/>
              <a:gd name="T19" fmla="*/ 0 h 122"/>
              <a:gd name="T20" fmla="*/ 24 w 202"/>
              <a:gd name="T21" fmla="*/ 49 h 122"/>
              <a:gd name="T22" fmla="*/ 25 w 202"/>
              <a:gd name="T23" fmla="*/ 58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2" h="122">
                <a:moveTo>
                  <a:pt x="25" y="58"/>
                </a:moveTo>
                <a:cubicBezTo>
                  <a:pt x="11" y="61"/>
                  <a:pt x="0" y="74"/>
                  <a:pt x="0" y="89"/>
                </a:cubicBezTo>
                <a:cubicBezTo>
                  <a:pt x="0" y="107"/>
                  <a:pt x="15" y="122"/>
                  <a:pt x="33" y="122"/>
                </a:cubicBezTo>
                <a:cubicBezTo>
                  <a:pt x="169" y="122"/>
                  <a:pt x="169" y="122"/>
                  <a:pt x="169" y="122"/>
                </a:cubicBezTo>
                <a:cubicBezTo>
                  <a:pt x="187" y="122"/>
                  <a:pt x="202" y="107"/>
                  <a:pt x="202" y="89"/>
                </a:cubicBezTo>
                <a:cubicBezTo>
                  <a:pt x="202" y="74"/>
                  <a:pt x="191" y="61"/>
                  <a:pt x="177" y="58"/>
                </a:cubicBezTo>
                <a:cubicBezTo>
                  <a:pt x="177" y="56"/>
                  <a:pt x="178" y="55"/>
                  <a:pt x="178" y="53"/>
                </a:cubicBezTo>
                <a:cubicBezTo>
                  <a:pt x="178" y="33"/>
                  <a:pt x="161" y="17"/>
                  <a:pt x="141" y="17"/>
                </a:cubicBezTo>
                <a:cubicBezTo>
                  <a:pt x="131" y="17"/>
                  <a:pt x="122" y="20"/>
                  <a:pt x="116" y="27"/>
                </a:cubicBezTo>
                <a:cubicBezTo>
                  <a:pt x="108" y="11"/>
                  <a:pt x="92" y="0"/>
                  <a:pt x="73" y="0"/>
                </a:cubicBezTo>
                <a:cubicBezTo>
                  <a:pt x="46" y="0"/>
                  <a:pt x="24" y="22"/>
                  <a:pt x="24" y="49"/>
                </a:cubicBezTo>
                <a:cubicBezTo>
                  <a:pt x="24" y="52"/>
                  <a:pt x="25" y="55"/>
                  <a:pt x="25" y="5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57" name="Freeform 11284">
            <a:extLst>
              <a:ext uri="{FF2B5EF4-FFF2-40B4-BE49-F238E27FC236}">
                <a16:creationId xmlns:a16="http://schemas.microsoft.com/office/drawing/2014/main" id="{E6891EA2-8203-4DDE-88BB-6A516FA13237}"/>
              </a:ext>
            </a:extLst>
          </p:cNvPr>
          <p:cNvSpPr>
            <a:spLocks/>
          </p:cNvSpPr>
          <p:nvPr/>
        </p:nvSpPr>
        <p:spPr bwMode="auto">
          <a:xfrm>
            <a:off x="9571243" y="1490558"/>
            <a:ext cx="1935651" cy="1179611"/>
          </a:xfrm>
          <a:custGeom>
            <a:avLst/>
            <a:gdLst>
              <a:gd name="T0" fmla="*/ 25 w 202"/>
              <a:gd name="T1" fmla="*/ 58 h 122"/>
              <a:gd name="T2" fmla="*/ 0 w 202"/>
              <a:gd name="T3" fmla="*/ 89 h 122"/>
              <a:gd name="T4" fmla="*/ 33 w 202"/>
              <a:gd name="T5" fmla="*/ 122 h 122"/>
              <a:gd name="T6" fmla="*/ 169 w 202"/>
              <a:gd name="T7" fmla="*/ 122 h 122"/>
              <a:gd name="T8" fmla="*/ 202 w 202"/>
              <a:gd name="T9" fmla="*/ 89 h 122"/>
              <a:gd name="T10" fmla="*/ 177 w 202"/>
              <a:gd name="T11" fmla="*/ 58 h 122"/>
              <a:gd name="T12" fmla="*/ 178 w 202"/>
              <a:gd name="T13" fmla="*/ 53 h 122"/>
              <a:gd name="T14" fmla="*/ 141 w 202"/>
              <a:gd name="T15" fmla="*/ 17 h 122"/>
              <a:gd name="T16" fmla="*/ 116 w 202"/>
              <a:gd name="T17" fmla="*/ 27 h 122"/>
              <a:gd name="T18" fmla="*/ 73 w 202"/>
              <a:gd name="T19" fmla="*/ 0 h 122"/>
              <a:gd name="T20" fmla="*/ 24 w 202"/>
              <a:gd name="T21" fmla="*/ 49 h 122"/>
              <a:gd name="T22" fmla="*/ 25 w 202"/>
              <a:gd name="T23" fmla="*/ 58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2" h="122">
                <a:moveTo>
                  <a:pt x="25" y="58"/>
                </a:moveTo>
                <a:cubicBezTo>
                  <a:pt x="11" y="61"/>
                  <a:pt x="0" y="74"/>
                  <a:pt x="0" y="89"/>
                </a:cubicBezTo>
                <a:cubicBezTo>
                  <a:pt x="0" y="107"/>
                  <a:pt x="15" y="122"/>
                  <a:pt x="33" y="122"/>
                </a:cubicBezTo>
                <a:cubicBezTo>
                  <a:pt x="169" y="122"/>
                  <a:pt x="169" y="122"/>
                  <a:pt x="169" y="122"/>
                </a:cubicBezTo>
                <a:cubicBezTo>
                  <a:pt x="187" y="122"/>
                  <a:pt x="202" y="107"/>
                  <a:pt x="202" y="89"/>
                </a:cubicBezTo>
                <a:cubicBezTo>
                  <a:pt x="202" y="74"/>
                  <a:pt x="191" y="61"/>
                  <a:pt x="177" y="58"/>
                </a:cubicBezTo>
                <a:cubicBezTo>
                  <a:pt x="177" y="56"/>
                  <a:pt x="178" y="55"/>
                  <a:pt x="178" y="53"/>
                </a:cubicBezTo>
                <a:cubicBezTo>
                  <a:pt x="178" y="33"/>
                  <a:pt x="161" y="17"/>
                  <a:pt x="141" y="17"/>
                </a:cubicBezTo>
                <a:cubicBezTo>
                  <a:pt x="131" y="17"/>
                  <a:pt x="122" y="20"/>
                  <a:pt x="116" y="27"/>
                </a:cubicBezTo>
                <a:cubicBezTo>
                  <a:pt x="108" y="11"/>
                  <a:pt x="92" y="0"/>
                  <a:pt x="73" y="0"/>
                </a:cubicBezTo>
                <a:cubicBezTo>
                  <a:pt x="46" y="0"/>
                  <a:pt x="24" y="22"/>
                  <a:pt x="24" y="49"/>
                </a:cubicBezTo>
                <a:cubicBezTo>
                  <a:pt x="24" y="52"/>
                  <a:pt x="25" y="55"/>
                  <a:pt x="25" y="58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a-DK"/>
              <a:t>REST API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FAA3687-DCCC-4FA9-BE4F-A8D874B7629B}"/>
              </a:ext>
            </a:extLst>
          </p:cNvPr>
          <p:cNvCxnSpPr>
            <a:cxnSpLocks/>
          </p:cNvCxnSpPr>
          <p:nvPr/>
        </p:nvCxnSpPr>
        <p:spPr>
          <a:xfrm flipH="1">
            <a:off x="3285538" y="4537665"/>
            <a:ext cx="1947249" cy="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1270A5E-2955-4AFA-A50A-50915AC9BB9C}"/>
              </a:ext>
            </a:extLst>
          </p:cNvPr>
          <p:cNvSpPr txBox="1"/>
          <p:nvPr/>
        </p:nvSpPr>
        <p:spPr>
          <a:xfrm>
            <a:off x="3634365" y="4650280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there you go</a:t>
            </a:r>
          </a:p>
        </p:txBody>
      </p: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F2F58C19-5C1D-4F08-B495-DC0A2BED1352}"/>
              </a:ext>
            </a:extLst>
          </p:cNvPr>
          <p:cNvCxnSpPr>
            <a:cxnSpLocks/>
          </p:cNvCxnSpPr>
          <p:nvPr/>
        </p:nvCxnSpPr>
        <p:spPr>
          <a:xfrm flipV="1">
            <a:off x="6507126" y="2080363"/>
            <a:ext cx="2824161" cy="1558604"/>
          </a:xfrm>
          <a:prstGeom prst="bentConnector3">
            <a:avLst>
              <a:gd name="adj1" fmla="val 304"/>
            </a:avLst>
          </a:prstGeom>
          <a:ln>
            <a:headEnd type="none" w="med" len="me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7">
            <a:extLst>
              <a:ext uri="{FF2B5EF4-FFF2-40B4-BE49-F238E27FC236}">
                <a16:creationId xmlns:a16="http://schemas.microsoft.com/office/drawing/2014/main" id="{214BAB24-F866-4688-90BF-457E561B94C2}"/>
              </a:ext>
            </a:extLst>
          </p:cNvPr>
          <p:cNvSpPr txBox="1"/>
          <p:nvPr/>
        </p:nvSpPr>
        <p:spPr>
          <a:xfrm>
            <a:off x="6694576" y="1772586"/>
            <a:ext cx="2449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Person X </a:t>
            </a:r>
            <a:r>
              <a:rPr lang="da-DK" sz="1400" dirty="0" err="1"/>
              <a:t>requested</a:t>
            </a:r>
            <a:r>
              <a:rPr lang="da-DK" sz="1400" dirty="0"/>
              <a:t> wall posts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2F25B0-DA99-49BB-AA0A-E8270DE4948B}"/>
              </a:ext>
            </a:extLst>
          </p:cNvPr>
          <p:cNvSpPr txBox="1"/>
          <p:nvPr/>
        </p:nvSpPr>
        <p:spPr>
          <a:xfrm>
            <a:off x="3054224" y="3748219"/>
            <a:ext cx="2510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Give me the wall posts in JSON</a:t>
            </a:r>
          </a:p>
        </p:txBody>
      </p:sp>
    </p:spTree>
    <p:extLst>
      <p:ext uri="{BB962C8B-B14F-4D97-AF65-F5344CB8AC3E}">
        <p14:creationId xmlns:p14="http://schemas.microsoft.com/office/powerpoint/2010/main" val="3709796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011F-9E7D-4D61-B1F3-AFC6B549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 of documents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031F6C-A81D-4C98-BEA6-2A8891F74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179" y="796894"/>
            <a:ext cx="11415641" cy="6421299"/>
          </a:xfrm>
        </p:spPr>
      </p:pic>
    </p:spTree>
    <p:extLst>
      <p:ext uri="{BB962C8B-B14F-4D97-AF65-F5344CB8AC3E}">
        <p14:creationId xmlns:p14="http://schemas.microsoft.com/office/powerpoint/2010/main" val="1439114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031F6C-A81D-4C98-BEA6-2A8891F74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8179" y="796894"/>
            <a:ext cx="11415641" cy="64212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4011F-9E7D-4D61-B1F3-AFC6B549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 of Data</a:t>
            </a:r>
          </a:p>
        </p:txBody>
      </p:sp>
    </p:spTree>
    <p:extLst>
      <p:ext uri="{BB962C8B-B14F-4D97-AF65-F5344CB8AC3E}">
        <p14:creationId xmlns:p14="http://schemas.microsoft.com/office/powerpoint/2010/main" val="909058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AC7E-37ED-4C9D-9423-8A7F67D3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Semantic Web is needed: a Web of Data</a:t>
            </a:r>
            <a:endParaRPr lang="en-N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8E0A69-77B1-4AC1-80D2-A1E177501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10515600" cy="4424695"/>
          </a:xfrm>
        </p:spPr>
        <p:txBody>
          <a:bodyPr>
            <a:normAutofit/>
          </a:bodyPr>
          <a:lstStyle/>
          <a:p>
            <a:pPr marL="457189" indent="-457189"/>
            <a:r>
              <a:rPr lang="en-US" b="1" dirty="0">
                <a:solidFill>
                  <a:srgbClr val="C00000"/>
                </a:solidFill>
              </a:rPr>
              <a:t>“The Semantic Web is an extension of the current web in which information is given well-defined meaning, better enabling computers and people to work in cooperation.”</a:t>
            </a:r>
            <a:r>
              <a:rPr lang="en-US" b="1" dirty="0"/>
              <a:t> </a:t>
            </a:r>
            <a:r>
              <a:rPr lang="en-US" dirty="0"/>
              <a:t>[Tim Berners-Lee et al. 2001.]</a:t>
            </a:r>
          </a:p>
          <a:p>
            <a:pPr marL="457189" indent="-457189"/>
            <a:endParaRPr lang="en-US" dirty="0"/>
          </a:p>
          <a:p>
            <a:pPr marL="457189" indent="-457189"/>
            <a:r>
              <a:rPr lang="en-US" dirty="0"/>
              <a:t>Specific goals: </a:t>
            </a:r>
          </a:p>
          <a:p>
            <a:pPr marL="937177" lvl="3" indent="-457189"/>
            <a:r>
              <a:rPr lang="en-US" sz="2600" dirty="0"/>
              <a:t>Build a description language with standard semantics</a:t>
            </a:r>
          </a:p>
          <a:p>
            <a:pPr marL="937177" lvl="3" indent="-457189"/>
            <a:r>
              <a:rPr lang="en-US" sz="2600" dirty="0"/>
              <a:t>Make semantics machine-processable and understandable</a:t>
            </a:r>
          </a:p>
          <a:p>
            <a:pPr marL="937177" lvl="3" indent="-457189"/>
            <a:r>
              <a:rPr lang="en-US" sz="2600" dirty="0"/>
              <a:t>Incorporate logical infrastructure to reason about resources </a:t>
            </a:r>
          </a:p>
          <a:p>
            <a:pPr marL="937177" lvl="3" indent="-457189"/>
            <a:r>
              <a:rPr lang="en-US" sz="2600" dirty="0"/>
              <a:t>W3C </a:t>
            </a:r>
            <a:r>
              <a:rPr lang="en-US" sz="2600" dirty="0" err="1"/>
              <a:t>Specificaions</a:t>
            </a:r>
            <a:r>
              <a:rPr lang="en-US" sz="2600" dirty="0"/>
              <a:t>: </a:t>
            </a:r>
            <a:r>
              <a:rPr lang="en-US" sz="2600" b="1" dirty="0">
                <a:solidFill>
                  <a:srgbClr val="C00000"/>
                </a:solidFill>
              </a:rPr>
              <a:t>Resource Description Framework (RDF)</a:t>
            </a:r>
            <a:r>
              <a:rPr lang="en-US" sz="2600" b="1" dirty="0"/>
              <a:t> </a:t>
            </a:r>
            <a:r>
              <a:rPr lang="en-US" sz="2600" dirty="0"/>
              <a:t>and </a:t>
            </a:r>
            <a:r>
              <a:rPr lang="en-US" sz="2600" b="1" dirty="0">
                <a:solidFill>
                  <a:srgbClr val="C00000"/>
                </a:solidFill>
              </a:rPr>
              <a:t>SPARQL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2501F-A768-4DCA-B1AF-E3B0315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15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2960B2-EE65-C75D-4F99-A81BCF36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35</a:t>
            </a:fld>
            <a:endParaRPr lang="en-B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82B3BA0-8DA2-800F-2C95-2388DAB8B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D9D7B-E184-BE2D-FB0F-221195D5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839" y="2242457"/>
            <a:ext cx="9954322" cy="2373086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KNOWLEDGE GRAPHS</a:t>
            </a:r>
            <a:endParaRPr lang="en-B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20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D049-25F1-4423-96B3-85838C3D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Graph Theory and Graph Thinking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9778E-A905-4711-9D20-5655AF3F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/>
            <a:r>
              <a:rPr lang="en-US" dirty="0"/>
              <a:t>Graphs as mathematical structures used to model </a:t>
            </a:r>
            <a:r>
              <a:rPr lang="en-US" b="1" dirty="0"/>
              <a:t>pairwise relations between objects</a:t>
            </a:r>
            <a:r>
              <a:rPr lang="en-US" dirty="0"/>
              <a:t> </a:t>
            </a:r>
          </a:p>
          <a:p>
            <a:pPr marL="457189" indent="-457189"/>
            <a:r>
              <a:rPr lang="en-US" dirty="0"/>
              <a:t>Graph theory was pioneered by </a:t>
            </a:r>
            <a:r>
              <a:rPr lang="en-US" b="1" dirty="0"/>
              <a:t>Euler</a:t>
            </a:r>
            <a:r>
              <a:rPr lang="en-US" dirty="0"/>
              <a:t> in the 18th century, and has been actively researched and improved by mathematicians, sociologists, anthropologists, etc.</a:t>
            </a:r>
          </a:p>
          <a:p>
            <a:pPr marL="457189" indent="-457189"/>
            <a:r>
              <a:rPr lang="en-US" dirty="0"/>
              <a:t>only in the past few years have graph theory and graph thinking been </a:t>
            </a:r>
            <a:r>
              <a:rPr lang="en-US" b="1" dirty="0"/>
              <a:t>applied to information management</a:t>
            </a:r>
          </a:p>
          <a:p>
            <a:pPr marL="457189" indent="-457189"/>
            <a:r>
              <a:rPr lang="en-US" dirty="0">
                <a:solidFill>
                  <a:srgbClr val="C00000"/>
                </a:solidFill>
              </a:rPr>
              <a:t>Possible to leverage </a:t>
            </a:r>
            <a:r>
              <a:rPr lang="en-US" b="1" dirty="0">
                <a:solidFill>
                  <a:srgbClr val="C00000"/>
                </a:solidFill>
              </a:rPr>
              <a:t>complex and dynamic relationships</a:t>
            </a:r>
            <a:r>
              <a:rPr lang="en-US" dirty="0">
                <a:solidFill>
                  <a:srgbClr val="C00000"/>
                </a:solidFill>
              </a:rPr>
              <a:t> in </a:t>
            </a:r>
            <a:r>
              <a:rPr lang="en-US" b="1" dirty="0">
                <a:solidFill>
                  <a:srgbClr val="C00000"/>
                </a:solidFill>
              </a:rPr>
              <a:t>highly connected data</a:t>
            </a:r>
            <a:endParaRPr lang="en-NL" b="1" dirty="0">
              <a:solidFill>
                <a:srgbClr val="C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088B4-3957-4CE3-B7DB-9354235A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591F12-7EC9-4808-82D7-0D6FED46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Linked data foundations, RDF, and SPARQL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13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Node&#10;&#10;Relationship&#10;&#10;Ok so what’s a graph then?&#10;&#10; ">
            <a:extLst>
              <a:ext uri="{FF2B5EF4-FFF2-40B4-BE49-F238E27FC236}">
                <a16:creationId xmlns:a16="http://schemas.microsoft.com/office/drawing/2014/main" id="{91BE5B74-C1E7-439B-BB65-92C7E543E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4"/>
          <a:stretch/>
        </p:blipFill>
        <p:spPr bwMode="auto">
          <a:xfrm>
            <a:off x="6582021" y="3156669"/>
            <a:ext cx="5609979" cy="338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EE08F1-B8F3-4557-8275-8989C3D0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Ggraph</a:t>
            </a:r>
            <a:r>
              <a:rPr lang="en-US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6DA38-E006-44F0-BB90-346178024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7058346" cy="4979286"/>
          </a:xfrm>
        </p:spPr>
        <p:txBody>
          <a:bodyPr>
            <a:normAutofit/>
          </a:bodyPr>
          <a:lstStyle/>
          <a:p>
            <a:pPr marL="457189" indent="-457189"/>
            <a:r>
              <a:rPr lang="en-US" b="1" dirty="0">
                <a:solidFill>
                  <a:srgbClr val="C00000"/>
                </a:solidFill>
              </a:rPr>
              <a:t>vertices</a:t>
            </a:r>
            <a:r>
              <a:rPr lang="en-US" dirty="0"/>
              <a:t> / </a:t>
            </a:r>
            <a:r>
              <a:rPr lang="en-US" b="1" dirty="0">
                <a:solidFill>
                  <a:srgbClr val="C00000"/>
                </a:solidFill>
              </a:rPr>
              <a:t>nodes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edges</a:t>
            </a:r>
            <a:r>
              <a:rPr lang="en-US" dirty="0"/>
              <a:t> / </a:t>
            </a:r>
            <a:r>
              <a:rPr lang="en-US" b="1" dirty="0">
                <a:solidFill>
                  <a:srgbClr val="C00000"/>
                </a:solidFill>
              </a:rPr>
              <a:t>relationships</a:t>
            </a:r>
            <a:endParaRPr lang="en-US" dirty="0"/>
          </a:p>
          <a:p>
            <a:pPr marL="457189" indent="-457189"/>
            <a:endParaRPr lang="en-US" dirty="0"/>
          </a:p>
          <a:p>
            <a:pPr marL="457189" indent="-457189"/>
            <a:r>
              <a:rPr lang="en-US" dirty="0"/>
              <a:t>General-purpose, expressive structure </a:t>
            </a:r>
            <a:r>
              <a:rPr lang="en-US" b="1" dirty="0"/>
              <a:t>allows us to model all kinds of scenarios</a:t>
            </a:r>
          </a:p>
          <a:p>
            <a:pPr marL="457189" indent="-457189"/>
            <a:endParaRPr lang="en-US" dirty="0"/>
          </a:p>
          <a:p>
            <a:pPr marL="457189" indent="-457189"/>
            <a:r>
              <a:rPr lang="en-US" dirty="0"/>
              <a:t>Focus on the </a:t>
            </a:r>
            <a:r>
              <a:rPr lang="en-US" b="1" dirty="0"/>
              <a:t>connections and links</a:t>
            </a:r>
            <a:r>
              <a:rPr lang="en-US" dirty="0"/>
              <a:t>: a lot more than in relational 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DE09E-DE27-47FC-AEAC-B17154B0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0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1720-AE0A-4ED6-9F71-A291A5E9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Example: a social network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3A1A-67AA-4E0C-A9E1-86CAB4EA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766" y="1742189"/>
            <a:ext cx="5173135" cy="3896611"/>
          </a:xfrm>
        </p:spPr>
        <p:txBody>
          <a:bodyPr>
            <a:normAutofit lnSpcReduction="10000"/>
          </a:bodyPr>
          <a:lstStyle/>
          <a:p>
            <a:pPr marL="457189" indent="-457189"/>
            <a:r>
              <a:rPr lang="en-US" b="1" dirty="0"/>
              <a:t>Any social network</a:t>
            </a:r>
            <a:r>
              <a:rPr lang="en-US" dirty="0"/>
              <a:t>’s data is easily represented as a graph</a:t>
            </a:r>
          </a:p>
          <a:p>
            <a:pPr marL="457189" indent="-457189"/>
            <a:endParaRPr lang="en-US" dirty="0"/>
          </a:p>
          <a:p>
            <a:pPr marL="457189" indent="-457189"/>
            <a:r>
              <a:rPr lang="en-US" dirty="0"/>
              <a:t>Each node is labeled User, indicating its role in the </a:t>
            </a:r>
            <a:r>
              <a:rPr lang="en-US" b="1" dirty="0"/>
              <a:t>network</a:t>
            </a:r>
            <a:r>
              <a:rPr lang="en-US" dirty="0"/>
              <a:t>. These nodes are then connected with relationships, which help further establish the semantic context: who follows who?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A6FE7-4329-4EF9-BC09-0745A4F40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1" r="17759"/>
          <a:stretch/>
        </p:blipFill>
        <p:spPr>
          <a:xfrm>
            <a:off x="6349023" y="1862732"/>
            <a:ext cx="5609493" cy="33381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B4610-B141-41EE-81B9-CC54B219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66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A0FF-0593-4FC9-9AC2-FB698D7E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D91FD-227B-6643-FCF6-448F5CFA3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Online Media 4" title="What is Linked Data?">
            <a:hlinkClick r:id="" action="ppaction://media"/>
            <a:extLst>
              <a:ext uri="{FF2B5EF4-FFF2-40B4-BE49-F238E27FC236}">
                <a16:creationId xmlns:a16="http://schemas.microsoft.com/office/drawing/2014/main" id="{F0E5E863-BCC1-1BEB-E6E2-69CB7E4286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9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2960B2-EE65-C75D-4F99-A81BCF36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4</a:t>
            </a:fld>
            <a:endParaRPr lang="en-B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82B3BA0-8DA2-800F-2C95-2388DAB8B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D9D7B-E184-BE2D-FB0F-221195D5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242457"/>
            <a:ext cx="10871200" cy="2373086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THE DIGITAL BUILT ENVIRONMENT</a:t>
            </a:r>
            <a:endParaRPr lang="en-B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6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F557-E8D2-4F1B-BC60-21F051BE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Knowledge Graphs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10AD5831-3568-4D73-88E6-1B5C14F30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-797667"/>
            <a:ext cx="13523068" cy="9560388"/>
          </a:xfrm>
          <a:prstGeom prst="rect">
            <a:avLst/>
          </a:prstGeom>
        </p:spPr>
      </p:pic>
      <p:sp>
        <p:nvSpPr>
          <p:cNvPr id="8" name="Tekstvak 8">
            <a:extLst>
              <a:ext uri="{FF2B5EF4-FFF2-40B4-BE49-F238E27FC236}">
                <a16:creationId xmlns:a16="http://schemas.microsoft.com/office/drawing/2014/main" id="{70B5B2C9-65AE-4D5C-A28C-776010A5F6DA}"/>
              </a:ext>
            </a:extLst>
          </p:cNvPr>
          <p:cNvSpPr txBox="1"/>
          <p:nvPr/>
        </p:nvSpPr>
        <p:spPr>
          <a:xfrm>
            <a:off x="9534557" y="6475968"/>
            <a:ext cx="2504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https://aws.amazon.com/neptune/</a:t>
            </a:r>
          </a:p>
        </p:txBody>
      </p:sp>
    </p:spTree>
    <p:extLst>
      <p:ext uri="{BB962C8B-B14F-4D97-AF65-F5344CB8AC3E}">
        <p14:creationId xmlns:p14="http://schemas.microsoft.com/office/powerpoint/2010/main" val="2701625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F557-E8D2-4F1B-BC60-21F051BE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Knowledge Graphs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46236D4-97C6-4E98-B618-FE3F093A2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-797668"/>
            <a:ext cx="13523068" cy="9560390"/>
          </a:xfrm>
          <a:prstGeom prst="rect">
            <a:avLst/>
          </a:prstGeom>
        </p:spPr>
      </p:pic>
      <p:sp>
        <p:nvSpPr>
          <p:cNvPr id="7" name="Tekstvak 8">
            <a:extLst>
              <a:ext uri="{FF2B5EF4-FFF2-40B4-BE49-F238E27FC236}">
                <a16:creationId xmlns:a16="http://schemas.microsoft.com/office/drawing/2014/main" id="{ABCFF5FC-8A3E-4650-B988-1DEE0AABE5AF}"/>
              </a:ext>
            </a:extLst>
          </p:cNvPr>
          <p:cNvSpPr txBox="1"/>
          <p:nvPr/>
        </p:nvSpPr>
        <p:spPr>
          <a:xfrm>
            <a:off x="9687839" y="6581001"/>
            <a:ext cx="2504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/>
              <a:t>https://aws.amazon.com/neptune/</a:t>
            </a:r>
          </a:p>
        </p:txBody>
      </p:sp>
    </p:spTree>
    <p:extLst>
      <p:ext uri="{BB962C8B-B14F-4D97-AF65-F5344CB8AC3E}">
        <p14:creationId xmlns:p14="http://schemas.microsoft.com/office/powerpoint/2010/main" val="2696306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F557-E8D2-4F1B-BC60-21F051BE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 </a:t>
            </a:r>
            <a:r>
              <a:rPr lang="da-DK" err="1"/>
              <a:t>knowledge</a:t>
            </a:r>
            <a:r>
              <a:rPr lang="da-DK"/>
              <a:t> </a:t>
            </a:r>
            <a:r>
              <a:rPr lang="da-DK" err="1"/>
              <a:t>graph</a:t>
            </a:r>
            <a:endParaRPr lang="da-DK"/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46236D4-97C6-4E98-B618-FE3F093A2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-797667"/>
            <a:ext cx="13523068" cy="9560388"/>
          </a:xfrm>
          <a:prstGeom prst="rect">
            <a:avLst/>
          </a:prstGeom>
        </p:spPr>
      </p:pic>
      <p:sp>
        <p:nvSpPr>
          <p:cNvPr id="7" name="Tekstvak 8">
            <a:extLst>
              <a:ext uri="{FF2B5EF4-FFF2-40B4-BE49-F238E27FC236}">
                <a16:creationId xmlns:a16="http://schemas.microsoft.com/office/drawing/2014/main" id="{CD5D03ED-9B80-4184-A452-8BB3A76A2ED7}"/>
              </a:ext>
            </a:extLst>
          </p:cNvPr>
          <p:cNvSpPr txBox="1"/>
          <p:nvPr/>
        </p:nvSpPr>
        <p:spPr>
          <a:xfrm>
            <a:off x="9687839" y="6581001"/>
            <a:ext cx="2504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https://aws.amazon.com/neptune/</a:t>
            </a:r>
          </a:p>
        </p:txBody>
      </p:sp>
    </p:spTree>
    <p:extLst>
      <p:ext uri="{BB962C8B-B14F-4D97-AF65-F5344CB8AC3E}">
        <p14:creationId xmlns:p14="http://schemas.microsoft.com/office/powerpoint/2010/main" val="4085067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F557-E8D2-4F1B-BC60-21F051BE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6256"/>
            <a:ext cx="11029616" cy="1188720"/>
          </a:xfrm>
        </p:spPr>
        <p:txBody>
          <a:bodyPr/>
          <a:lstStyle/>
          <a:p>
            <a:r>
              <a:rPr lang="da-DK" dirty="0"/>
              <a:t>Federated Knowledge Graphs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46236D4-97C6-4E98-B618-FE3F093A2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" y="-797667"/>
            <a:ext cx="13523066" cy="9560388"/>
          </a:xfrm>
          <a:prstGeom prst="rect">
            <a:avLst/>
          </a:prstGeom>
        </p:spPr>
      </p:pic>
      <p:sp>
        <p:nvSpPr>
          <p:cNvPr id="8" name="Tekstvak 8">
            <a:extLst>
              <a:ext uri="{FF2B5EF4-FFF2-40B4-BE49-F238E27FC236}">
                <a16:creationId xmlns:a16="http://schemas.microsoft.com/office/drawing/2014/main" id="{766553BE-B8E9-4431-B2BC-8AFA4FB3A0DA}"/>
              </a:ext>
            </a:extLst>
          </p:cNvPr>
          <p:cNvSpPr txBox="1"/>
          <p:nvPr/>
        </p:nvSpPr>
        <p:spPr>
          <a:xfrm>
            <a:off x="9687838" y="6513845"/>
            <a:ext cx="2504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https://aws.amazon.com/neptune/</a:t>
            </a:r>
          </a:p>
        </p:txBody>
      </p:sp>
    </p:spTree>
    <p:extLst>
      <p:ext uri="{BB962C8B-B14F-4D97-AF65-F5344CB8AC3E}">
        <p14:creationId xmlns:p14="http://schemas.microsoft.com/office/powerpoint/2010/main" val="6888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85971-B142-9932-B139-999D2924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open data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DD2CAB-A7C7-FD7D-6419-DAA805AA9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B15FC7-A716-1592-2082-182880DF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44</a:t>
            </a:fld>
            <a:endParaRPr lang="en-B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429009-580D-41CD-8521-109072A7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11" y="2467024"/>
            <a:ext cx="3068538" cy="30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E795D69-DFA4-42FF-B400-2ECBF1902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976" y="1371685"/>
            <a:ext cx="8087286" cy="525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238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415" y="1"/>
            <a:ext cx="105613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7757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9AE92-84E0-17F7-B134-EC8828A8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568" y="1527711"/>
            <a:ext cx="6522863" cy="496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7B38F-7A78-999B-BED0-8A4256D6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Open Data Cloud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5747E-2A27-684A-1ECD-2AB9C4A4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46</a:t>
            </a:fld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0CDF4-7642-02A1-681F-0461BED6D2F5}"/>
              </a:ext>
            </a:extLst>
          </p:cNvPr>
          <p:cNvSpPr txBox="1"/>
          <p:nvPr/>
        </p:nvSpPr>
        <p:spPr>
          <a:xfrm>
            <a:off x="9461500" y="6398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https://lod-cloud.net/</a:t>
            </a:r>
          </a:p>
        </p:txBody>
      </p:sp>
    </p:spTree>
    <p:extLst>
      <p:ext uri="{BB962C8B-B14F-4D97-AF65-F5344CB8AC3E}">
        <p14:creationId xmlns:p14="http://schemas.microsoft.com/office/powerpoint/2010/main" val="532552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E1205-C273-8606-3094-D4B121C0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Graphs: RDF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AF9E7-F376-5D0B-8C59-16C780A10562}"/>
              </a:ext>
            </a:extLst>
          </p:cNvPr>
          <p:cNvSpPr txBox="1"/>
          <p:nvPr/>
        </p:nvSpPr>
        <p:spPr>
          <a:xfrm>
            <a:off x="5058380" y="3836446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he Hand Extrablack" panose="03070A02030502020204" pitchFamily="66" charset="0"/>
              </a:rPr>
              <a:t>GIVES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A921B-225A-9393-D4CD-ABCCDCF1C780}"/>
              </a:ext>
            </a:extLst>
          </p:cNvPr>
          <p:cNvSpPr txBox="1"/>
          <p:nvPr/>
        </p:nvSpPr>
        <p:spPr>
          <a:xfrm>
            <a:off x="6890424" y="3827834"/>
            <a:ext cx="2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Hand Extrablack" panose="03070A02030502020204" pitchFamily="66" charset="0"/>
              </a:rPr>
              <a:t>PRESENTATION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BD27B-4847-BD18-4609-9F3A3D5ED242}"/>
              </a:ext>
            </a:extLst>
          </p:cNvPr>
          <p:cNvSpPr txBox="1"/>
          <p:nvPr/>
        </p:nvSpPr>
        <p:spPr>
          <a:xfrm>
            <a:off x="3226336" y="3836446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he Hand Extrablack" panose="03070A02030502020204" pitchFamily="66" charset="0"/>
              </a:rPr>
              <a:t>JEROEN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DD636-7518-8E81-4874-7153E4B36CBF}"/>
              </a:ext>
            </a:extLst>
          </p:cNvPr>
          <p:cNvSpPr txBox="1"/>
          <p:nvPr/>
        </p:nvSpPr>
        <p:spPr>
          <a:xfrm>
            <a:off x="5058380" y="4438445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he Hand Extrablack" panose="03070A02030502020204" pitchFamily="66" charset="0"/>
              </a:rPr>
              <a:t>LIVES IN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55A69-429F-3C0D-5BE9-5C847A5BD66E}"/>
              </a:ext>
            </a:extLst>
          </p:cNvPr>
          <p:cNvSpPr txBox="1"/>
          <p:nvPr/>
        </p:nvSpPr>
        <p:spPr>
          <a:xfrm>
            <a:off x="6890424" y="4429833"/>
            <a:ext cx="2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Hand Extrablack" panose="03070A02030502020204" pitchFamily="66" charset="0"/>
              </a:rPr>
              <a:t>GHENT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7323-A82F-BECC-FA73-22C23A7285E1}"/>
              </a:ext>
            </a:extLst>
          </p:cNvPr>
          <p:cNvSpPr txBox="1"/>
          <p:nvPr/>
        </p:nvSpPr>
        <p:spPr>
          <a:xfrm>
            <a:off x="3226336" y="4438445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he Hand Extrablack" panose="03070A02030502020204" pitchFamily="66" charset="0"/>
              </a:rPr>
              <a:t>JEROEN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BECFB-75CF-5DBF-9769-C10B6A78F81E}"/>
              </a:ext>
            </a:extLst>
          </p:cNvPr>
          <p:cNvSpPr txBox="1"/>
          <p:nvPr/>
        </p:nvSpPr>
        <p:spPr>
          <a:xfrm>
            <a:off x="4623882" y="5040444"/>
            <a:ext cx="20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he Hand Extrablack" panose="03070A02030502020204" pitchFamily="66" charset="0"/>
              </a:rPr>
              <a:t>TAKES PLACE IN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36D85-DCAC-A8EC-DBED-225013A2287B}"/>
              </a:ext>
            </a:extLst>
          </p:cNvPr>
          <p:cNvSpPr txBox="1"/>
          <p:nvPr/>
        </p:nvSpPr>
        <p:spPr>
          <a:xfrm>
            <a:off x="6890424" y="5031832"/>
            <a:ext cx="2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Hand Extrablack" panose="03070A02030502020204" pitchFamily="66" charset="0"/>
              </a:rPr>
              <a:t>BOCHUM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5E724-A498-1BE7-B47D-3F072E1E6E64}"/>
              </a:ext>
            </a:extLst>
          </p:cNvPr>
          <p:cNvSpPr txBox="1"/>
          <p:nvPr/>
        </p:nvSpPr>
        <p:spPr>
          <a:xfrm>
            <a:off x="2354094" y="5040444"/>
            <a:ext cx="2039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he Hand Extrablack" panose="03070A02030502020204" pitchFamily="66" charset="0"/>
              </a:rPr>
              <a:t>PRESENTATION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F53096-9B2E-1188-A40B-29CDFD406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81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</a:t>
            </a:r>
            <a:r>
              <a:rPr lang="en-US" b="1" dirty="0"/>
              <a:t>Triples</a:t>
            </a:r>
            <a:r>
              <a:rPr lang="en-US" dirty="0"/>
              <a:t>” are basic sentences of the form “</a:t>
            </a:r>
            <a:r>
              <a:rPr lang="en-US" b="1" dirty="0"/>
              <a:t>subject – predicate – object</a:t>
            </a:r>
            <a:r>
              <a:rPr lang="en-US" dirty="0"/>
              <a:t>”</a:t>
            </a:r>
          </a:p>
          <a:p>
            <a:r>
              <a:rPr lang="en-US" dirty="0"/>
              <a:t>Everything you can talk about is a “</a:t>
            </a:r>
            <a:r>
              <a:rPr lang="en-US" b="1" dirty="0"/>
              <a:t>resource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E252A-8891-1DD2-D9BA-F6F0CD48B42C}"/>
              </a:ext>
            </a:extLst>
          </p:cNvPr>
          <p:cNvSpPr txBox="1"/>
          <p:nvPr/>
        </p:nvSpPr>
        <p:spPr>
          <a:xfrm>
            <a:off x="5058380" y="3251533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The Hand Extrablack" panose="03070A02030502020204" pitchFamily="66" charset="0"/>
              </a:rPr>
              <a:t>predicate</a:t>
            </a:r>
            <a:endParaRPr lang="en-BE" sz="3200" u="sng" dirty="0">
              <a:latin typeface="The Hand Extrablack" panose="03070A020305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01946-7787-4250-06E7-D5DDEAE1591A}"/>
              </a:ext>
            </a:extLst>
          </p:cNvPr>
          <p:cNvSpPr txBox="1"/>
          <p:nvPr/>
        </p:nvSpPr>
        <p:spPr>
          <a:xfrm>
            <a:off x="6890424" y="3242921"/>
            <a:ext cx="2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The Hand Extrablack" panose="03070A02030502020204" pitchFamily="66" charset="0"/>
              </a:rPr>
              <a:t>object</a:t>
            </a:r>
            <a:endParaRPr lang="en-BE" sz="3200" u="sng" dirty="0">
              <a:latin typeface="The Hand Extrablack" panose="03070A020305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4CA55-B8D9-411D-B7E0-6D5D96FEC0A2}"/>
              </a:ext>
            </a:extLst>
          </p:cNvPr>
          <p:cNvSpPr txBox="1"/>
          <p:nvPr/>
        </p:nvSpPr>
        <p:spPr>
          <a:xfrm>
            <a:off x="3226336" y="3251533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u="sng" dirty="0">
                <a:latin typeface="The Hand Extrablack" panose="03070A02030502020204" pitchFamily="66" charset="0"/>
              </a:rPr>
              <a:t>subject</a:t>
            </a:r>
            <a:endParaRPr lang="en-BE" sz="3200" b="1" u="sng" dirty="0">
              <a:latin typeface="The Hand Extrablack" panose="03070A02030502020204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0DFD9D-1681-DBA9-AD29-ADE8D4A077D7}"/>
              </a:ext>
            </a:extLst>
          </p:cNvPr>
          <p:cNvSpPr txBox="1"/>
          <p:nvPr/>
        </p:nvSpPr>
        <p:spPr>
          <a:xfrm>
            <a:off x="5058380" y="5556010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he Hand Extrablack" panose="03070A02030502020204" pitchFamily="66" charset="0"/>
              </a:rPr>
              <a:t>IS A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CD62A5-8C08-FEA9-AC29-4E4CE9B12451}"/>
              </a:ext>
            </a:extLst>
          </p:cNvPr>
          <p:cNvSpPr txBox="1"/>
          <p:nvPr/>
        </p:nvSpPr>
        <p:spPr>
          <a:xfrm>
            <a:off x="6890424" y="5547398"/>
            <a:ext cx="2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Hand Extrablack" panose="03070A02030502020204" pitchFamily="66" charset="0"/>
              </a:rPr>
              <a:t>CITY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C2A946-A68C-958C-94D8-45A2E043272D}"/>
              </a:ext>
            </a:extLst>
          </p:cNvPr>
          <p:cNvSpPr txBox="1"/>
          <p:nvPr/>
        </p:nvSpPr>
        <p:spPr>
          <a:xfrm>
            <a:off x="3226336" y="5556010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he Hand Extrablack" panose="03070A02030502020204" pitchFamily="66" charset="0"/>
              </a:rPr>
              <a:t>GHENT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84055-C547-D554-C822-B94F22E3EE52}"/>
              </a:ext>
            </a:extLst>
          </p:cNvPr>
          <p:cNvSpPr txBox="1"/>
          <p:nvPr/>
        </p:nvSpPr>
        <p:spPr>
          <a:xfrm>
            <a:off x="5058380" y="6062964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he Hand Extrablack" panose="03070A02030502020204" pitchFamily="66" charset="0"/>
              </a:rPr>
              <a:t>IS A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B86513-4791-714E-E727-1691E8F8BAD9}"/>
              </a:ext>
            </a:extLst>
          </p:cNvPr>
          <p:cNvSpPr txBox="1"/>
          <p:nvPr/>
        </p:nvSpPr>
        <p:spPr>
          <a:xfrm>
            <a:off x="6890424" y="6054352"/>
            <a:ext cx="2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Hand Extrablack" panose="03070A02030502020204" pitchFamily="66" charset="0"/>
              </a:rPr>
              <a:t>CITY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7C39D9-5BCD-33DD-DEFB-FD3BC74D354C}"/>
              </a:ext>
            </a:extLst>
          </p:cNvPr>
          <p:cNvSpPr txBox="1"/>
          <p:nvPr/>
        </p:nvSpPr>
        <p:spPr>
          <a:xfrm>
            <a:off x="3226336" y="6062964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he Hand Extrablack" panose="03070A02030502020204" pitchFamily="66" charset="0"/>
              </a:rPr>
              <a:t>BOCHUM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2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E1205-C273-8606-3094-D4B121C0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Graphs: RDF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F53096-9B2E-1188-A40B-29CDFD406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Multiple (overlapping) triples form a “</a:t>
            </a:r>
            <a:r>
              <a:rPr lang="en-US" b="1" dirty="0"/>
              <a:t>directed graph</a:t>
            </a:r>
            <a:r>
              <a:rPr lang="en-US" dirty="0"/>
              <a:t>”</a:t>
            </a:r>
            <a:endParaRPr lang="en-BE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B9CE7-5101-9BA1-0B88-E266BAAF44B6}"/>
              </a:ext>
            </a:extLst>
          </p:cNvPr>
          <p:cNvSpPr txBox="1"/>
          <p:nvPr/>
        </p:nvSpPr>
        <p:spPr>
          <a:xfrm>
            <a:off x="3667325" y="2889513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e Hand Extrablack" panose="03070A02030502020204" pitchFamily="66" charset="0"/>
              </a:rPr>
              <a:t>GIVES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E654F-AC7D-7041-3B59-E1ED54EB404B}"/>
              </a:ext>
            </a:extLst>
          </p:cNvPr>
          <p:cNvSpPr txBox="1"/>
          <p:nvPr/>
        </p:nvSpPr>
        <p:spPr>
          <a:xfrm>
            <a:off x="5499369" y="2997236"/>
            <a:ext cx="2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Hand Extrablack" panose="03070A02030502020204" pitchFamily="66" charset="0"/>
              </a:rPr>
              <a:t>PRESENTATION1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7722B-1EA0-6606-ECA4-9711774D4E67}"/>
              </a:ext>
            </a:extLst>
          </p:cNvPr>
          <p:cNvSpPr txBox="1"/>
          <p:nvPr/>
        </p:nvSpPr>
        <p:spPr>
          <a:xfrm>
            <a:off x="1835281" y="3005848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he Hand Extrablack" panose="03070A02030502020204" pitchFamily="66" charset="0"/>
              </a:rPr>
              <a:t>JEROEN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EC52C-E56F-F61D-5BCE-6BFC29F6C4FF}"/>
              </a:ext>
            </a:extLst>
          </p:cNvPr>
          <p:cNvSpPr txBox="1"/>
          <p:nvPr/>
        </p:nvSpPr>
        <p:spPr>
          <a:xfrm>
            <a:off x="3667325" y="4451438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e Hand Extrablack" panose="03070A02030502020204" pitchFamily="66" charset="0"/>
              </a:rPr>
              <a:t>LIVES IN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EFA339-187C-18BE-9DB8-B6186DDAC566}"/>
              </a:ext>
            </a:extLst>
          </p:cNvPr>
          <p:cNvSpPr txBox="1"/>
          <p:nvPr/>
        </p:nvSpPr>
        <p:spPr>
          <a:xfrm>
            <a:off x="5499369" y="4509606"/>
            <a:ext cx="1005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Hand Extrablack" panose="03070A02030502020204" pitchFamily="66" charset="0"/>
              </a:rPr>
              <a:t>GHENT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7AD51-8022-B4C6-37BA-AF35CE624CD6}"/>
              </a:ext>
            </a:extLst>
          </p:cNvPr>
          <p:cNvSpPr txBox="1"/>
          <p:nvPr/>
        </p:nvSpPr>
        <p:spPr>
          <a:xfrm>
            <a:off x="6913285" y="4466150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e Hand Extrablack" panose="03070A02030502020204" pitchFamily="66" charset="0"/>
              </a:rPr>
              <a:t>IS A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A9CDC-2017-A9B7-37CD-9DC611F5CD16}"/>
              </a:ext>
            </a:extLst>
          </p:cNvPr>
          <p:cNvSpPr txBox="1"/>
          <p:nvPr/>
        </p:nvSpPr>
        <p:spPr>
          <a:xfrm>
            <a:off x="8841470" y="4510992"/>
            <a:ext cx="2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Hand Extrablack" panose="03070A02030502020204" pitchFamily="66" charset="0"/>
              </a:rPr>
              <a:t>CITY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F2251-0F02-51FD-FF21-274C20EE22DB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002601" y="3289624"/>
            <a:ext cx="2496768" cy="8612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156AA49-57BC-0435-EDD2-C74CD284AD6F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 rot="16200000" flipH="1">
            <a:off x="3353470" y="2656094"/>
            <a:ext cx="1211371" cy="3080428"/>
          </a:xfrm>
          <a:prstGeom prst="bentConnector2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8293D5-9064-6F7D-DB77-AC3FD9CFFAE2}"/>
              </a:ext>
            </a:extLst>
          </p:cNvPr>
          <p:cNvCxnSpPr>
            <a:cxnSpLocks/>
          </p:cNvCxnSpPr>
          <p:nvPr/>
        </p:nvCxnSpPr>
        <p:spPr>
          <a:xfrm>
            <a:off x="7259379" y="3289623"/>
            <a:ext cx="1345226" cy="4307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85A6A56-39D7-CD9E-0670-7A7291B32CFD}"/>
              </a:ext>
            </a:extLst>
          </p:cNvPr>
          <p:cNvSpPr txBox="1"/>
          <p:nvPr/>
        </p:nvSpPr>
        <p:spPr>
          <a:xfrm>
            <a:off x="7099063" y="2898125"/>
            <a:ext cx="166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e Hand Extrablack" panose="03070A02030502020204" pitchFamily="66" charset="0"/>
              </a:rPr>
              <a:t>TAKES PLACE IN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5D74AF-1F9B-9C97-3E78-EEA589ECF64F}"/>
              </a:ext>
            </a:extLst>
          </p:cNvPr>
          <p:cNvCxnSpPr>
            <a:cxnSpLocks/>
          </p:cNvCxnSpPr>
          <p:nvPr/>
        </p:nvCxnSpPr>
        <p:spPr>
          <a:xfrm>
            <a:off x="9174398" y="3502786"/>
            <a:ext cx="0" cy="100682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8C623F-4497-20D0-3C3C-A0426622BCBA}"/>
              </a:ext>
            </a:extLst>
          </p:cNvPr>
          <p:cNvSpPr txBox="1"/>
          <p:nvPr/>
        </p:nvSpPr>
        <p:spPr>
          <a:xfrm>
            <a:off x="8490305" y="3001542"/>
            <a:ext cx="116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he Hand Extrablack" panose="03070A02030502020204" pitchFamily="66" charset="0"/>
              </a:rPr>
              <a:t>BOCHUM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529072-CD23-2B77-E4B0-E7585461DFF3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6504560" y="4801994"/>
            <a:ext cx="2336910" cy="1386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3FAF4B-13E5-1CAA-F1FD-FD871E728349}"/>
              </a:ext>
            </a:extLst>
          </p:cNvPr>
          <p:cNvSpPr txBox="1"/>
          <p:nvPr/>
        </p:nvSpPr>
        <p:spPr>
          <a:xfrm>
            <a:off x="8841470" y="3758295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e Hand Extrablack" panose="03070A02030502020204" pitchFamily="66" charset="0"/>
              </a:rPr>
              <a:t>IS A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4FC65F-7607-E144-656C-5844BD79D969}"/>
              </a:ext>
            </a:extLst>
          </p:cNvPr>
          <p:cNvCxnSpPr/>
          <p:nvPr/>
        </p:nvCxnSpPr>
        <p:spPr>
          <a:xfrm>
            <a:off x="5499100" y="5030881"/>
            <a:ext cx="8911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888852-2DE4-D6BC-139E-6EBCA824261D}"/>
              </a:ext>
            </a:extLst>
          </p:cNvPr>
          <p:cNvSpPr txBox="1"/>
          <p:nvPr/>
        </p:nvSpPr>
        <p:spPr>
          <a:xfrm>
            <a:off x="5516157" y="5272168"/>
            <a:ext cx="1159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he Hand Extrablack" panose="03070A02030502020204" pitchFamily="66" charset="0"/>
              </a:rPr>
              <a:t>Instance</a:t>
            </a:r>
            <a:endParaRPr lang="en-BE" sz="2800" dirty="0">
              <a:latin typeface="The Hand Extrablack" panose="03070A02030502020204" pitchFamily="66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79E701-B51C-0F2F-5325-4E02905133F1}"/>
              </a:ext>
            </a:extLst>
          </p:cNvPr>
          <p:cNvSpPr/>
          <p:nvPr/>
        </p:nvSpPr>
        <p:spPr>
          <a:xfrm>
            <a:off x="5842328" y="5046535"/>
            <a:ext cx="102352" cy="342900"/>
          </a:xfrm>
          <a:custGeom>
            <a:avLst/>
            <a:gdLst>
              <a:gd name="connsiteX0" fmla="*/ 64252 w 102352"/>
              <a:gd name="connsiteY0" fmla="*/ 342900 h 342900"/>
              <a:gd name="connsiteX1" fmla="*/ 752 w 102352"/>
              <a:gd name="connsiteY1" fmla="*/ 209550 h 342900"/>
              <a:gd name="connsiteX2" fmla="*/ 102352 w 102352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2" h="342900">
                <a:moveTo>
                  <a:pt x="64252" y="342900"/>
                </a:moveTo>
                <a:cubicBezTo>
                  <a:pt x="29327" y="304800"/>
                  <a:pt x="-5598" y="266700"/>
                  <a:pt x="752" y="209550"/>
                </a:cubicBezTo>
                <a:cubicBezTo>
                  <a:pt x="7102" y="152400"/>
                  <a:pt x="54727" y="76200"/>
                  <a:pt x="10235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6B3537-381F-BDBD-13CD-90BFB54F7FB3}"/>
              </a:ext>
            </a:extLst>
          </p:cNvPr>
          <p:cNvCxnSpPr/>
          <p:nvPr/>
        </p:nvCxnSpPr>
        <p:spPr>
          <a:xfrm>
            <a:off x="8747864" y="5061207"/>
            <a:ext cx="8911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884255-4492-30ED-C237-55E60EB401E2}"/>
              </a:ext>
            </a:extLst>
          </p:cNvPr>
          <p:cNvSpPr txBox="1"/>
          <p:nvPr/>
        </p:nvSpPr>
        <p:spPr>
          <a:xfrm>
            <a:off x="8764921" y="5302494"/>
            <a:ext cx="1159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he Hand Extrablack" panose="03070A02030502020204" pitchFamily="66" charset="0"/>
              </a:rPr>
              <a:t>Class</a:t>
            </a:r>
            <a:endParaRPr lang="en-BE" sz="2800" dirty="0">
              <a:latin typeface="The Hand Extrablack" panose="03070A02030502020204" pitchFamily="66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CBF0DA-4479-332E-B38E-CFC21D27EFF4}"/>
              </a:ext>
            </a:extLst>
          </p:cNvPr>
          <p:cNvSpPr/>
          <p:nvPr/>
        </p:nvSpPr>
        <p:spPr>
          <a:xfrm>
            <a:off x="9091092" y="5076861"/>
            <a:ext cx="102352" cy="342900"/>
          </a:xfrm>
          <a:custGeom>
            <a:avLst/>
            <a:gdLst>
              <a:gd name="connsiteX0" fmla="*/ 64252 w 102352"/>
              <a:gd name="connsiteY0" fmla="*/ 342900 h 342900"/>
              <a:gd name="connsiteX1" fmla="*/ 752 w 102352"/>
              <a:gd name="connsiteY1" fmla="*/ 209550 h 342900"/>
              <a:gd name="connsiteX2" fmla="*/ 102352 w 102352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2" h="342900">
                <a:moveTo>
                  <a:pt x="64252" y="342900"/>
                </a:moveTo>
                <a:cubicBezTo>
                  <a:pt x="29327" y="304800"/>
                  <a:pt x="-5598" y="266700"/>
                  <a:pt x="752" y="209550"/>
                </a:cubicBezTo>
                <a:cubicBezTo>
                  <a:pt x="7102" y="152400"/>
                  <a:pt x="54727" y="76200"/>
                  <a:pt x="10235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68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30" grpId="0"/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E1205-C273-8606-3094-D4B121C0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Graphs: RDF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F53096-9B2E-1188-A40B-29CDFD406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Uniform Resource Identifiers (URIs)</a:t>
            </a:r>
          </a:p>
          <a:p>
            <a:r>
              <a:rPr lang="en-US" dirty="0"/>
              <a:t>Literals</a:t>
            </a:r>
          </a:p>
          <a:p>
            <a:endParaRPr lang="en-US" dirty="0"/>
          </a:p>
          <a:p>
            <a:endParaRPr lang="en-BE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B9CE7-5101-9BA1-0B88-E266BAAF44B6}"/>
              </a:ext>
            </a:extLst>
          </p:cNvPr>
          <p:cNvSpPr txBox="1"/>
          <p:nvPr/>
        </p:nvSpPr>
        <p:spPr>
          <a:xfrm>
            <a:off x="4484331" y="3364583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e Hand Extrablack" panose="03070A02030502020204" pitchFamily="66" charset="0"/>
              </a:rPr>
              <a:t>GIVES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E654F-AC7D-7041-3B59-E1ED54EB404B}"/>
              </a:ext>
            </a:extLst>
          </p:cNvPr>
          <p:cNvSpPr txBox="1"/>
          <p:nvPr/>
        </p:nvSpPr>
        <p:spPr>
          <a:xfrm>
            <a:off x="6316374" y="3528001"/>
            <a:ext cx="474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https://jeroen.werbrouck.me/presentations/LDACpresentation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EC52C-E56F-F61D-5BCE-6BFC29F6C4FF}"/>
              </a:ext>
            </a:extLst>
          </p:cNvPr>
          <p:cNvSpPr txBox="1"/>
          <p:nvPr/>
        </p:nvSpPr>
        <p:spPr>
          <a:xfrm>
            <a:off x="2385924" y="5002079"/>
            <a:ext cx="348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e Hand Extrablack" panose="03070A02030502020204" pitchFamily="66" charset="0"/>
              </a:rPr>
              <a:t>http://purl.org/oslo/ns/localgov#residence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EFA339-187C-18BE-9DB8-B6186DDAC566}"/>
              </a:ext>
            </a:extLst>
          </p:cNvPr>
          <p:cNvSpPr txBox="1"/>
          <p:nvPr/>
        </p:nvSpPr>
        <p:spPr>
          <a:xfrm>
            <a:off x="6316375" y="5144148"/>
            <a:ext cx="218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https://dbpedia.org/page/ghent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F2251-0F02-51FD-FF21-274C20EE22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744221" y="3728056"/>
            <a:ext cx="2572153" cy="1008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156AA49-57BC-0435-EDD2-C74CD284AD6F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3567753" y="2595581"/>
            <a:ext cx="1406012" cy="4091231"/>
          </a:xfrm>
          <a:prstGeom prst="bentConnector2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85B0B5-0581-CC70-9FB4-C3ED663D039D}"/>
              </a:ext>
            </a:extLst>
          </p:cNvPr>
          <p:cNvSpPr txBox="1"/>
          <p:nvPr/>
        </p:nvSpPr>
        <p:spPr>
          <a:xfrm>
            <a:off x="6034392" y="5926485"/>
            <a:ext cx="3595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he Hand Extrablack" panose="03070A02030502020204" pitchFamily="66" charset="0"/>
              </a:rPr>
              <a:t>http://www.w3.org/1999/02/22-rdf-syntax-ns#type</a:t>
            </a:r>
            <a:endParaRPr lang="en-BE" sz="1400" dirty="0">
              <a:latin typeface="The Hand Extrablack" panose="03070A020305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0A77D-FB69-42D6-5E1C-0B5E74FBC6CE}"/>
              </a:ext>
            </a:extLst>
          </p:cNvPr>
          <p:cNvSpPr txBox="1"/>
          <p:nvPr/>
        </p:nvSpPr>
        <p:spPr>
          <a:xfrm>
            <a:off x="9390432" y="5726278"/>
            <a:ext cx="2243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https://dbpedia.org/page/City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D29B203-167A-547B-767A-3C88EAC131A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780179" y="5556486"/>
            <a:ext cx="2610253" cy="369847"/>
          </a:xfrm>
          <a:prstGeom prst="bentConnector3">
            <a:avLst>
              <a:gd name="adj1" fmla="val 435"/>
            </a:avLst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DC4FACF-3902-54CE-6FE3-9284D330CC7A}"/>
              </a:ext>
            </a:extLst>
          </p:cNvPr>
          <p:cNvSpPr txBox="1"/>
          <p:nvPr/>
        </p:nvSpPr>
        <p:spPr>
          <a:xfrm>
            <a:off x="9390432" y="4140394"/>
            <a:ext cx="258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https://dbpedia.org/page/Presentation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EBCDFB1-63B3-5816-5282-B3EF225DDD4E}"/>
              </a:ext>
            </a:extLst>
          </p:cNvPr>
          <p:cNvCxnSpPr>
            <a:cxnSpLocks/>
          </p:cNvCxnSpPr>
          <p:nvPr/>
        </p:nvCxnSpPr>
        <p:spPr>
          <a:xfrm>
            <a:off x="6832181" y="3928111"/>
            <a:ext cx="2610253" cy="412340"/>
          </a:xfrm>
          <a:prstGeom prst="bentConnector3">
            <a:avLst>
              <a:gd name="adj1" fmla="val 807"/>
            </a:avLst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547C9A1-B3DD-5B43-7AAC-E3B6D925225C}"/>
              </a:ext>
            </a:extLst>
          </p:cNvPr>
          <p:cNvSpPr txBox="1"/>
          <p:nvPr/>
        </p:nvSpPr>
        <p:spPr>
          <a:xfrm>
            <a:off x="583659" y="3490645"/>
            <a:ext cx="3160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he Hand Extrablack" panose="03070A02030502020204" pitchFamily="66" charset="0"/>
              </a:rPr>
              <a:t>https://jeroen.werbrouck.me/profile/card#me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8CB3D66-7C7F-C101-F230-065CD246D49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6832181" y="3241310"/>
            <a:ext cx="2558251" cy="286691"/>
          </a:xfrm>
          <a:prstGeom prst="bentConnector3">
            <a:avLst>
              <a:gd name="adj1" fmla="val 188"/>
            </a:avLst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872FA18-5E6C-3317-5084-126DE088BAB6}"/>
              </a:ext>
            </a:extLst>
          </p:cNvPr>
          <p:cNvSpPr txBox="1"/>
          <p:nvPr/>
        </p:nvSpPr>
        <p:spPr>
          <a:xfrm>
            <a:off x="9390432" y="3041255"/>
            <a:ext cx="2109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“LDAC_introduction.pptx”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8A0814-B632-BEB4-0FAF-B78AD24D55AE}"/>
              </a:ext>
            </a:extLst>
          </p:cNvPr>
          <p:cNvSpPr txBox="1"/>
          <p:nvPr/>
        </p:nvSpPr>
        <p:spPr>
          <a:xfrm>
            <a:off x="7277114" y="2958975"/>
            <a:ext cx="1616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he Hand Extrablack" panose="03070A02030502020204" pitchFamily="66" charset="0"/>
              </a:rPr>
              <a:t>http://purl.org/dc/terms/title</a:t>
            </a:r>
            <a:endParaRPr lang="en-BE" sz="1400" dirty="0">
              <a:latin typeface="The Hand Extrablack" panose="03070A02030502020204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CE0000-1870-F6F2-E046-B9681BF794CB}"/>
              </a:ext>
            </a:extLst>
          </p:cNvPr>
          <p:cNvSpPr txBox="1"/>
          <p:nvPr/>
        </p:nvSpPr>
        <p:spPr>
          <a:xfrm>
            <a:off x="6339372" y="4356354"/>
            <a:ext cx="3595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he Hand Extrablack" panose="03070A02030502020204" pitchFamily="66" charset="0"/>
              </a:rPr>
              <a:t>http://www.w3.org/1999/02/22-rdf-syntax-ns#type</a:t>
            </a:r>
            <a:endParaRPr lang="en-BE" sz="1400" dirty="0">
              <a:latin typeface="The Hand Extrablack" panose="03070A02030502020204" pitchFamily="66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F2BECC9-03DA-A4B5-787A-1AD28F0BB830}"/>
              </a:ext>
            </a:extLst>
          </p:cNvPr>
          <p:cNvCxnSpPr>
            <a:cxnSpLocks/>
          </p:cNvCxnSpPr>
          <p:nvPr/>
        </p:nvCxnSpPr>
        <p:spPr>
          <a:xfrm>
            <a:off x="6682902" y="3960054"/>
            <a:ext cx="0" cy="120595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A70EEB-9CAF-B0F7-5E73-AFC5FA8AB98C}"/>
              </a:ext>
            </a:extLst>
          </p:cNvPr>
          <p:cNvSpPr txBox="1"/>
          <p:nvPr/>
        </p:nvSpPr>
        <p:spPr>
          <a:xfrm>
            <a:off x="9758030" y="2346469"/>
            <a:ext cx="1159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e Hand Extrablack" panose="03070A02030502020204" pitchFamily="66" charset="0"/>
              </a:rPr>
              <a:t>Literal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FF70F2-F2B9-6C72-C0F5-EB01F55BE21E}"/>
              </a:ext>
            </a:extLst>
          </p:cNvPr>
          <p:cNvSpPr/>
          <p:nvPr/>
        </p:nvSpPr>
        <p:spPr>
          <a:xfrm>
            <a:off x="9813173" y="2667000"/>
            <a:ext cx="102352" cy="342900"/>
          </a:xfrm>
          <a:custGeom>
            <a:avLst/>
            <a:gdLst>
              <a:gd name="connsiteX0" fmla="*/ 64252 w 102352"/>
              <a:gd name="connsiteY0" fmla="*/ 342900 h 342900"/>
              <a:gd name="connsiteX1" fmla="*/ 752 w 102352"/>
              <a:gd name="connsiteY1" fmla="*/ 209550 h 342900"/>
              <a:gd name="connsiteX2" fmla="*/ 102352 w 102352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2" h="342900">
                <a:moveTo>
                  <a:pt x="64252" y="342900"/>
                </a:moveTo>
                <a:cubicBezTo>
                  <a:pt x="29327" y="304800"/>
                  <a:pt x="-5598" y="266700"/>
                  <a:pt x="752" y="209550"/>
                </a:cubicBezTo>
                <a:cubicBezTo>
                  <a:pt x="7102" y="152400"/>
                  <a:pt x="54727" y="76200"/>
                  <a:pt x="10235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F52C8-0B70-AA22-7193-30BD2CA727A2}"/>
              </a:ext>
            </a:extLst>
          </p:cNvPr>
          <p:cNvSpPr txBox="1"/>
          <p:nvPr/>
        </p:nvSpPr>
        <p:spPr>
          <a:xfrm>
            <a:off x="2954590" y="2776442"/>
            <a:ext cx="1159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e Hand Extrablack" panose="03070A02030502020204" pitchFamily="66" charset="0"/>
              </a:rPr>
              <a:t>URI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AAA45C-E001-03A0-76F7-1F83775FF9C2}"/>
              </a:ext>
            </a:extLst>
          </p:cNvPr>
          <p:cNvSpPr/>
          <p:nvPr/>
        </p:nvSpPr>
        <p:spPr>
          <a:xfrm>
            <a:off x="3009733" y="3096973"/>
            <a:ext cx="102352" cy="342900"/>
          </a:xfrm>
          <a:custGeom>
            <a:avLst/>
            <a:gdLst>
              <a:gd name="connsiteX0" fmla="*/ 64252 w 102352"/>
              <a:gd name="connsiteY0" fmla="*/ 342900 h 342900"/>
              <a:gd name="connsiteX1" fmla="*/ 752 w 102352"/>
              <a:gd name="connsiteY1" fmla="*/ 209550 h 342900"/>
              <a:gd name="connsiteX2" fmla="*/ 102352 w 102352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2" h="342900">
                <a:moveTo>
                  <a:pt x="64252" y="342900"/>
                </a:moveTo>
                <a:cubicBezTo>
                  <a:pt x="29327" y="304800"/>
                  <a:pt x="-5598" y="266700"/>
                  <a:pt x="752" y="209550"/>
                </a:cubicBezTo>
                <a:cubicBezTo>
                  <a:pt x="7102" y="152400"/>
                  <a:pt x="54727" y="76200"/>
                  <a:pt x="10235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841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1">
            <a:extLst>
              <a:ext uri="{FF2B5EF4-FFF2-40B4-BE49-F238E27FC236}">
                <a16:creationId xmlns:a16="http://schemas.microsoft.com/office/drawing/2014/main" id="{F4F1D8DF-259B-FADF-3F30-A7E64481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digital built environment</a:t>
            </a:r>
            <a:endParaRPr lang="en-BE" dirty="0"/>
          </a:p>
        </p:txBody>
      </p:sp>
      <p:pic>
        <p:nvPicPr>
          <p:cNvPr id="2" name="Afbeelding 1" descr="Afbeelding met gebouw, eigendom, Gieten, armatuur&#10;&#10;Automatisch gegenereerde beschrijving">
            <a:extLst>
              <a:ext uri="{FF2B5EF4-FFF2-40B4-BE49-F238E27FC236}">
                <a16:creationId xmlns:a16="http://schemas.microsoft.com/office/drawing/2014/main" id="{54DCE9C8-367E-7EDB-E6A8-68C1E1689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78" y="1852220"/>
            <a:ext cx="3445724" cy="411429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A02EBEA-9F61-F7F4-DE80-364402EA5B26}"/>
              </a:ext>
            </a:extLst>
          </p:cNvPr>
          <p:cNvSpPr txBox="1"/>
          <p:nvPr/>
        </p:nvSpPr>
        <p:spPr>
          <a:xfrm>
            <a:off x="0" y="6606169"/>
            <a:ext cx="6094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5FB0067-3CCC-9740-B2AA-98B4B12F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5</a:t>
            </a:fld>
            <a:endParaRPr lang="en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3574BE1-9683-25A6-A533-3DAFB2BEA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05" y="3092037"/>
            <a:ext cx="1771533" cy="24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11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E1205-C273-8606-3094-D4B121C0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Graphs: RDF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F53096-9B2E-1188-A40B-29CDFD406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Uniform Resource Identifiers (URIs)</a:t>
            </a:r>
          </a:p>
          <a:p>
            <a:endParaRPr lang="en-US" dirty="0"/>
          </a:p>
          <a:p>
            <a:endParaRPr lang="en-BE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B9CE7-5101-9BA1-0B88-E266BAAF44B6}"/>
              </a:ext>
            </a:extLst>
          </p:cNvPr>
          <p:cNvSpPr txBox="1"/>
          <p:nvPr/>
        </p:nvSpPr>
        <p:spPr>
          <a:xfrm>
            <a:off x="4189153" y="2801055"/>
            <a:ext cx="1757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swpo:givesPresentations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E654F-AC7D-7041-3B59-E1ED54EB404B}"/>
              </a:ext>
            </a:extLst>
          </p:cNvPr>
          <p:cNvSpPr txBox="1"/>
          <p:nvPr/>
        </p:nvSpPr>
        <p:spPr>
          <a:xfrm>
            <a:off x="6316374" y="2964473"/>
            <a:ext cx="436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https://jeroen.werbrouck.me/presentations/LDACpresentation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EC52C-E56F-F61D-5BCE-6BFC29F6C4FF}"/>
              </a:ext>
            </a:extLst>
          </p:cNvPr>
          <p:cNvSpPr txBox="1"/>
          <p:nvPr/>
        </p:nvSpPr>
        <p:spPr>
          <a:xfrm>
            <a:off x="3547115" y="4438551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oslo:residence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EFA339-187C-18BE-9DB8-B6186DDAC566}"/>
              </a:ext>
            </a:extLst>
          </p:cNvPr>
          <p:cNvSpPr txBox="1"/>
          <p:nvPr/>
        </p:nvSpPr>
        <p:spPr>
          <a:xfrm>
            <a:off x="6316375" y="4580620"/>
            <a:ext cx="218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https://dbpedia.org/page/Ghent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F2251-0F02-51FD-FF21-274C20EE22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744221" y="3164528"/>
            <a:ext cx="2572153" cy="1008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156AA49-57BC-0435-EDD2-C74CD284AD6F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3567753" y="2032053"/>
            <a:ext cx="1406012" cy="4091231"/>
          </a:xfrm>
          <a:prstGeom prst="bentConnector2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85B0B5-0581-CC70-9FB4-C3ED663D039D}"/>
              </a:ext>
            </a:extLst>
          </p:cNvPr>
          <p:cNvSpPr txBox="1"/>
          <p:nvPr/>
        </p:nvSpPr>
        <p:spPr>
          <a:xfrm>
            <a:off x="6034392" y="5362957"/>
            <a:ext cx="3595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rdf:type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0A77D-FB69-42D6-5E1C-0B5E74FBC6CE}"/>
              </a:ext>
            </a:extLst>
          </p:cNvPr>
          <p:cNvSpPr txBox="1"/>
          <p:nvPr/>
        </p:nvSpPr>
        <p:spPr>
          <a:xfrm>
            <a:off x="9390432" y="5162750"/>
            <a:ext cx="2243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https://dbpedia.org/page/City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D29B203-167A-547B-767A-3C88EAC131A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780179" y="4992958"/>
            <a:ext cx="2610253" cy="369847"/>
          </a:xfrm>
          <a:prstGeom prst="bentConnector3">
            <a:avLst>
              <a:gd name="adj1" fmla="val 435"/>
            </a:avLst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DC4FACF-3902-54CE-6FE3-9284D330CC7A}"/>
              </a:ext>
            </a:extLst>
          </p:cNvPr>
          <p:cNvSpPr txBox="1"/>
          <p:nvPr/>
        </p:nvSpPr>
        <p:spPr>
          <a:xfrm>
            <a:off x="9390432" y="3576866"/>
            <a:ext cx="258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https://dbpedia.org/page/Presentation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EBCDFB1-63B3-5816-5282-B3EF225DDD4E}"/>
              </a:ext>
            </a:extLst>
          </p:cNvPr>
          <p:cNvCxnSpPr>
            <a:cxnSpLocks/>
          </p:cNvCxnSpPr>
          <p:nvPr/>
        </p:nvCxnSpPr>
        <p:spPr>
          <a:xfrm>
            <a:off x="6832181" y="3364583"/>
            <a:ext cx="2610253" cy="412340"/>
          </a:xfrm>
          <a:prstGeom prst="bentConnector3">
            <a:avLst>
              <a:gd name="adj1" fmla="val 807"/>
            </a:avLst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547C9A1-B3DD-5B43-7AAC-E3B6D925225C}"/>
              </a:ext>
            </a:extLst>
          </p:cNvPr>
          <p:cNvSpPr txBox="1"/>
          <p:nvPr/>
        </p:nvSpPr>
        <p:spPr>
          <a:xfrm>
            <a:off x="583659" y="2927117"/>
            <a:ext cx="3160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he Hand Extrablack" panose="03070A02030502020204" pitchFamily="66" charset="0"/>
              </a:rPr>
              <a:t>https://jeroen.werbrouck.me/profile/card#me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8CB3D66-7C7F-C101-F230-065CD246D49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6832181" y="2677782"/>
            <a:ext cx="2558251" cy="286691"/>
          </a:xfrm>
          <a:prstGeom prst="bentConnector3">
            <a:avLst>
              <a:gd name="adj1" fmla="val 188"/>
            </a:avLst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872FA18-5E6C-3317-5084-126DE088BAB6}"/>
              </a:ext>
            </a:extLst>
          </p:cNvPr>
          <p:cNvSpPr txBox="1"/>
          <p:nvPr/>
        </p:nvSpPr>
        <p:spPr>
          <a:xfrm>
            <a:off x="9390432" y="2477727"/>
            <a:ext cx="2109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“LDAC_introduction.pptx”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8A0814-B632-BEB4-0FAF-B78AD24D55AE}"/>
              </a:ext>
            </a:extLst>
          </p:cNvPr>
          <p:cNvSpPr txBox="1"/>
          <p:nvPr/>
        </p:nvSpPr>
        <p:spPr>
          <a:xfrm>
            <a:off x="7277114" y="2283436"/>
            <a:ext cx="161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dct:title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CE0000-1870-F6F2-E046-B9681BF794CB}"/>
              </a:ext>
            </a:extLst>
          </p:cNvPr>
          <p:cNvSpPr txBox="1"/>
          <p:nvPr/>
        </p:nvSpPr>
        <p:spPr>
          <a:xfrm>
            <a:off x="6241915" y="3783054"/>
            <a:ext cx="3595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rdf:type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DE8DB-7636-086B-9FF1-663889AD9E2B}"/>
              </a:ext>
            </a:extLst>
          </p:cNvPr>
          <p:cNvSpPr txBox="1"/>
          <p:nvPr/>
        </p:nvSpPr>
        <p:spPr>
          <a:xfrm>
            <a:off x="125535" y="5103674"/>
            <a:ext cx="55397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he Hand Extrablack" panose="03070A02030502020204" pitchFamily="66" charset="0"/>
              </a:rPr>
              <a:t>PREFIXES</a:t>
            </a:r>
            <a:r>
              <a:rPr lang="en-US" dirty="0">
                <a:latin typeface="The Hand Extrablack" panose="03070A02030502020204" pitchFamily="66" charset="0"/>
              </a:rPr>
              <a:t>:</a:t>
            </a:r>
          </a:p>
          <a:p>
            <a:r>
              <a:rPr lang="en-US" dirty="0">
                <a:latin typeface="The Hand Extrablack" panose="03070A02030502020204" pitchFamily="66" charset="0"/>
              </a:rPr>
              <a:t>@prefix </a:t>
            </a:r>
            <a:r>
              <a:rPr lang="en-US" dirty="0" err="1">
                <a:latin typeface="The Hand Extrablack" panose="03070A02030502020204" pitchFamily="66" charset="0"/>
              </a:rPr>
              <a:t>rdf</a:t>
            </a:r>
            <a:r>
              <a:rPr lang="en-US" dirty="0">
                <a:latin typeface="The Hand Extrablack" panose="03070A02030502020204" pitchFamily="66" charset="0"/>
              </a:rPr>
              <a:t>: &lt;http://www.w3.org/1999/02/22-rdf-syntax-ns#&gt; </a:t>
            </a:r>
          </a:p>
          <a:p>
            <a:r>
              <a:rPr lang="en-US" dirty="0">
                <a:latin typeface="The Hand Extrablack" panose="03070A02030502020204" pitchFamily="66" charset="0"/>
              </a:rPr>
              <a:t>@prefix </a:t>
            </a:r>
            <a:r>
              <a:rPr lang="en-US" dirty="0" err="1">
                <a:latin typeface="The Hand Extrablack" panose="03070A02030502020204" pitchFamily="66" charset="0"/>
              </a:rPr>
              <a:t>dct</a:t>
            </a:r>
            <a:r>
              <a:rPr lang="en-US" dirty="0">
                <a:latin typeface="The Hand Extrablack" panose="03070A02030502020204" pitchFamily="66" charset="0"/>
              </a:rPr>
              <a:t>: &lt;</a:t>
            </a:r>
            <a:r>
              <a:rPr lang="en-US" sz="1800" dirty="0">
                <a:latin typeface="The Hand Extrablack" panose="03070A02030502020204" pitchFamily="66" charset="0"/>
              </a:rPr>
              <a:t>http://purl.org/dc/terms/&gt;</a:t>
            </a:r>
          </a:p>
          <a:p>
            <a:r>
              <a:rPr lang="en-US" sz="1800" dirty="0">
                <a:latin typeface="The Hand Extrablack" panose="03070A02030502020204" pitchFamily="66" charset="0"/>
              </a:rPr>
              <a:t>@prefix </a:t>
            </a:r>
            <a:r>
              <a:rPr lang="en-US" sz="1800" dirty="0" err="1">
                <a:latin typeface="The Hand Extrablack" panose="03070A02030502020204" pitchFamily="66" charset="0"/>
              </a:rPr>
              <a:t>oslo</a:t>
            </a:r>
            <a:r>
              <a:rPr lang="en-US" dirty="0">
                <a:latin typeface="The Hand Extrablack" panose="03070A02030502020204" pitchFamily="66" charset="0"/>
              </a:rPr>
              <a:t>: &lt;http://purl.org/oslo/ns/localgov#&gt;</a:t>
            </a:r>
          </a:p>
          <a:p>
            <a:r>
              <a:rPr lang="en-US" sz="1800" dirty="0">
                <a:latin typeface="The Hand Extrablack" panose="03070A02030502020204" pitchFamily="66" charset="0"/>
              </a:rPr>
              <a:t>@prefix schema: &lt;http://schema.org/&gt;</a:t>
            </a:r>
          </a:p>
          <a:p>
            <a:r>
              <a:rPr lang="en-US" sz="1800" dirty="0">
                <a:latin typeface="The Hand Extrablack" panose="03070A02030502020204" pitchFamily="66" charset="0"/>
              </a:rPr>
              <a:t>@prefix </a:t>
            </a:r>
            <a:r>
              <a:rPr lang="en-US" sz="1800" dirty="0" err="1">
                <a:latin typeface="The Hand Extrablack" panose="03070A02030502020204" pitchFamily="66" charset="0"/>
              </a:rPr>
              <a:t>swpo</a:t>
            </a:r>
            <a:r>
              <a:rPr lang="en-US" sz="1800" dirty="0">
                <a:latin typeface="The Hand Extrablack" panose="03070A02030502020204" pitchFamily="66" charset="0"/>
              </a:rPr>
              <a:t>: &lt;http://sw-portal.deri.org/ontologies/swportal#&gt;</a:t>
            </a:r>
            <a:endParaRPr lang="en-BE" sz="1800" dirty="0">
              <a:latin typeface="The Hand Extrablack" panose="03070A020305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48D8F-E3CC-09ED-D758-DC811BD9E91B}"/>
              </a:ext>
            </a:extLst>
          </p:cNvPr>
          <p:cNvSpPr txBox="1"/>
          <p:nvPr/>
        </p:nvSpPr>
        <p:spPr>
          <a:xfrm>
            <a:off x="6034392" y="5654805"/>
            <a:ext cx="3595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e Hand Extrablack" panose="03070A02030502020204" pitchFamily="66" charset="0"/>
              </a:rPr>
              <a:t>(alternative: “a” )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91AE05-813A-E140-23FC-1855DA4FAD45}"/>
              </a:ext>
            </a:extLst>
          </p:cNvPr>
          <p:cNvCxnSpPr>
            <a:cxnSpLocks/>
          </p:cNvCxnSpPr>
          <p:nvPr/>
        </p:nvCxnSpPr>
        <p:spPr>
          <a:xfrm>
            <a:off x="6682902" y="3396526"/>
            <a:ext cx="0" cy="120595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CD6868-F772-691F-80A9-2015C96A1A7F}"/>
              </a:ext>
            </a:extLst>
          </p:cNvPr>
          <p:cNvSpPr txBox="1"/>
          <p:nvPr/>
        </p:nvSpPr>
        <p:spPr>
          <a:xfrm>
            <a:off x="5536894" y="3780742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schema:location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E1205-C273-8606-3094-D4B121C0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Graphs: RDF</a:t>
            </a:r>
            <a:endParaRPr lang="en-B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F53096-9B2E-1188-A40B-29CDFD406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Uniform Resource Locators (URLs)</a:t>
            </a:r>
          </a:p>
          <a:p>
            <a:endParaRPr lang="en-US" dirty="0"/>
          </a:p>
          <a:p>
            <a:endParaRPr lang="en-BE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B9CE7-5101-9BA1-0B88-E266BAAF44B6}"/>
              </a:ext>
            </a:extLst>
          </p:cNvPr>
          <p:cNvSpPr txBox="1"/>
          <p:nvPr/>
        </p:nvSpPr>
        <p:spPr>
          <a:xfrm>
            <a:off x="4110747" y="3834608"/>
            <a:ext cx="19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swpo:givesPresentations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E654F-AC7D-7041-3B59-E1ED54EB404B}"/>
              </a:ext>
            </a:extLst>
          </p:cNvPr>
          <p:cNvSpPr txBox="1"/>
          <p:nvPr/>
        </p:nvSpPr>
        <p:spPr>
          <a:xfrm>
            <a:off x="6316374" y="3998026"/>
            <a:ext cx="3887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https://jeroen.werbrouck.me/presentations/phdpresentation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EC52C-E56F-F61D-5BCE-6BFC29F6C4FF}"/>
              </a:ext>
            </a:extLst>
          </p:cNvPr>
          <p:cNvSpPr txBox="1"/>
          <p:nvPr/>
        </p:nvSpPr>
        <p:spPr>
          <a:xfrm>
            <a:off x="3547115" y="5472104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oslo:residence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EFA339-187C-18BE-9DB8-B6186DDAC566}"/>
              </a:ext>
            </a:extLst>
          </p:cNvPr>
          <p:cNvSpPr txBox="1"/>
          <p:nvPr/>
        </p:nvSpPr>
        <p:spPr>
          <a:xfrm>
            <a:off x="6316375" y="5614173"/>
            <a:ext cx="218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https://dbpedia.org/page/Ghent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F2251-0F02-51FD-FF21-274C20EE22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744221" y="4198081"/>
            <a:ext cx="2572153" cy="10080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156AA49-57BC-0435-EDD2-C74CD284AD6F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3567753" y="3065606"/>
            <a:ext cx="1406012" cy="4091231"/>
          </a:xfrm>
          <a:prstGeom prst="bentConnector2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B0A77D-FB69-42D6-5E1C-0B5E74FBC6CE}"/>
              </a:ext>
            </a:extLst>
          </p:cNvPr>
          <p:cNvSpPr txBox="1"/>
          <p:nvPr/>
        </p:nvSpPr>
        <p:spPr>
          <a:xfrm>
            <a:off x="9390432" y="6196303"/>
            <a:ext cx="2243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https://dbpedia.org/page/City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D29B203-167A-547B-767A-3C88EAC131A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780179" y="6026511"/>
            <a:ext cx="2610253" cy="369847"/>
          </a:xfrm>
          <a:prstGeom prst="bentConnector3">
            <a:avLst>
              <a:gd name="adj1" fmla="val 435"/>
            </a:avLst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DC4FACF-3902-54CE-6FE3-9284D330CC7A}"/>
              </a:ext>
            </a:extLst>
          </p:cNvPr>
          <p:cNvSpPr txBox="1"/>
          <p:nvPr/>
        </p:nvSpPr>
        <p:spPr>
          <a:xfrm>
            <a:off x="9390432" y="4610419"/>
            <a:ext cx="258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https://dbpedia.org/page/Presentation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EBCDFB1-63B3-5816-5282-B3EF225DDD4E}"/>
              </a:ext>
            </a:extLst>
          </p:cNvPr>
          <p:cNvCxnSpPr>
            <a:cxnSpLocks/>
          </p:cNvCxnSpPr>
          <p:nvPr/>
        </p:nvCxnSpPr>
        <p:spPr>
          <a:xfrm>
            <a:off x="6832181" y="4398136"/>
            <a:ext cx="2610253" cy="412340"/>
          </a:xfrm>
          <a:prstGeom prst="bentConnector3">
            <a:avLst>
              <a:gd name="adj1" fmla="val 807"/>
            </a:avLst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547C9A1-B3DD-5B43-7AAC-E3B6D925225C}"/>
              </a:ext>
            </a:extLst>
          </p:cNvPr>
          <p:cNvSpPr txBox="1"/>
          <p:nvPr/>
        </p:nvSpPr>
        <p:spPr>
          <a:xfrm>
            <a:off x="583659" y="3960670"/>
            <a:ext cx="3160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he Hand Extrablack" panose="03070A02030502020204" pitchFamily="66" charset="0"/>
              </a:rPr>
              <a:t>https://jeroen.werbrouck.me/profile/card#me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8CB3D66-7C7F-C101-F230-065CD246D49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6832181" y="3711335"/>
            <a:ext cx="2558251" cy="286691"/>
          </a:xfrm>
          <a:prstGeom prst="bentConnector3">
            <a:avLst>
              <a:gd name="adj1" fmla="val 188"/>
            </a:avLst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872FA18-5E6C-3317-5084-126DE088BAB6}"/>
              </a:ext>
            </a:extLst>
          </p:cNvPr>
          <p:cNvSpPr txBox="1"/>
          <p:nvPr/>
        </p:nvSpPr>
        <p:spPr>
          <a:xfrm>
            <a:off x="9390432" y="3511280"/>
            <a:ext cx="2109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“The Web as a Common …”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4D00A7-53C8-65C3-296F-7FB24EB0B03F}"/>
              </a:ext>
            </a:extLst>
          </p:cNvPr>
          <p:cNvSpPr/>
          <p:nvPr/>
        </p:nvSpPr>
        <p:spPr>
          <a:xfrm>
            <a:off x="690664" y="2449785"/>
            <a:ext cx="3296730" cy="1461605"/>
          </a:xfrm>
          <a:custGeom>
            <a:avLst/>
            <a:gdLst>
              <a:gd name="connsiteX0" fmla="*/ 0 w 3296730"/>
              <a:gd name="connsiteY0" fmla="*/ 117498 h 1461605"/>
              <a:gd name="connsiteX1" fmla="*/ 117498 w 3296730"/>
              <a:gd name="connsiteY1" fmla="*/ 0 h 1461605"/>
              <a:gd name="connsiteX2" fmla="*/ 729845 w 3296730"/>
              <a:gd name="connsiteY2" fmla="*/ 0 h 1461605"/>
              <a:gd name="connsiteX3" fmla="*/ 1311574 w 3296730"/>
              <a:gd name="connsiteY3" fmla="*/ 0 h 1461605"/>
              <a:gd name="connsiteX4" fmla="*/ 1862686 w 3296730"/>
              <a:gd name="connsiteY4" fmla="*/ 0 h 1461605"/>
              <a:gd name="connsiteX5" fmla="*/ 2444416 w 3296730"/>
              <a:gd name="connsiteY5" fmla="*/ 0 h 1461605"/>
              <a:gd name="connsiteX6" fmla="*/ 3179232 w 3296730"/>
              <a:gd name="connsiteY6" fmla="*/ 0 h 1461605"/>
              <a:gd name="connsiteX7" fmla="*/ 3296730 w 3296730"/>
              <a:gd name="connsiteY7" fmla="*/ 117498 h 1461605"/>
              <a:gd name="connsiteX8" fmla="*/ 3296730 w 3296730"/>
              <a:gd name="connsiteY8" fmla="*/ 706270 h 1461605"/>
              <a:gd name="connsiteX9" fmla="*/ 3296730 w 3296730"/>
              <a:gd name="connsiteY9" fmla="*/ 1344107 h 1461605"/>
              <a:gd name="connsiteX10" fmla="*/ 3179232 w 3296730"/>
              <a:gd name="connsiteY10" fmla="*/ 1461605 h 1461605"/>
              <a:gd name="connsiteX11" fmla="*/ 2658737 w 3296730"/>
              <a:gd name="connsiteY11" fmla="*/ 1461605 h 1461605"/>
              <a:gd name="connsiteX12" fmla="*/ 2138242 w 3296730"/>
              <a:gd name="connsiteY12" fmla="*/ 1461605 h 1461605"/>
              <a:gd name="connsiteX13" fmla="*/ 1495278 w 3296730"/>
              <a:gd name="connsiteY13" fmla="*/ 1461605 h 1461605"/>
              <a:gd name="connsiteX14" fmla="*/ 882932 w 3296730"/>
              <a:gd name="connsiteY14" fmla="*/ 1461605 h 1461605"/>
              <a:gd name="connsiteX15" fmla="*/ 117498 w 3296730"/>
              <a:gd name="connsiteY15" fmla="*/ 1461605 h 1461605"/>
              <a:gd name="connsiteX16" fmla="*/ 0 w 3296730"/>
              <a:gd name="connsiteY16" fmla="*/ 1344107 h 1461605"/>
              <a:gd name="connsiteX17" fmla="*/ 0 w 3296730"/>
              <a:gd name="connsiteY17" fmla="*/ 706270 h 1461605"/>
              <a:gd name="connsiteX18" fmla="*/ 0 w 3296730"/>
              <a:gd name="connsiteY18" fmla="*/ 117498 h 146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96730" h="1461605" fill="none" extrusionOk="0">
                <a:moveTo>
                  <a:pt x="0" y="117498"/>
                </a:moveTo>
                <a:cubicBezTo>
                  <a:pt x="7081" y="50823"/>
                  <a:pt x="46376" y="1706"/>
                  <a:pt x="117498" y="0"/>
                </a:cubicBezTo>
                <a:cubicBezTo>
                  <a:pt x="251168" y="7200"/>
                  <a:pt x="460450" y="-15628"/>
                  <a:pt x="729845" y="0"/>
                </a:cubicBezTo>
                <a:cubicBezTo>
                  <a:pt x="999240" y="15628"/>
                  <a:pt x="1186134" y="-14294"/>
                  <a:pt x="1311574" y="0"/>
                </a:cubicBezTo>
                <a:cubicBezTo>
                  <a:pt x="1437014" y="14294"/>
                  <a:pt x="1590987" y="15482"/>
                  <a:pt x="1862686" y="0"/>
                </a:cubicBezTo>
                <a:cubicBezTo>
                  <a:pt x="2134385" y="-15482"/>
                  <a:pt x="2315067" y="13395"/>
                  <a:pt x="2444416" y="0"/>
                </a:cubicBezTo>
                <a:cubicBezTo>
                  <a:pt x="2573765" y="-13395"/>
                  <a:pt x="2889728" y="26977"/>
                  <a:pt x="3179232" y="0"/>
                </a:cubicBezTo>
                <a:cubicBezTo>
                  <a:pt x="3234500" y="12596"/>
                  <a:pt x="3305567" y="47561"/>
                  <a:pt x="3296730" y="117498"/>
                </a:cubicBezTo>
                <a:cubicBezTo>
                  <a:pt x="3312184" y="381665"/>
                  <a:pt x="3276983" y="566450"/>
                  <a:pt x="3296730" y="706270"/>
                </a:cubicBezTo>
                <a:cubicBezTo>
                  <a:pt x="3316477" y="846090"/>
                  <a:pt x="3271058" y="1151384"/>
                  <a:pt x="3296730" y="1344107"/>
                </a:cubicBezTo>
                <a:cubicBezTo>
                  <a:pt x="3284107" y="1414442"/>
                  <a:pt x="3243810" y="1457534"/>
                  <a:pt x="3179232" y="1461605"/>
                </a:cubicBezTo>
                <a:cubicBezTo>
                  <a:pt x="2963819" y="1485831"/>
                  <a:pt x="2895541" y="1458268"/>
                  <a:pt x="2658737" y="1461605"/>
                </a:cubicBezTo>
                <a:cubicBezTo>
                  <a:pt x="2421934" y="1464942"/>
                  <a:pt x="2257083" y="1468533"/>
                  <a:pt x="2138242" y="1461605"/>
                </a:cubicBezTo>
                <a:cubicBezTo>
                  <a:pt x="2019402" y="1454677"/>
                  <a:pt x="1754931" y="1452626"/>
                  <a:pt x="1495278" y="1461605"/>
                </a:cubicBezTo>
                <a:cubicBezTo>
                  <a:pt x="1235625" y="1470584"/>
                  <a:pt x="1135756" y="1446206"/>
                  <a:pt x="882932" y="1461605"/>
                </a:cubicBezTo>
                <a:cubicBezTo>
                  <a:pt x="630108" y="1477004"/>
                  <a:pt x="386004" y="1445936"/>
                  <a:pt x="117498" y="1461605"/>
                </a:cubicBezTo>
                <a:cubicBezTo>
                  <a:pt x="55070" y="1460748"/>
                  <a:pt x="2012" y="1423988"/>
                  <a:pt x="0" y="1344107"/>
                </a:cubicBezTo>
                <a:cubicBezTo>
                  <a:pt x="6538" y="1081095"/>
                  <a:pt x="-25143" y="884019"/>
                  <a:pt x="0" y="706270"/>
                </a:cubicBezTo>
                <a:cubicBezTo>
                  <a:pt x="25143" y="528521"/>
                  <a:pt x="-23163" y="348149"/>
                  <a:pt x="0" y="117498"/>
                </a:cubicBezTo>
                <a:close/>
              </a:path>
              <a:path w="3296730" h="1461605" stroke="0" extrusionOk="0">
                <a:moveTo>
                  <a:pt x="0" y="117498"/>
                </a:moveTo>
                <a:cubicBezTo>
                  <a:pt x="6307" y="52696"/>
                  <a:pt x="42001" y="9292"/>
                  <a:pt x="117498" y="0"/>
                </a:cubicBezTo>
                <a:cubicBezTo>
                  <a:pt x="355764" y="18577"/>
                  <a:pt x="626219" y="-10911"/>
                  <a:pt x="760462" y="0"/>
                </a:cubicBezTo>
                <a:cubicBezTo>
                  <a:pt x="894705" y="10911"/>
                  <a:pt x="1055353" y="21666"/>
                  <a:pt x="1311574" y="0"/>
                </a:cubicBezTo>
                <a:cubicBezTo>
                  <a:pt x="1567795" y="-21666"/>
                  <a:pt x="1597274" y="3942"/>
                  <a:pt x="1832069" y="0"/>
                </a:cubicBezTo>
                <a:cubicBezTo>
                  <a:pt x="2066865" y="-3942"/>
                  <a:pt x="2294573" y="-27513"/>
                  <a:pt x="2444416" y="0"/>
                </a:cubicBezTo>
                <a:cubicBezTo>
                  <a:pt x="2594259" y="27513"/>
                  <a:pt x="2963618" y="14268"/>
                  <a:pt x="3179232" y="0"/>
                </a:cubicBezTo>
                <a:cubicBezTo>
                  <a:pt x="3246518" y="2468"/>
                  <a:pt x="3297326" y="41501"/>
                  <a:pt x="3296730" y="117498"/>
                </a:cubicBezTo>
                <a:cubicBezTo>
                  <a:pt x="3308203" y="345297"/>
                  <a:pt x="3299451" y="579436"/>
                  <a:pt x="3296730" y="706270"/>
                </a:cubicBezTo>
                <a:cubicBezTo>
                  <a:pt x="3294009" y="833104"/>
                  <a:pt x="3328037" y="1215059"/>
                  <a:pt x="3296730" y="1344107"/>
                </a:cubicBezTo>
                <a:cubicBezTo>
                  <a:pt x="3301108" y="1405734"/>
                  <a:pt x="3241582" y="1471052"/>
                  <a:pt x="3179232" y="1461605"/>
                </a:cubicBezTo>
                <a:cubicBezTo>
                  <a:pt x="3040834" y="1442889"/>
                  <a:pt x="2818090" y="1459690"/>
                  <a:pt x="2658737" y="1461605"/>
                </a:cubicBezTo>
                <a:cubicBezTo>
                  <a:pt x="2499384" y="1463520"/>
                  <a:pt x="2208806" y="1432116"/>
                  <a:pt x="2046390" y="1461605"/>
                </a:cubicBezTo>
                <a:cubicBezTo>
                  <a:pt x="1883974" y="1491094"/>
                  <a:pt x="1698679" y="1480289"/>
                  <a:pt x="1372809" y="1461605"/>
                </a:cubicBezTo>
                <a:cubicBezTo>
                  <a:pt x="1046939" y="1442921"/>
                  <a:pt x="1042592" y="1472017"/>
                  <a:pt x="791079" y="1461605"/>
                </a:cubicBezTo>
                <a:cubicBezTo>
                  <a:pt x="539566" y="1451194"/>
                  <a:pt x="346418" y="1474118"/>
                  <a:pt x="117498" y="1461605"/>
                </a:cubicBezTo>
                <a:cubicBezTo>
                  <a:pt x="45870" y="1459938"/>
                  <a:pt x="-8648" y="1402555"/>
                  <a:pt x="0" y="1344107"/>
                </a:cubicBezTo>
                <a:cubicBezTo>
                  <a:pt x="9888" y="1167340"/>
                  <a:pt x="-18509" y="895989"/>
                  <a:pt x="0" y="730803"/>
                </a:cubicBezTo>
                <a:cubicBezTo>
                  <a:pt x="18509" y="565617"/>
                  <a:pt x="25634" y="304048"/>
                  <a:pt x="0" y="11749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803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AD07A-F6AF-8616-0E34-D6149D65FF13}"/>
              </a:ext>
            </a:extLst>
          </p:cNvPr>
          <p:cNvSpPr txBox="1"/>
          <p:nvPr/>
        </p:nvSpPr>
        <p:spPr>
          <a:xfrm>
            <a:off x="838200" y="2607013"/>
            <a:ext cx="2975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e Hand Extrablack" panose="03070A02030502020204" pitchFamily="66" charset="0"/>
              </a:rPr>
              <a:t>:me	a	</a:t>
            </a:r>
            <a:r>
              <a:rPr lang="en-US" dirty="0" err="1">
                <a:latin typeface="The Hand Extrablack" panose="03070A02030502020204" pitchFamily="66" charset="0"/>
              </a:rPr>
              <a:t>foaf:Person</a:t>
            </a:r>
            <a:r>
              <a:rPr lang="en-US" dirty="0">
                <a:latin typeface="The Hand Extrablack" panose="03070A02030502020204" pitchFamily="66" charset="0"/>
              </a:rPr>
              <a:t> ;</a:t>
            </a:r>
          </a:p>
          <a:p>
            <a:r>
              <a:rPr lang="en-US" dirty="0">
                <a:latin typeface="The Hand Extrablack" panose="03070A02030502020204" pitchFamily="66" charset="0"/>
              </a:rPr>
              <a:t>	</a:t>
            </a:r>
            <a:r>
              <a:rPr lang="en-US" dirty="0" err="1">
                <a:latin typeface="The Hand Extrablack" panose="03070A02030502020204" pitchFamily="66" charset="0"/>
              </a:rPr>
              <a:t>foaf:firstName</a:t>
            </a:r>
            <a:r>
              <a:rPr lang="en-US" dirty="0">
                <a:latin typeface="The Hand Extrablack" panose="03070A02030502020204" pitchFamily="66" charset="0"/>
              </a:rPr>
              <a:t>	“Jeroen” ;</a:t>
            </a:r>
          </a:p>
          <a:p>
            <a:r>
              <a:rPr lang="en-US" dirty="0">
                <a:latin typeface="The Hand Extrablack" panose="03070A02030502020204" pitchFamily="66" charset="0"/>
              </a:rPr>
              <a:t>	</a:t>
            </a:r>
            <a:r>
              <a:rPr lang="en-US" dirty="0" err="1">
                <a:latin typeface="The Hand Extrablack" panose="03070A02030502020204" pitchFamily="66" charset="0"/>
              </a:rPr>
              <a:t>foaf:lastName</a:t>
            </a:r>
            <a:r>
              <a:rPr lang="en-US" dirty="0">
                <a:latin typeface="The Hand Extrablack" panose="03070A02030502020204" pitchFamily="66" charset="0"/>
              </a:rPr>
              <a:t> 	“Werbrouck” .</a:t>
            </a:r>
          </a:p>
          <a:p>
            <a:r>
              <a:rPr lang="en-US" dirty="0">
                <a:latin typeface="The Hand Extrablack" panose="03070A02030502020204" pitchFamily="66" charset="0"/>
              </a:rPr>
              <a:t>	 …	 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2850A-A798-A3A2-D309-86C56F76297E}"/>
              </a:ext>
            </a:extLst>
          </p:cNvPr>
          <p:cNvSpPr txBox="1"/>
          <p:nvPr/>
        </p:nvSpPr>
        <p:spPr>
          <a:xfrm>
            <a:off x="5993167" y="6350812"/>
            <a:ext cx="3595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rdf:type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6FAD7-084F-2E9A-86A1-9D28BF044F56}"/>
              </a:ext>
            </a:extLst>
          </p:cNvPr>
          <p:cNvSpPr txBox="1"/>
          <p:nvPr/>
        </p:nvSpPr>
        <p:spPr>
          <a:xfrm>
            <a:off x="7235889" y="3284695"/>
            <a:ext cx="161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dct:title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3E81B-620D-4EF8-94C4-52B763EAF8B7}"/>
              </a:ext>
            </a:extLst>
          </p:cNvPr>
          <p:cNvSpPr txBox="1"/>
          <p:nvPr/>
        </p:nvSpPr>
        <p:spPr>
          <a:xfrm>
            <a:off x="6200690" y="4770909"/>
            <a:ext cx="3595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rdf:type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7FCF81-E1CB-2EE4-DCCA-4FE1052BD469}"/>
              </a:ext>
            </a:extLst>
          </p:cNvPr>
          <p:cNvCxnSpPr>
            <a:cxnSpLocks/>
          </p:cNvCxnSpPr>
          <p:nvPr/>
        </p:nvCxnSpPr>
        <p:spPr>
          <a:xfrm>
            <a:off x="6682902" y="4408215"/>
            <a:ext cx="0" cy="120595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AC0349-EA34-B7AF-F76C-D1D82A623B46}"/>
              </a:ext>
            </a:extLst>
          </p:cNvPr>
          <p:cNvSpPr txBox="1"/>
          <p:nvPr/>
        </p:nvSpPr>
        <p:spPr>
          <a:xfrm>
            <a:off x="5536894" y="4792431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he Hand Extrablack" panose="03070A02030502020204" pitchFamily="66" charset="0"/>
              </a:rPr>
              <a:t>schema:location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BAE5D10C-5557-7729-4244-2D42F907B3CC}"/>
              </a:ext>
            </a:extLst>
          </p:cNvPr>
          <p:cNvSpPr/>
          <p:nvPr/>
        </p:nvSpPr>
        <p:spPr>
          <a:xfrm>
            <a:off x="448284" y="3271706"/>
            <a:ext cx="281558" cy="897622"/>
          </a:xfrm>
          <a:custGeom>
            <a:avLst/>
            <a:gdLst>
              <a:gd name="connsiteX0" fmla="*/ 281558 w 281558"/>
              <a:gd name="connsiteY0" fmla="*/ 897622 h 897622"/>
              <a:gd name="connsiteX1" fmla="*/ 29888 w 281558"/>
              <a:gd name="connsiteY1" fmla="*/ 671120 h 897622"/>
              <a:gd name="connsiteX2" fmla="*/ 21499 w 281558"/>
              <a:gd name="connsiteY2" fmla="*/ 201336 h 897622"/>
              <a:gd name="connsiteX3" fmla="*/ 180890 w 281558"/>
              <a:gd name="connsiteY3" fmla="*/ 0 h 89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58" h="897622">
                <a:moveTo>
                  <a:pt x="281558" y="897622"/>
                </a:moveTo>
                <a:cubicBezTo>
                  <a:pt x="177394" y="842395"/>
                  <a:pt x="73231" y="787168"/>
                  <a:pt x="29888" y="671120"/>
                </a:cubicBezTo>
                <a:cubicBezTo>
                  <a:pt x="-13455" y="555072"/>
                  <a:pt x="-3668" y="313189"/>
                  <a:pt x="21499" y="201336"/>
                </a:cubicBezTo>
                <a:cubicBezTo>
                  <a:pt x="46666" y="89483"/>
                  <a:pt x="113778" y="44741"/>
                  <a:pt x="18089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1E4E04AD-81D9-650F-0171-3ECC6735ED8B}"/>
              </a:ext>
            </a:extLst>
          </p:cNvPr>
          <p:cNvSpPr txBox="1"/>
          <p:nvPr/>
        </p:nvSpPr>
        <p:spPr>
          <a:xfrm rot="18179045">
            <a:off x="-221320" y="3084640"/>
            <a:ext cx="116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he Hand Extrablack" panose="03070A02030502020204" pitchFamily="66" charset="0"/>
              </a:rPr>
              <a:t>leads to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57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FC0F-5300-B685-ADAA-5329F473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Notation: Turtle (.</a:t>
            </a:r>
            <a:r>
              <a:rPr lang="en-US" dirty="0" err="1"/>
              <a:t>ttl</a:t>
            </a:r>
            <a:r>
              <a:rPr lang="en-US" dirty="0"/>
              <a:t>)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1033C-C0B5-806A-C603-28F1BE399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Machine- and human-readable syntax</a:t>
            </a:r>
          </a:p>
          <a:p>
            <a:endParaRPr lang="en-BE" dirty="0"/>
          </a:p>
          <a:p>
            <a:r>
              <a:rPr lang="en-US" dirty="0"/>
              <a:t>Prefixes / Namespaces</a:t>
            </a:r>
          </a:p>
          <a:p>
            <a:endParaRPr lang="en-US" dirty="0"/>
          </a:p>
          <a:p>
            <a:r>
              <a:rPr lang="en-US" dirty="0"/>
              <a:t>Punctuation</a:t>
            </a:r>
          </a:p>
          <a:p>
            <a:pPr lvl="1"/>
            <a:r>
              <a:rPr lang="en-US" dirty="0"/>
              <a:t>. ends a triple</a:t>
            </a:r>
          </a:p>
          <a:p>
            <a:pPr lvl="1"/>
            <a:r>
              <a:rPr lang="en-US" dirty="0"/>
              <a:t>; triple has the same subject</a:t>
            </a:r>
          </a:p>
          <a:p>
            <a:pPr lvl="1"/>
            <a:r>
              <a:rPr lang="en-US" dirty="0"/>
              <a:t>, triple has the same subject / predicate</a:t>
            </a:r>
          </a:p>
          <a:p>
            <a:pPr lvl="1"/>
            <a:endParaRPr lang="en-US" dirty="0"/>
          </a:p>
          <a:p>
            <a:r>
              <a:rPr lang="en-US" dirty="0"/>
              <a:t>Full URLs are wrapped: &lt;</a:t>
            </a:r>
            <a:r>
              <a:rPr lang="en-US" dirty="0" err="1"/>
              <a:t>url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B780B-F19B-6151-86B5-EEB953AA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52</a:t>
            </a:fld>
            <a:endParaRPr lang="en-B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94F030-3BCA-0BA8-6F64-37309D0B95BE}"/>
              </a:ext>
            </a:extLst>
          </p:cNvPr>
          <p:cNvSpPr/>
          <p:nvPr/>
        </p:nvSpPr>
        <p:spPr>
          <a:xfrm>
            <a:off x="6837464" y="1471068"/>
            <a:ext cx="5062436" cy="3915864"/>
          </a:xfrm>
          <a:custGeom>
            <a:avLst/>
            <a:gdLst>
              <a:gd name="connsiteX0" fmla="*/ 0 w 5062436"/>
              <a:gd name="connsiteY0" fmla="*/ 314796 h 3915864"/>
              <a:gd name="connsiteX1" fmla="*/ 314796 w 5062436"/>
              <a:gd name="connsiteY1" fmla="*/ 0 h 3915864"/>
              <a:gd name="connsiteX2" fmla="*/ 948059 w 5062436"/>
              <a:gd name="connsiteY2" fmla="*/ 0 h 3915864"/>
              <a:gd name="connsiteX3" fmla="*/ 1669980 w 5062436"/>
              <a:gd name="connsiteY3" fmla="*/ 0 h 3915864"/>
              <a:gd name="connsiteX4" fmla="*/ 2303243 w 5062436"/>
              <a:gd name="connsiteY4" fmla="*/ 0 h 3915864"/>
              <a:gd name="connsiteX5" fmla="*/ 2803521 w 5062436"/>
              <a:gd name="connsiteY5" fmla="*/ 0 h 3915864"/>
              <a:gd name="connsiteX6" fmla="*/ 3481113 w 5062436"/>
              <a:gd name="connsiteY6" fmla="*/ 0 h 3915864"/>
              <a:gd name="connsiteX7" fmla="*/ 4114377 w 5062436"/>
              <a:gd name="connsiteY7" fmla="*/ 0 h 3915864"/>
              <a:gd name="connsiteX8" fmla="*/ 4747640 w 5062436"/>
              <a:gd name="connsiteY8" fmla="*/ 0 h 3915864"/>
              <a:gd name="connsiteX9" fmla="*/ 5062436 w 5062436"/>
              <a:gd name="connsiteY9" fmla="*/ 314796 h 3915864"/>
              <a:gd name="connsiteX10" fmla="*/ 5062436 w 5062436"/>
              <a:gd name="connsiteY10" fmla="*/ 1037776 h 3915864"/>
              <a:gd name="connsiteX11" fmla="*/ 5062436 w 5062436"/>
              <a:gd name="connsiteY11" fmla="*/ 1695030 h 3915864"/>
              <a:gd name="connsiteX12" fmla="*/ 5062436 w 5062436"/>
              <a:gd name="connsiteY12" fmla="*/ 2319422 h 3915864"/>
              <a:gd name="connsiteX13" fmla="*/ 5062436 w 5062436"/>
              <a:gd name="connsiteY13" fmla="*/ 2910951 h 3915864"/>
              <a:gd name="connsiteX14" fmla="*/ 5062436 w 5062436"/>
              <a:gd name="connsiteY14" fmla="*/ 3601068 h 3915864"/>
              <a:gd name="connsiteX15" fmla="*/ 4747640 w 5062436"/>
              <a:gd name="connsiteY15" fmla="*/ 3915864 h 3915864"/>
              <a:gd name="connsiteX16" fmla="*/ 4114377 w 5062436"/>
              <a:gd name="connsiteY16" fmla="*/ 3915864 h 3915864"/>
              <a:gd name="connsiteX17" fmla="*/ 3525442 w 5062436"/>
              <a:gd name="connsiteY17" fmla="*/ 3915864 h 3915864"/>
              <a:gd name="connsiteX18" fmla="*/ 2980835 w 5062436"/>
              <a:gd name="connsiteY18" fmla="*/ 3915864 h 3915864"/>
              <a:gd name="connsiteX19" fmla="*/ 2303243 w 5062436"/>
              <a:gd name="connsiteY19" fmla="*/ 3915864 h 3915864"/>
              <a:gd name="connsiteX20" fmla="*/ 1758637 w 5062436"/>
              <a:gd name="connsiteY20" fmla="*/ 3915864 h 3915864"/>
              <a:gd name="connsiteX21" fmla="*/ 1258359 w 5062436"/>
              <a:gd name="connsiteY21" fmla="*/ 3915864 h 3915864"/>
              <a:gd name="connsiteX22" fmla="*/ 314796 w 5062436"/>
              <a:gd name="connsiteY22" fmla="*/ 3915864 h 3915864"/>
              <a:gd name="connsiteX23" fmla="*/ 0 w 5062436"/>
              <a:gd name="connsiteY23" fmla="*/ 3601068 h 3915864"/>
              <a:gd name="connsiteX24" fmla="*/ 0 w 5062436"/>
              <a:gd name="connsiteY24" fmla="*/ 3009539 h 3915864"/>
              <a:gd name="connsiteX25" fmla="*/ 0 w 5062436"/>
              <a:gd name="connsiteY25" fmla="*/ 2286559 h 3915864"/>
              <a:gd name="connsiteX26" fmla="*/ 0 w 5062436"/>
              <a:gd name="connsiteY26" fmla="*/ 1662168 h 3915864"/>
              <a:gd name="connsiteX27" fmla="*/ 0 w 5062436"/>
              <a:gd name="connsiteY27" fmla="*/ 1037776 h 3915864"/>
              <a:gd name="connsiteX28" fmla="*/ 0 w 5062436"/>
              <a:gd name="connsiteY28" fmla="*/ 314796 h 391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62436" h="3915864" fill="none" extrusionOk="0">
                <a:moveTo>
                  <a:pt x="0" y="314796"/>
                </a:moveTo>
                <a:cubicBezTo>
                  <a:pt x="-4287" y="134146"/>
                  <a:pt x="158271" y="36742"/>
                  <a:pt x="314796" y="0"/>
                </a:cubicBezTo>
                <a:cubicBezTo>
                  <a:pt x="541826" y="23453"/>
                  <a:pt x="648278" y="7554"/>
                  <a:pt x="948059" y="0"/>
                </a:cubicBezTo>
                <a:cubicBezTo>
                  <a:pt x="1247840" y="-7554"/>
                  <a:pt x="1400780" y="4400"/>
                  <a:pt x="1669980" y="0"/>
                </a:cubicBezTo>
                <a:cubicBezTo>
                  <a:pt x="1939180" y="-4400"/>
                  <a:pt x="2155338" y="7156"/>
                  <a:pt x="2303243" y="0"/>
                </a:cubicBezTo>
                <a:cubicBezTo>
                  <a:pt x="2451148" y="-7156"/>
                  <a:pt x="2631389" y="16256"/>
                  <a:pt x="2803521" y="0"/>
                </a:cubicBezTo>
                <a:cubicBezTo>
                  <a:pt x="2975653" y="-16256"/>
                  <a:pt x="3331650" y="27523"/>
                  <a:pt x="3481113" y="0"/>
                </a:cubicBezTo>
                <a:cubicBezTo>
                  <a:pt x="3630576" y="-27523"/>
                  <a:pt x="3845030" y="-7381"/>
                  <a:pt x="4114377" y="0"/>
                </a:cubicBezTo>
                <a:cubicBezTo>
                  <a:pt x="4383724" y="7381"/>
                  <a:pt x="4447626" y="-12106"/>
                  <a:pt x="4747640" y="0"/>
                </a:cubicBezTo>
                <a:cubicBezTo>
                  <a:pt x="4957186" y="-12410"/>
                  <a:pt x="5065641" y="164810"/>
                  <a:pt x="5062436" y="314796"/>
                </a:cubicBezTo>
                <a:cubicBezTo>
                  <a:pt x="5038357" y="560272"/>
                  <a:pt x="5098528" y="731866"/>
                  <a:pt x="5062436" y="1037776"/>
                </a:cubicBezTo>
                <a:cubicBezTo>
                  <a:pt x="5026344" y="1343686"/>
                  <a:pt x="5078301" y="1467378"/>
                  <a:pt x="5062436" y="1695030"/>
                </a:cubicBezTo>
                <a:cubicBezTo>
                  <a:pt x="5046571" y="1922682"/>
                  <a:pt x="5045243" y="2089563"/>
                  <a:pt x="5062436" y="2319422"/>
                </a:cubicBezTo>
                <a:cubicBezTo>
                  <a:pt x="5079629" y="2549281"/>
                  <a:pt x="5081514" y="2747952"/>
                  <a:pt x="5062436" y="2910951"/>
                </a:cubicBezTo>
                <a:cubicBezTo>
                  <a:pt x="5043358" y="3073950"/>
                  <a:pt x="5058406" y="3441175"/>
                  <a:pt x="5062436" y="3601068"/>
                </a:cubicBezTo>
                <a:cubicBezTo>
                  <a:pt x="5058549" y="3797673"/>
                  <a:pt x="4939680" y="3915196"/>
                  <a:pt x="4747640" y="3915864"/>
                </a:cubicBezTo>
                <a:cubicBezTo>
                  <a:pt x="4565065" y="3927017"/>
                  <a:pt x="4293971" y="3921726"/>
                  <a:pt x="4114377" y="3915864"/>
                </a:cubicBezTo>
                <a:cubicBezTo>
                  <a:pt x="3934783" y="3910002"/>
                  <a:pt x="3727392" y="3935782"/>
                  <a:pt x="3525442" y="3915864"/>
                </a:cubicBezTo>
                <a:cubicBezTo>
                  <a:pt x="3323492" y="3895946"/>
                  <a:pt x="3221532" y="3903105"/>
                  <a:pt x="2980835" y="3915864"/>
                </a:cubicBezTo>
                <a:cubicBezTo>
                  <a:pt x="2740138" y="3928623"/>
                  <a:pt x="2617199" y="3907984"/>
                  <a:pt x="2303243" y="3915864"/>
                </a:cubicBezTo>
                <a:cubicBezTo>
                  <a:pt x="1989287" y="3923744"/>
                  <a:pt x="1889260" y="3913362"/>
                  <a:pt x="1758637" y="3915864"/>
                </a:cubicBezTo>
                <a:cubicBezTo>
                  <a:pt x="1628014" y="3918366"/>
                  <a:pt x="1485179" y="3901259"/>
                  <a:pt x="1258359" y="3915864"/>
                </a:cubicBezTo>
                <a:cubicBezTo>
                  <a:pt x="1031539" y="3930469"/>
                  <a:pt x="510115" y="3929101"/>
                  <a:pt x="314796" y="3915864"/>
                </a:cubicBezTo>
                <a:cubicBezTo>
                  <a:pt x="173689" y="3936184"/>
                  <a:pt x="25070" y="3788679"/>
                  <a:pt x="0" y="3601068"/>
                </a:cubicBezTo>
                <a:cubicBezTo>
                  <a:pt x="12610" y="3446821"/>
                  <a:pt x="22058" y="3204611"/>
                  <a:pt x="0" y="3009539"/>
                </a:cubicBezTo>
                <a:cubicBezTo>
                  <a:pt x="-22058" y="2814467"/>
                  <a:pt x="-25754" y="2640141"/>
                  <a:pt x="0" y="2286559"/>
                </a:cubicBezTo>
                <a:cubicBezTo>
                  <a:pt x="25754" y="1932977"/>
                  <a:pt x="-27805" y="1831130"/>
                  <a:pt x="0" y="1662168"/>
                </a:cubicBezTo>
                <a:cubicBezTo>
                  <a:pt x="27805" y="1493206"/>
                  <a:pt x="-24311" y="1187088"/>
                  <a:pt x="0" y="1037776"/>
                </a:cubicBezTo>
                <a:cubicBezTo>
                  <a:pt x="24311" y="888464"/>
                  <a:pt x="28868" y="578779"/>
                  <a:pt x="0" y="314796"/>
                </a:cubicBezTo>
                <a:close/>
              </a:path>
              <a:path w="5062436" h="3915864" stroke="0" extrusionOk="0">
                <a:moveTo>
                  <a:pt x="0" y="314796"/>
                </a:moveTo>
                <a:cubicBezTo>
                  <a:pt x="31347" y="141384"/>
                  <a:pt x="124489" y="14413"/>
                  <a:pt x="314796" y="0"/>
                </a:cubicBezTo>
                <a:cubicBezTo>
                  <a:pt x="585112" y="30773"/>
                  <a:pt x="792099" y="19000"/>
                  <a:pt x="992388" y="0"/>
                </a:cubicBezTo>
                <a:cubicBezTo>
                  <a:pt x="1192677" y="-19000"/>
                  <a:pt x="1400449" y="-24156"/>
                  <a:pt x="1536994" y="0"/>
                </a:cubicBezTo>
                <a:cubicBezTo>
                  <a:pt x="1673539" y="24156"/>
                  <a:pt x="1818723" y="6164"/>
                  <a:pt x="2037273" y="0"/>
                </a:cubicBezTo>
                <a:cubicBezTo>
                  <a:pt x="2255823" y="-6164"/>
                  <a:pt x="2375697" y="-9731"/>
                  <a:pt x="2670536" y="0"/>
                </a:cubicBezTo>
                <a:cubicBezTo>
                  <a:pt x="2965375" y="9731"/>
                  <a:pt x="3061084" y="26869"/>
                  <a:pt x="3259471" y="0"/>
                </a:cubicBezTo>
                <a:cubicBezTo>
                  <a:pt x="3457858" y="-26869"/>
                  <a:pt x="3555249" y="21575"/>
                  <a:pt x="3804077" y="0"/>
                </a:cubicBezTo>
                <a:cubicBezTo>
                  <a:pt x="4052905" y="-21575"/>
                  <a:pt x="4400723" y="-43411"/>
                  <a:pt x="4747640" y="0"/>
                </a:cubicBezTo>
                <a:cubicBezTo>
                  <a:pt x="4926481" y="-3988"/>
                  <a:pt x="5057678" y="137858"/>
                  <a:pt x="5062436" y="314796"/>
                </a:cubicBezTo>
                <a:cubicBezTo>
                  <a:pt x="5061174" y="506018"/>
                  <a:pt x="5037491" y="796979"/>
                  <a:pt x="5062436" y="939188"/>
                </a:cubicBezTo>
                <a:cubicBezTo>
                  <a:pt x="5087381" y="1081397"/>
                  <a:pt x="5062790" y="1347961"/>
                  <a:pt x="5062436" y="1530717"/>
                </a:cubicBezTo>
                <a:cubicBezTo>
                  <a:pt x="5062082" y="1713473"/>
                  <a:pt x="5083178" y="1880859"/>
                  <a:pt x="5062436" y="2220834"/>
                </a:cubicBezTo>
                <a:cubicBezTo>
                  <a:pt x="5041694" y="2560809"/>
                  <a:pt x="5043315" y="2660019"/>
                  <a:pt x="5062436" y="2878088"/>
                </a:cubicBezTo>
                <a:cubicBezTo>
                  <a:pt x="5081557" y="3096157"/>
                  <a:pt x="5039897" y="3275933"/>
                  <a:pt x="5062436" y="3601068"/>
                </a:cubicBezTo>
                <a:cubicBezTo>
                  <a:pt x="5079393" y="3782921"/>
                  <a:pt x="4925219" y="3950519"/>
                  <a:pt x="4747640" y="3915864"/>
                </a:cubicBezTo>
                <a:cubicBezTo>
                  <a:pt x="4458103" y="3936455"/>
                  <a:pt x="4347557" y="3938670"/>
                  <a:pt x="4114377" y="3915864"/>
                </a:cubicBezTo>
                <a:cubicBezTo>
                  <a:pt x="3881197" y="3893058"/>
                  <a:pt x="3755063" y="3891349"/>
                  <a:pt x="3436785" y="3915864"/>
                </a:cubicBezTo>
                <a:cubicBezTo>
                  <a:pt x="3118507" y="3940379"/>
                  <a:pt x="3053233" y="3904076"/>
                  <a:pt x="2714864" y="3915864"/>
                </a:cubicBezTo>
                <a:cubicBezTo>
                  <a:pt x="2376495" y="3927652"/>
                  <a:pt x="2175013" y="3949742"/>
                  <a:pt x="1992944" y="3915864"/>
                </a:cubicBezTo>
                <a:cubicBezTo>
                  <a:pt x="1810875" y="3881986"/>
                  <a:pt x="1544485" y="3900627"/>
                  <a:pt x="1315352" y="3915864"/>
                </a:cubicBezTo>
                <a:cubicBezTo>
                  <a:pt x="1086219" y="3931101"/>
                  <a:pt x="771638" y="3875587"/>
                  <a:pt x="314796" y="3915864"/>
                </a:cubicBezTo>
                <a:cubicBezTo>
                  <a:pt x="147875" y="3905118"/>
                  <a:pt x="367" y="3743500"/>
                  <a:pt x="0" y="3601068"/>
                </a:cubicBezTo>
                <a:cubicBezTo>
                  <a:pt x="1326" y="3456263"/>
                  <a:pt x="-30631" y="3108701"/>
                  <a:pt x="0" y="2976676"/>
                </a:cubicBezTo>
                <a:cubicBezTo>
                  <a:pt x="30631" y="2844651"/>
                  <a:pt x="30492" y="2528970"/>
                  <a:pt x="0" y="2352285"/>
                </a:cubicBezTo>
                <a:cubicBezTo>
                  <a:pt x="-30492" y="2175600"/>
                  <a:pt x="7186" y="1804012"/>
                  <a:pt x="0" y="1629305"/>
                </a:cubicBezTo>
                <a:cubicBezTo>
                  <a:pt x="-7186" y="1454598"/>
                  <a:pt x="-13141" y="1331176"/>
                  <a:pt x="0" y="1037776"/>
                </a:cubicBezTo>
                <a:cubicBezTo>
                  <a:pt x="13141" y="744376"/>
                  <a:pt x="-24362" y="614467"/>
                  <a:pt x="0" y="3147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803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B1152-E43D-B443-ABE6-20A5FEA1E259}"/>
              </a:ext>
            </a:extLst>
          </p:cNvPr>
          <p:cNvSpPr txBox="1"/>
          <p:nvPr/>
        </p:nvSpPr>
        <p:spPr>
          <a:xfrm>
            <a:off x="6946900" y="1656644"/>
            <a:ext cx="5791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The Hand Extrablack" panose="03070A02030502020204" pitchFamily="66" charset="0"/>
              </a:rPr>
              <a:t>@prefix bot:  &lt;https://w3id.org/bot#&gt; .</a:t>
            </a:r>
          </a:p>
          <a:p>
            <a:r>
              <a:rPr lang="en-US" sz="3200" dirty="0">
                <a:latin typeface="The Hand Extrablack" panose="03070A02030502020204" pitchFamily="66" charset="0"/>
              </a:rPr>
              <a:t>@prefix : &lt;http://mydata.org/project1#&gt; .</a:t>
            </a:r>
          </a:p>
          <a:p>
            <a:endParaRPr lang="en-US" sz="3200" dirty="0">
              <a:latin typeface="The Hand Extrablack" panose="03070A02030502020204" pitchFamily="66" charset="0"/>
            </a:endParaRPr>
          </a:p>
          <a:p>
            <a:r>
              <a:rPr lang="en-US" sz="3200" dirty="0">
                <a:latin typeface="The Hand Extrablack" panose="03070A02030502020204" pitchFamily="66" charset="0"/>
              </a:rPr>
              <a:t>:wall1		a 	</a:t>
            </a:r>
            <a:r>
              <a:rPr lang="en-US" sz="3200" dirty="0" err="1">
                <a:latin typeface="The Hand Extrablack" panose="03070A02030502020204" pitchFamily="66" charset="0"/>
              </a:rPr>
              <a:t>bot:Element</a:t>
            </a:r>
            <a:r>
              <a:rPr lang="en-US" sz="3200" dirty="0">
                <a:latin typeface="The Hand Extrablack" panose="03070A02030502020204" pitchFamily="66" charset="0"/>
              </a:rPr>
              <a:t> , </a:t>
            </a:r>
          </a:p>
          <a:p>
            <a:r>
              <a:rPr lang="en-US" sz="3200" dirty="0">
                <a:latin typeface="The Hand Extrablack" panose="03070A02030502020204" pitchFamily="66" charset="0"/>
              </a:rPr>
              <a:t>			</a:t>
            </a:r>
            <a:r>
              <a:rPr lang="en-US" sz="3200" dirty="0" err="1">
                <a:latin typeface="The Hand Extrablack" panose="03070A02030502020204" pitchFamily="66" charset="0"/>
              </a:rPr>
              <a:t>beo:Wall</a:t>
            </a:r>
            <a:r>
              <a:rPr lang="en-US" sz="3200" dirty="0">
                <a:latin typeface="The Hand Extrablack" panose="03070A02030502020204" pitchFamily="66" charset="0"/>
              </a:rPr>
              <a:t> .</a:t>
            </a:r>
          </a:p>
          <a:p>
            <a:r>
              <a:rPr lang="en-US" sz="3200" dirty="0">
                <a:latin typeface="The Hand Extrablack" panose="03070A02030502020204" pitchFamily="66" charset="0"/>
              </a:rPr>
              <a:t>:space1		a	</a:t>
            </a:r>
            <a:r>
              <a:rPr lang="en-US" sz="3200" dirty="0" err="1">
                <a:latin typeface="The Hand Extrablack" panose="03070A02030502020204" pitchFamily="66" charset="0"/>
              </a:rPr>
              <a:t>bot:Space</a:t>
            </a:r>
            <a:r>
              <a:rPr lang="en-US" sz="3200" dirty="0">
                <a:latin typeface="The Hand Extrablack" panose="03070A02030502020204" pitchFamily="66" charset="0"/>
              </a:rPr>
              <a:t> ;</a:t>
            </a:r>
          </a:p>
          <a:p>
            <a:r>
              <a:rPr lang="en-US" sz="3200" dirty="0">
                <a:latin typeface="The Hand Extrablack" panose="03070A02030502020204" pitchFamily="66" charset="0"/>
              </a:rPr>
              <a:t>		</a:t>
            </a:r>
            <a:r>
              <a:rPr lang="en-US" sz="3200" dirty="0" err="1">
                <a:latin typeface="The Hand Extrablack" panose="03070A02030502020204" pitchFamily="66" charset="0"/>
              </a:rPr>
              <a:t>bot:adjacentElement</a:t>
            </a:r>
            <a:r>
              <a:rPr lang="en-US" sz="3200" dirty="0">
                <a:latin typeface="The Hand Extrablack" panose="03070A02030502020204" pitchFamily="66" charset="0"/>
              </a:rPr>
              <a:t>   :wall1 .</a:t>
            </a:r>
          </a:p>
          <a:p>
            <a:r>
              <a:rPr lang="en-US" sz="3200" dirty="0">
                <a:latin typeface="The Hand Extrablack" panose="03070A02030502020204" pitchFamily="66" charset="0"/>
              </a:rPr>
              <a:t>	 </a:t>
            </a:r>
            <a:endParaRPr lang="en-BE" sz="3200" dirty="0">
              <a:latin typeface="The Hand Extrablack" panose="03070A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1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4A65-AC2C-162D-C9A2-BB3E23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Querying: SPARQL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D67B9-DDA8-F9A6-ABD1-5ADC82840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SPARQL Protocol And RDF Query Language</a:t>
            </a:r>
          </a:p>
          <a:p>
            <a:endParaRPr lang="en-US" dirty="0"/>
          </a:p>
          <a:p>
            <a:r>
              <a:rPr lang="en-US" dirty="0"/>
              <a:t>Very expressive</a:t>
            </a:r>
          </a:p>
          <a:p>
            <a:endParaRPr lang="en-US" dirty="0"/>
          </a:p>
          <a:p>
            <a:r>
              <a:rPr lang="en-US" dirty="0"/>
              <a:t>SELECT (output = table)</a:t>
            </a:r>
          </a:p>
          <a:p>
            <a:r>
              <a:rPr lang="en-US" dirty="0"/>
              <a:t>CONSTRUCT (output = RDF graph)</a:t>
            </a:r>
          </a:p>
          <a:p>
            <a:r>
              <a:rPr lang="en-US" dirty="0"/>
              <a:t>ASK (output = Boolean)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D29E7-A3F3-09CF-BD25-05311501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53</a:t>
            </a:fld>
            <a:endParaRPr lang="en-B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F4EE38-CC5E-1FE6-79DA-81693FABDA29}"/>
              </a:ext>
            </a:extLst>
          </p:cNvPr>
          <p:cNvSpPr/>
          <p:nvPr/>
        </p:nvSpPr>
        <p:spPr>
          <a:xfrm>
            <a:off x="6671662" y="2405658"/>
            <a:ext cx="5062436" cy="3334742"/>
          </a:xfrm>
          <a:custGeom>
            <a:avLst/>
            <a:gdLst>
              <a:gd name="connsiteX0" fmla="*/ 0 w 5062436"/>
              <a:gd name="connsiteY0" fmla="*/ 268080 h 3334742"/>
              <a:gd name="connsiteX1" fmla="*/ 268080 w 5062436"/>
              <a:gd name="connsiteY1" fmla="*/ 0 h 3334742"/>
              <a:gd name="connsiteX2" fmla="*/ 824165 w 5062436"/>
              <a:gd name="connsiteY2" fmla="*/ 0 h 3334742"/>
              <a:gd name="connsiteX3" fmla="*/ 1334988 w 5062436"/>
              <a:gd name="connsiteY3" fmla="*/ 0 h 3334742"/>
              <a:gd name="connsiteX4" fmla="*/ 1845810 w 5062436"/>
              <a:gd name="connsiteY4" fmla="*/ 0 h 3334742"/>
              <a:gd name="connsiteX5" fmla="*/ 2582947 w 5062436"/>
              <a:gd name="connsiteY5" fmla="*/ 0 h 3334742"/>
              <a:gd name="connsiteX6" fmla="*/ 3229558 w 5062436"/>
              <a:gd name="connsiteY6" fmla="*/ 0 h 3334742"/>
              <a:gd name="connsiteX7" fmla="*/ 3740380 w 5062436"/>
              <a:gd name="connsiteY7" fmla="*/ 0 h 3334742"/>
              <a:gd name="connsiteX8" fmla="*/ 4794356 w 5062436"/>
              <a:gd name="connsiteY8" fmla="*/ 0 h 3334742"/>
              <a:gd name="connsiteX9" fmla="*/ 5062436 w 5062436"/>
              <a:gd name="connsiteY9" fmla="*/ 268080 h 3334742"/>
              <a:gd name="connsiteX10" fmla="*/ 5062436 w 5062436"/>
              <a:gd name="connsiteY10" fmla="*/ 939740 h 3334742"/>
              <a:gd name="connsiteX11" fmla="*/ 5062436 w 5062436"/>
              <a:gd name="connsiteY11" fmla="*/ 1555428 h 3334742"/>
              <a:gd name="connsiteX12" fmla="*/ 5062436 w 5062436"/>
              <a:gd name="connsiteY12" fmla="*/ 2171116 h 3334742"/>
              <a:gd name="connsiteX13" fmla="*/ 5062436 w 5062436"/>
              <a:gd name="connsiteY13" fmla="*/ 3066662 h 3334742"/>
              <a:gd name="connsiteX14" fmla="*/ 4794356 w 5062436"/>
              <a:gd name="connsiteY14" fmla="*/ 3334742 h 3334742"/>
              <a:gd name="connsiteX15" fmla="*/ 4147745 w 5062436"/>
              <a:gd name="connsiteY15" fmla="*/ 3334742 h 3334742"/>
              <a:gd name="connsiteX16" fmla="*/ 3501134 w 5062436"/>
              <a:gd name="connsiteY16" fmla="*/ 3334742 h 3334742"/>
              <a:gd name="connsiteX17" fmla="*/ 2854523 w 5062436"/>
              <a:gd name="connsiteY17" fmla="*/ 3334742 h 3334742"/>
              <a:gd name="connsiteX18" fmla="*/ 2117387 w 5062436"/>
              <a:gd name="connsiteY18" fmla="*/ 3334742 h 3334742"/>
              <a:gd name="connsiteX19" fmla="*/ 1516039 w 5062436"/>
              <a:gd name="connsiteY19" fmla="*/ 3334742 h 3334742"/>
              <a:gd name="connsiteX20" fmla="*/ 959954 w 5062436"/>
              <a:gd name="connsiteY20" fmla="*/ 3334742 h 3334742"/>
              <a:gd name="connsiteX21" fmla="*/ 268080 w 5062436"/>
              <a:gd name="connsiteY21" fmla="*/ 3334742 h 3334742"/>
              <a:gd name="connsiteX22" fmla="*/ 0 w 5062436"/>
              <a:gd name="connsiteY22" fmla="*/ 3066662 h 3334742"/>
              <a:gd name="connsiteX23" fmla="*/ 0 w 5062436"/>
              <a:gd name="connsiteY23" fmla="*/ 2311045 h 3334742"/>
              <a:gd name="connsiteX24" fmla="*/ 0 w 5062436"/>
              <a:gd name="connsiteY24" fmla="*/ 1695357 h 3334742"/>
              <a:gd name="connsiteX25" fmla="*/ 0 w 5062436"/>
              <a:gd name="connsiteY25" fmla="*/ 1051683 h 3334742"/>
              <a:gd name="connsiteX26" fmla="*/ 0 w 5062436"/>
              <a:gd name="connsiteY26" fmla="*/ 268080 h 33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62436" h="3334742" fill="none" extrusionOk="0">
                <a:moveTo>
                  <a:pt x="0" y="268080"/>
                </a:moveTo>
                <a:cubicBezTo>
                  <a:pt x="-5425" y="127124"/>
                  <a:pt x="149806" y="-17003"/>
                  <a:pt x="268080" y="0"/>
                </a:cubicBezTo>
                <a:cubicBezTo>
                  <a:pt x="451487" y="-26785"/>
                  <a:pt x="651494" y="-17301"/>
                  <a:pt x="824165" y="0"/>
                </a:cubicBezTo>
                <a:cubicBezTo>
                  <a:pt x="996836" y="17301"/>
                  <a:pt x="1213530" y="-20948"/>
                  <a:pt x="1334988" y="0"/>
                </a:cubicBezTo>
                <a:cubicBezTo>
                  <a:pt x="1456446" y="20948"/>
                  <a:pt x="1645677" y="899"/>
                  <a:pt x="1845810" y="0"/>
                </a:cubicBezTo>
                <a:cubicBezTo>
                  <a:pt x="2045943" y="-899"/>
                  <a:pt x="2393470" y="7294"/>
                  <a:pt x="2582947" y="0"/>
                </a:cubicBezTo>
                <a:cubicBezTo>
                  <a:pt x="2772424" y="-7294"/>
                  <a:pt x="3064681" y="8974"/>
                  <a:pt x="3229558" y="0"/>
                </a:cubicBezTo>
                <a:cubicBezTo>
                  <a:pt x="3394435" y="-8974"/>
                  <a:pt x="3550546" y="-6285"/>
                  <a:pt x="3740380" y="0"/>
                </a:cubicBezTo>
                <a:cubicBezTo>
                  <a:pt x="3930214" y="6285"/>
                  <a:pt x="4404332" y="7404"/>
                  <a:pt x="4794356" y="0"/>
                </a:cubicBezTo>
                <a:cubicBezTo>
                  <a:pt x="4960441" y="5640"/>
                  <a:pt x="5062562" y="140790"/>
                  <a:pt x="5062436" y="268080"/>
                </a:cubicBezTo>
                <a:cubicBezTo>
                  <a:pt x="5040986" y="487105"/>
                  <a:pt x="5084765" y="659014"/>
                  <a:pt x="5062436" y="939740"/>
                </a:cubicBezTo>
                <a:cubicBezTo>
                  <a:pt x="5040107" y="1220466"/>
                  <a:pt x="5031887" y="1304976"/>
                  <a:pt x="5062436" y="1555428"/>
                </a:cubicBezTo>
                <a:cubicBezTo>
                  <a:pt x="5092985" y="1805880"/>
                  <a:pt x="5047670" y="2003760"/>
                  <a:pt x="5062436" y="2171116"/>
                </a:cubicBezTo>
                <a:cubicBezTo>
                  <a:pt x="5077202" y="2338472"/>
                  <a:pt x="5049395" y="2673681"/>
                  <a:pt x="5062436" y="3066662"/>
                </a:cubicBezTo>
                <a:cubicBezTo>
                  <a:pt x="5042688" y="3195756"/>
                  <a:pt x="4938848" y="3361127"/>
                  <a:pt x="4794356" y="3334742"/>
                </a:cubicBezTo>
                <a:cubicBezTo>
                  <a:pt x="4479197" y="3313598"/>
                  <a:pt x="4425549" y="3355044"/>
                  <a:pt x="4147745" y="3334742"/>
                </a:cubicBezTo>
                <a:cubicBezTo>
                  <a:pt x="3869941" y="3314440"/>
                  <a:pt x="3818498" y="3327839"/>
                  <a:pt x="3501134" y="3334742"/>
                </a:cubicBezTo>
                <a:cubicBezTo>
                  <a:pt x="3183770" y="3341645"/>
                  <a:pt x="3067228" y="3327074"/>
                  <a:pt x="2854523" y="3334742"/>
                </a:cubicBezTo>
                <a:cubicBezTo>
                  <a:pt x="2641818" y="3342410"/>
                  <a:pt x="2321277" y="3317149"/>
                  <a:pt x="2117387" y="3334742"/>
                </a:cubicBezTo>
                <a:cubicBezTo>
                  <a:pt x="1913497" y="3352335"/>
                  <a:pt x="1704081" y="3339536"/>
                  <a:pt x="1516039" y="3334742"/>
                </a:cubicBezTo>
                <a:cubicBezTo>
                  <a:pt x="1327997" y="3329948"/>
                  <a:pt x="1134206" y="3315072"/>
                  <a:pt x="959954" y="3334742"/>
                </a:cubicBezTo>
                <a:cubicBezTo>
                  <a:pt x="785702" y="3354412"/>
                  <a:pt x="552113" y="3327619"/>
                  <a:pt x="268080" y="3334742"/>
                </a:cubicBezTo>
                <a:cubicBezTo>
                  <a:pt x="86016" y="3325557"/>
                  <a:pt x="11292" y="3197153"/>
                  <a:pt x="0" y="3066662"/>
                </a:cubicBezTo>
                <a:cubicBezTo>
                  <a:pt x="-35087" y="2783166"/>
                  <a:pt x="14667" y="2478538"/>
                  <a:pt x="0" y="2311045"/>
                </a:cubicBezTo>
                <a:cubicBezTo>
                  <a:pt x="-14667" y="2143552"/>
                  <a:pt x="-8913" y="1914561"/>
                  <a:pt x="0" y="1695357"/>
                </a:cubicBezTo>
                <a:cubicBezTo>
                  <a:pt x="8913" y="1476153"/>
                  <a:pt x="1548" y="1304027"/>
                  <a:pt x="0" y="1051683"/>
                </a:cubicBezTo>
                <a:cubicBezTo>
                  <a:pt x="-1548" y="799339"/>
                  <a:pt x="-7526" y="449695"/>
                  <a:pt x="0" y="268080"/>
                </a:cubicBezTo>
                <a:close/>
              </a:path>
              <a:path w="5062436" h="3334742" stroke="0" extrusionOk="0">
                <a:moveTo>
                  <a:pt x="0" y="268080"/>
                </a:moveTo>
                <a:cubicBezTo>
                  <a:pt x="4174" y="120083"/>
                  <a:pt x="98490" y="18868"/>
                  <a:pt x="268080" y="0"/>
                </a:cubicBezTo>
                <a:cubicBezTo>
                  <a:pt x="602491" y="-5093"/>
                  <a:pt x="819816" y="-6025"/>
                  <a:pt x="959954" y="0"/>
                </a:cubicBezTo>
                <a:cubicBezTo>
                  <a:pt x="1100092" y="6025"/>
                  <a:pt x="1344558" y="21533"/>
                  <a:pt x="1516039" y="0"/>
                </a:cubicBezTo>
                <a:cubicBezTo>
                  <a:pt x="1687520" y="-21533"/>
                  <a:pt x="1788342" y="-12866"/>
                  <a:pt x="2026862" y="0"/>
                </a:cubicBezTo>
                <a:cubicBezTo>
                  <a:pt x="2265382" y="12866"/>
                  <a:pt x="2380213" y="27183"/>
                  <a:pt x="2673472" y="0"/>
                </a:cubicBezTo>
                <a:cubicBezTo>
                  <a:pt x="2966731" y="-27183"/>
                  <a:pt x="3074991" y="11649"/>
                  <a:pt x="3274820" y="0"/>
                </a:cubicBezTo>
                <a:cubicBezTo>
                  <a:pt x="3474649" y="-11649"/>
                  <a:pt x="3718091" y="7119"/>
                  <a:pt x="3830906" y="0"/>
                </a:cubicBezTo>
                <a:cubicBezTo>
                  <a:pt x="3943721" y="-7119"/>
                  <a:pt x="4504022" y="-18044"/>
                  <a:pt x="4794356" y="0"/>
                </a:cubicBezTo>
                <a:cubicBezTo>
                  <a:pt x="4969825" y="-21930"/>
                  <a:pt x="5046241" y="109538"/>
                  <a:pt x="5062436" y="268080"/>
                </a:cubicBezTo>
                <a:cubicBezTo>
                  <a:pt x="5037606" y="562893"/>
                  <a:pt x="5055884" y="618145"/>
                  <a:pt x="5062436" y="939740"/>
                </a:cubicBezTo>
                <a:cubicBezTo>
                  <a:pt x="5068988" y="1261335"/>
                  <a:pt x="5053982" y="1439657"/>
                  <a:pt x="5062436" y="1583414"/>
                </a:cubicBezTo>
                <a:cubicBezTo>
                  <a:pt x="5070890" y="1727171"/>
                  <a:pt x="5080624" y="2132442"/>
                  <a:pt x="5062436" y="2311045"/>
                </a:cubicBezTo>
                <a:cubicBezTo>
                  <a:pt x="5044248" y="2489648"/>
                  <a:pt x="5080367" y="2821696"/>
                  <a:pt x="5062436" y="3066662"/>
                </a:cubicBezTo>
                <a:cubicBezTo>
                  <a:pt x="5040083" y="3226520"/>
                  <a:pt x="4924580" y="3359980"/>
                  <a:pt x="4794356" y="3334742"/>
                </a:cubicBezTo>
                <a:cubicBezTo>
                  <a:pt x="4552783" y="3317379"/>
                  <a:pt x="4476939" y="3326000"/>
                  <a:pt x="4283533" y="3334742"/>
                </a:cubicBezTo>
                <a:cubicBezTo>
                  <a:pt x="4090127" y="3343484"/>
                  <a:pt x="3715019" y="3369203"/>
                  <a:pt x="3546397" y="3334742"/>
                </a:cubicBezTo>
                <a:cubicBezTo>
                  <a:pt x="3377775" y="3300281"/>
                  <a:pt x="3116153" y="3302446"/>
                  <a:pt x="2854523" y="3334742"/>
                </a:cubicBezTo>
                <a:cubicBezTo>
                  <a:pt x="2592893" y="3367038"/>
                  <a:pt x="2450061" y="3304313"/>
                  <a:pt x="2117387" y="3334742"/>
                </a:cubicBezTo>
                <a:cubicBezTo>
                  <a:pt x="1784713" y="3365171"/>
                  <a:pt x="1673178" y="3344354"/>
                  <a:pt x="1380251" y="3334742"/>
                </a:cubicBezTo>
                <a:cubicBezTo>
                  <a:pt x="1087324" y="3325130"/>
                  <a:pt x="630491" y="3302780"/>
                  <a:pt x="268080" y="3334742"/>
                </a:cubicBezTo>
                <a:cubicBezTo>
                  <a:pt x="115159" y="3329368"/>
                  <a:pt x="13409" y="3232485"/>
                  <a:pt x="0" y="3066662"/>
                </a:cubicBezTo>
                <a:cubicBezTo>
                  <a:pt x="21572" y="2878653"/>
                  <a:pt x="11453" y="2582332"/>
                  <a:pt x="0" y="2450974"/>
                </a:cubicBezTo>
                <a:cubicBezTo>
                  <a:pt x="-11453" y="2319616"/>
                  <a:pt x="-6313" y="1940080"/>
                  <a:pt x="0" y="1807300"/>
                </a:cubicBezTo>
                <a:cubicBezTo>
                  <a:pt x="6313" y="1674520"/>
                  <a:pt x="-22431" y="1451709"/>
                  <a:pt x="0" y="1135640"/>
                </a:cubicBezTo>
                <a:cubicBezTo>
                  <a:pt x="22431" y="819571"/>
                  <a:pt x="-2357" y="504602"/>
                  <a:pt x="0" y="2680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803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9ABDA-72F6-9E96-5ED9-AA525A7211E4}"/>
              </a:ext>
            </a:extLst>
          </p:cNvPr>
          <p:cNvSpPr txBox="1"/>
          <p:nvPr/>
        </p:nvSpPr>
        <p:spPr>
          <a:xfrm>
            <a:off x="6781098" y="2591234"/>
            <a:ext cx="5791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Hand Extrablack" panose="03070A02030502020204" pitchFamily="66" charset="0"/>
              </a:rPr>
              <a:t>PREFIX bot: </a:t>
            </a:r>
            <a:r>
              <a:rPr lang="de-DE" sz="3200" dirty="0">
                <a:latin typeface="The Hand Extrablack" panose="03070A02030502020204" pitchFamily="66" charset="0"/>
              </a:rPr>
              <a:t>bot:  &lt;https://w3id.org/bot#&gt;</a:t>
            </a:r>
            <a:endParaRPr lang="en-US" sz="3200" dirty="0">
              <a:latin typeface="The Hand Extrablack" panose="03070A02030502020204" pitchFamily="66" charset="0"/>
            </a:endParaRPr>
          </a:p>
          <a:p>
            <a:endParaRPr lang="en-US" sz="3200" dirty="0">
              <a:latin typeface="The Hand Extrablack" panose="03070A02030502020204" pitchFamily="66" charset="0"/>
            </a:endParaRPr>
          </a:p>
          <a:p>
            <a:r>
              <a:rPr lang="en-US" sz="3200" dirty="0">
                <a:latin typeface="The Hand Extrablack" panose="03070A02030502020204" pitchFamily="66" charset="0"/>
              </a:rPr>
              <a:t>SELECT ?</a:t>
            </a:r>
            <a:r>
              <a:rPr lang="en-US" sz="3200" dirty="0" err="1">
                <a:latin typeface="The Hand Extrablack" panose="03070A02030502020204" pitchFamily="66" charset="0"/>
              </a:rPr>
              <a:t>sp</a:t>
            </a:r>
            <a:r>
              <a:rPr lang="en-US" sz="3200" dirty="0">
                <a:latin typeface="The Hand Extrablack" panose="03070A02030502020204" pitchFamily="66" charset="0"/>
              </a:rPr>
              <a:t> ?w WHERE {</a:t>
            </a:r>
          </a:p>
          <a:p>
            <a:r>
              <a:rPr lang="en-US" sz="3200" dirty="0">
                <a:latin typeface="The Hand Extrablack" panose="03070A02030502020204" pitchFamily="66" charset="0"/>
              </a:rPr>
              <a:t>  ?</a:t>
            </a:r>
            <a:r>
              <a:rPr lang="en-US" sz="3200" dirty="0" err="1">
                <a:latin typeface="The Hand Extrablack" panose="03070A02030502020204" pitchFamily="66" charset="0"/>
              </a:rPr>
              <a:t>sp</a:t>
            </a:r>
            <a:r>
              <a:rPr lang="en-US" sz="3200" dirty="0">
                <a:latin typeface="The Hand Extrablack" panose="03070A02030502020204" pitchFamily="66" charset="0"/>
              </a:rPr>
              <a:t>  a  </a:t>
            </a:r>
            <a:r>
              <a:rPr lang="en-US" sz="3200" dirty="0" err="1">
                <a:latin typeface="The Hand Extrablack" panose="03070A02030502020204" pitchFamily="66" charset="0"/>
              </a:rPr>
              <a:t>bot:Space</a:t>
            </a:r>
            <a:r>
              <a:rPr lang="en-US" sz="3200" dirty="0">
                <a:latin typeface="The Hand Extrablack" panose="03070A02030502020204" pitchFamily="66" charset="0"/>
              </a:rPr>
              <a:t> ;</a:t>
            </a:r>
          </a:p>
          <a:p>
            <a:r>
              <a:rPr lang="en-US" sz="3200" dirty="0">
                <a:latin typeface="The Hand Extrablack" panose="03070A02030502020204" pitchFamily="66" charset="0"/>
              </a:rPr>
              <a:t>        </a:t>
            </a:r>
            <a:r>
              <a:rPr lang="en-US" sz="3200" dirty="0" err="1">
                <a:latin typeface="The Hand Extrablack" panose="03070A02030502020204" pitchFamily="66" charset="0"/>
              </a:rPr>
              <a:t>bot:adjacentElement</a:t>
            </a:r>
            <a:r>
              <a:rPr lang="en-US" sz="3200" dirty="0">
                <a:latin typeface="The Hand Extrablack" panose="03070A02030502020204" pitchFamily="66" charset="0"/>
              </a:rPr>
              <a:t> ?w .</a:t>
            </a:r>
          </a:p>
          <a:p>
            <a:r>
              <a:rPr lang="en-US" sz="3200" dirty="0">
                <a:latin typeface="The Hand Extrablack" panose="03070A02030502020204" pitchFamily="66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25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9E12A-2941-AC3D-3856-6C6FAF12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54</a:t>
            </a:fld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DA0A7-9A45-15E9-C0A8-4B4DD60EB709}"/>
              </a:ext>
            </a:extLst>
          </p:cNvPr>
          <p:cNvSpPr txBox="1"/>
          <p:nvPr/>
        </p:nvSpPr>
        <p:spPr>
          <a:xfrm>
            <a:off x="1041400" y="587699"/>
            <a:ext cx="10921649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badi Extra Light" panose="020B0204020104020204" pitchFamily="34" charset="0"/>
              </a:rPr>
              <a:t>INTERACTIVE: make a graph about yourself with some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Abadi Extra Light" panose="020B0204020104020204" pitchFamily="34" charset="0"/>
              </a:rPr>
              <a:t>instances (e.g. you, friends, family, …)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Abadi Extra Light" panose="020B0204020104020204" pitchFamily="34" charset="0"/>
              </a:rPr>
              <a:t>relationships (e.g. “</a:t>
            </a:r>
            <a:r>
              <a:rPr lang="en-US" sz="3200" dirty="0" err="1">
                <a:latin typeface="Abadi Extra Light" panose="020B0204020104020204" pitchFamily="34" charset="0"/>
              </a:rPr>
              <a:t>hasFriend</a:t>
            </a:r>
            <a:r>
              <a:rPr lang="en-US" sz="3200" dirty="0">
                <a:latin typeface="Abadi Extra Light" panose="020B0204020104020204" pitchFamily="34" charset="0"/>
              </a:rPr>
              <a:t>”, “</a:t>
            </a:r>
            <a:r>
              <a:rPr lang="en-US" sz="3200" dirty="0" err="1">
                <a:latin typeface="Abadi Extra Light" panose="020B0204020104020204" pitchFamily="34" charset="0"/>
              </a:rPr>
              <a:t>hasHobby</a:t>
            </a:r>
            <a:r>
              <a:rPr lang="en-US" sz="3200" dirty="0">
                <a:latin typeface="Abadi Extra Light" panose="020B0204020104020204" pitchFamily="34" charset="0"/>
              </a:rPr>
              <a:t>”, “</a:t>
            </a:r>
            <a:r>
              <a:rPr lang="en-US" sz="3200" dirty="0" err="1">
                <a:latin typeface="Abadi Extra Light" panose="020B0204020104020204" pitchFamily="34" charset="0"/>
              </a:rPr>
              <a:t>hasAge</a:t>
            </a:r>
            <a:r>
              <a:rPr lang="en-US" sz="3200" dirty="0">
                <a:latin typeface="Abadi Extra Light" panose="020B0204020104020204" pitchFamily="34" charset="0"/>
              </a:rPr>
              <a:t>”, …)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Abadi Extra Light" panose="020B0204020104020204" pitchFamily="34" charset="0"/>
              </a:rPr>
              <a:t>classes (e.g. “Friend”, “Hobby”)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latin typeface="Abadi Extra Light" panose="020B0204020104020204" pitchFamily="34" charset="0"/>
              </a:rPr>
              <a:t>Literals (e.g. a number (age), a string (name), …)</a:t>
            </a:r>
          </a:p>
          <a:p>
            <a:endParaRPr lang="en-US" sz="3200" dirty="0">
              <a:latin typeface="Abadi Extra Light" panose="020B0204020104020204" pitchFamily="34" charset="0"/>
            </a:endParaRPr>
          </a:p>
          <a:p>
            <a:endParaRPr lang="en-US" sz="3200" dirty="0">
              <a:latin typeface="Abadi Extra Light" panose="020B0204020104020204" pitchFamily="34" charset="0"/>
            </a:endParaRPr>
          </a:p>
          <a:p>
            <a:r>
              <a:rPr lang="en-US" sz="3200" dirty="0">
                <a:latin typeface="Abadi Extra Light" panose="020B0204020104020204" pitchFamily="34" charset="0"/>
              </a:rPr>
              <a:t>! You can use example URI’s as prefixes </a:t>
            </a:r>
          </a:p>
          <a:p>
            <a:r>
              <a:rPr lang="en-US" sz="2400" dirty="0">
                <a:latin typeface="Abadi Extra Light" panose="020B0204020104020204" pitchFamily="34" charset="0"/>
              </a:rPr>
              <a:t>(they don’t need to resolve to an actual Web-address to be correct syntax)</a:t>
            </a:r>
          </a:p>
          <a:p>
            <a:endParaRPr lang="en-US" sz="3200" dirty="0">
              <a:latin typeface="Abadi Extra Light" panose="020B0204020104020204" pitchFamily="34" charset="0"/>
            </a:endParaRPr>
          </a:p>
          <a:p>
            <a:r>
              <a:rPr lang="en-US" sz="3200" dirty="0">
                <a:latin typeface="Abadi Extra Light" panose="020B0204020104020204" pitchFamily="34" charset="0"/>
              </a:rPr>
              <a:t>Playground: </a:t>
            </a:r>
            <a:r>
              <a:rPr lang="en-US" sz="3200" dirty="0">
                <a:latin typeface="Abadi Extra Light" panose="020B0204020104020204" pitchFamily="34" charset="0"/>
                <a:hlinkClick r:id="rId2"/>
              </a:rPr>
              <a:t>https://madsholten.github.io/sparql-visualizer/</a:t>
            </a:r>
            <a:endParaRPr lang="en-US" sz="3200" dirty="0">
              <a:latin typeface="Abadi Extra Light" panose="020B0204020104020204" pitchFamily="34" charset="0"/>
            </a:endParaRPr>
          </a:p>
          <a:p>
            <a:endParaRPr lang="en-US" sz="3200" dirty="0">
              <a:latin typeface="Abadi Extra Light" panose="020B0204020104020204" pitchFamily="34" charset="0"/>
            </a:endParaRPr>
          </a:p>
          <a:p>
            <a:endParaRPr lang="en-US" sz="32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22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2960B2-EE65-C75D-4F99-A81BCF36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55</a:t>
            </a:fld>
            <a:endParaRPr lang="en-B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82B3BA0-8DA2-800F-2C95-2388DAB8B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D9D7B-E184-BE2D-FB0F-221195D5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839" y="2242457"/>
            <a:ext cx="9954322" cy="2373086"/>
          </a:xfrm>
        </p:spPr>
        <p:txBody>
          <a:bodyPr/>
          <a:lstStyle/>
          <a:p>
            <a:r>
              <a:rPr lang="en-GB" b="1" cap="all" dirty="0">
                <a:solidFill>
                  <a:schemeClr val="bg1"/>
                </a:solidFill>
              </a:rPr>
              <a:t>Linked Building Data</a:t>
            </a:r>
            <a:endParaRPr lang="en-BE" b="1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3F93-4095-5027-4F9E-DEFAA6F4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 in AECO</a:t>
            </a:r>
            <a:endParaRPr lang="en-B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1230BC-56D0-1A0B-551A-0E5A08183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7293"/>
            <a:ext cx="106680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AC60E-146B-5EFA-C35F-7FA31D799AA0}"/>
              </a:ext>
            </a:extLst>
          </p:cNvPr>
          <p:cNvSpPr txBox="1"/>
          <p:nvPr/>
        </p:nvSpPr>
        <p:spPr>
          <a:xfrm>
            <a:off x="4645713" y="6581001"/>
            <a:ext cx="7546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Image source: © Mads Holten Rasmussen, </a:t>
            </a:r>
            <a:r>
              <a:rPr lang="en-US" sz="1200" dirty="0" err="1"/>
              <a:t>bSI</a:t>
            </a:r>
            <a:r>
              <a:rPr lang="en-US" sz="1200" dirty="0"/>
              <a:t> London 2017</a:t>
            </a: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20716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D3CB2-18AA-FA53-CEF8-FE326F44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ifcOWL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50B52E-2D4E-0BE1-376E-9222AF260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Certified standard, RDF equivalent IFC-SPF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CE8982-AB73-C0D0-8B3B-97F7FE8F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57</a:t>
            </a:fld>
            <a:endParaRPr lang="en-BE" dirty="0"/>
          </a:p>
        </p:txBody>
      </p:sp>
      <p:pic>
        <p:nvPicPr>
          <p:cNvPr id="5" name="Afbeelding 16">
            <a:extLst>
              <a:ext uri="{FF2B5EF4-FFF2-40B4-BE49-F238E27FC236}">
                <a16:creationId xmlns:a16="http://schemas.microsoft.com/office/drawing/2014/main" id="{F868C140-A185-D0B8-370F-55ED87D68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" b="-1"/>
          <a:stretch/>
        </p:blipFill>
        <p:spPr>
          <a:xfrm>
            <a:off x="1420070" y="2839818"/>
            <a:ext cx="3964028" cy="2322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D7890-5B75-2CC9-507A-1C4BCF0819CB}"/>
              </a:ext>
            </a:extLst>
          </p:cNvPr>
          <p:cNvSpPr txBox="1"/>
          <p:nvPr/>
        </p:nvSpPr>
        <p:spPr>
          <a:xfrm>
            <a:off x="139700" y="6211669"/>
            <a:ext cx="1106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Pauwels, P., &amp; </a:t>
            </a:r>
            <a:r>
              <a:rPr lang="en-US" dirty="0" err="1"/>
              <a:t>Terkaj</a:t>
            </a:r>
            <a:r>
              <a:rPr lang="en-US" dirty="0"/>
              <a:t>, W. (2016). EXPRESS to OWL for construction industry: Towards a recommendable and usable </a:t>
            </a:r>
            <a:r>
              <a:rPr lang="en-US" dirty="0" err="1"/>
              <a:t>ifcOWL</a:t>
            </a:r>
            <a:r>
              <a:rPr lang="en-US" dirty="0"/>
              <a:t> ontology. </a:t>
            </a:r>
            <a:r>
              <a:rPr lang="en-US" i="1" dirty="0"/>
              <a:t>Automation in construction</a:t>
            </a:r>
            <a:r>
              <a:rPr lang="en-US" dirty="0"/>
              <a:t>, </a:t>
            </a:r>
            <a:r>
              <a:rPr lang="en-US" i="1" dirty="0"/>
              <a:t>63</a:t>
            </a:r>
            <a:r>
              <a:rPr lang="en-US" dirty="0"/>
              <a:t>, 100-133.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F6768-E947-7033-D030-DF05436BFB11}"/>
              </a:ext>
            </a:extLst>
          </p:cNvPr>
          <p:cNvSpPr txBox="1"/>
          <p:nvPr/>
        </p:nvSpPr>
        <p:spPr>
          <a:xfrm>
            <a:off x="139700" y="57890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badi Extra Light" panose="020B0204020104020204" pitchFamily="34" charset="0"/>
              </a:rPr>
              <a:t>http://www.buildingsmart-tech.org/ifcOWL/IFC4_ADD2#</a:t>
            </a:r>
          </a:p>
        </p:txBody>
      </p:sp>
      <p:pic>
        <p:nvPicPr>
          <p:cNvPr id="10" name="Picture 9" descr="C:\Documents and Settings\generic\My Documents\_PIETER\PHD_2008_2009\documenten\publicaties\A1\AIC\2009_PUB_asemanticrulecheckingenvironmentforbuildingperformancechecking\SUBMITTED VERSION\EXTRA\figures\fig1.jpg">
            <a:extLst>
              <a:ext uri="{FF2B5EF4-FFF2-40B4-BE49-F238E27FC236}">
                <a16:creationId xmlns:a16="http://schemas.microsoft.com/office/drawing/2014/main" id="{294676DA-86D2-19A6-B442-BC2A8981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32" y="2515009"/>
            <a:ext cx="4299468" cy="32740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2310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97493-681C-03C9-9846-C2DE16208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Topology Ontology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AF4DB8-8D11-0D80-FD6C-78A17BD60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58</a:t>
            </a:fld>
            <a:endParaRPr lang="en-BE" dirty="0"/>
          </a:p>
        </p:txBody>
      </p:sp>
      <p:pic>
        <p:nvPicPr>
          <p:cNvPr id="5" name="Google Shape;193;p32">
            <a:extLst>
              <a:ext uri="{FF2B5EF4-FFF2-40B4-BE49-F238E27FC236}">
                <a16:creationId xmlns:a16="http://schemas.microsoft.com/office/drawing/2014/main" id="{BA9414A3-9236-479A-A9A3-EBC16E9893C1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0055"/>
            <a:ext cx="4811935" cy="285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0;p33">
            <a:extLst>
              <a:ext uri="{FF2B5EF4-FFF2-40B4-BE49-F238E27FC236}">
                <a16:creationId xmlns:a16="http://schemas.microsoft.com/office/drawing/2014/main" id="{602C92AE-F783-4BB1-85D9-5B4B60D708D2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42" y="2320408"/>
            <a:ext cx="4811934" cy="2886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A9951-4A05-AFA9-F2CB-C6B76D2AD6D9}"/>
              </a:ext>
            </a:extLst>
          </p:cNvPr>
          <p:cNvSpPr txBox="1"/>
          <p:nvPr/>
        </p:nvSpPr>
        <p:spPr>
          <a:xfrm>
            <a:off x="196167" y="6398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badi Extra Light" panose="020B0204020104020204" pitchFamily="34" charset="0"/>
              </a:rPr>
              <a:t>https://w3id.org/bot#</a:t>
            </a:r>
          </a:p>
        </p:txBody>
      </p:sp>
    </p:spTree>
    <p:extLst>
      <p:ext uri="{BB962C8B-B14F-4D97-AF65-F5344CB8AC3E}">
        <p14:creationId xmlns:p14="http://schemas.microsoft.com/office/powerpoint/2010/main" val="29849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BCBEB-D1AB-697A-85B1-95AB6F0A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BuildingElement</a:t>
            </a:r>
            <a:r>
              <a:rPr lang="en-GB" dirty="0"/>
              <a:t> Ontology: product taxonomy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BBC1E6-1F0A-3A41-9C17-46D5CDE5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59</a:t>
            </a:fld>
            <a:endParaRPr lang="en-BE" dirty="0"/>
          </a:p>
        </p:txBody>
      </p:sp>
      <p:pic>
        <p:nvPicPr>
          <p:cNvPr id="5" name="Google Shape;326;p48">
            <a:extLst>
              <a:ext uri="{FF2B5EF4-FFF2-40B4-BE49-F238E27FC236}">
                <a16:creationId xmlns:a16="http://schemas.microsoft.com/office/drawing/2014/main" id="{3D02FF54-F3F8-2555-AB36-1A18E91366EC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0"/>
          <a:stretch/>
        </p:blipFill>
        <p:spPr>
          <a:xfrm>
            <a:off x="2840048" y="2243374"/>
            <a:ext cx="2484530" cy="341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7;p48">
            <a:extLst>
              <a:ext uri="{FF2B5EF4-FFF2-40B4-BE49-F238E27FC236}">
                <a16:creationId xmlns:a16="http://schemas.microsoft.com/office/drawing/2014/main" id="{D2CE7157-2DE5-3FBE-DDCC-D72F5250D340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72"/>
          <a:stretch/>
        </p:blipFill>
        <p:spPr>
          <a:xfrm>
            <a:off x="6729669" y="2243374"/>
            <a:ext cx="3550367" cy="34223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427AE9-2DAF-0D82-6799-0362F07A22D4}"/>
              </a:ext>
            </a:extLst>
          </p:cNvPr>
          <p:cNvSpPr txBox="1"/>
          <p:nvPr/>
        </p:nvSpPr>
        <p:spPr>
          <a:xfrm>
            <a:off x="2095500" y="5845320"/>
            <a:ext cx="400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badi Extra Light" panose="020B0204020104020204" pitchFamily="34" charset="0"/>
              </a:rPr>
              <a:t>http://pi.pauwel.be/voc/buildingelement#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F15F4-F7ED-7245-2570-6F7E9A23F550}"/>
              </a:ext>
            </a:extLst>
          </p:cNvPr>
          <p:cNvSpPr txBox="1"/>
          <p:nvPr/>
        </p:nvSpPr>
        <p:spPr>
          <a:xfrm>
            <a:off x="6504602" y="5845320"/>
            <a:ext cx="4303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badi Extra Light" panose="020B0204020104020204" pitchFamily="34" charset="0"/>
              </a:rPr>
              <a:t>http://pi.pauwel.be/voc/distributionelement#</a:t>
            </a:r>
          </a:p>
        </p:txBody>
      </p:sp>
    </p:spTree>
    <p:extLst>
      <p:ext uri="{BB962C8B-B14F-4D97-AF65-F5344CB8AC3E}">
        <p14:creationId xmlns:p14="http://schemas.microsoft.com/office/powerpoint/2010/main" val="90764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fbeelding 127" descr="Afbeelding met gebouw, eigendom, Gieten, armatuur&#10;&#10;Automatisch gegenereerde beschrijving">
            <a:extLst>
              <a:ext uri="{FF2B5EF4-FFF2-40B4-BE49-F238E27FC236}">
                <a16:creationId xmlns:a16="http://schemas.microsoft.com/office/drawing/2014/main" id="{038B9205-0261-E8E6-C2B0-E3EFD2606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73" y="1829268"/>
            <a:ext cx="2310927" cy="2759316"/>
          </a:xfrm>
          <a:prstGeom prst="rect">
            <a:avLst/>
          </a:prstGeom>
        </p:spPr>
      </p:pic>
      <p:sp>
        <p:nvSpPr>
          <p:cNvPr id="129" name="Rechthoek: afgeronde hoeken 128">
            <a:extLst>
              <a:ext uri="{FF2B5EF4-FFF2-40B4-BE49-F238E27FC236}">
                <a16:creationId xmlns:a16="http://schemas.microsoft.com/office/drawing/2014/main" id="{CDA69F60-48D1-367B-61AC-310BC284BCF1}"/>
              </a:ext>
            </a:extLst>
          </p:cNvPr>
          <p:cNvSpPr/>
          <p:nvPr/>
        </p:nvSpPr>
        <p:spPr>
          <a:xfrm>
            <a:off x="1967417" y="1844726"/>
            <a:ext cx="2978615" cy="1291473"/>
          </a:xfrm>
          <a:custGeom>
            <a:avLst/>
            <a:gdLst>
              <a:gd name="connsiteX0" fmla="*/ 0 w 2978615"/>
              <a:gd name="connsiteY0" fmla="*/ 0 h 1291473"/>
              <a:gd name="connsiteX1" fmla="*/ 0 w 2978615"/>
              <a:gd name="connsiteY1" fmla="*/ 0 h 1291473"/>
              <a:gd name="connsiteX2" fmla="*/ 595723 w 2978615"/>
              <a:gd name="connsiteY2" fmla="*/ 0 h 1291473"/>
              <a:gd name="connsiteX3" fmla="*/ 1161660 w 2978615"/>
              <a:gd name="connsiteY3" fmla="*/ 0 h 1291473"/>
              <a:gd name="connsiteX4" fmla="*/ 1757383 w 2978615"/>
              <a:gd name="connsiteY4" fmla="*/ 0 h 1291473"/>
              <a:gd name="connsiteX5" fmla="*/ 2263747 w 2978615"/>
              <a:gd name="connsiteY5" fmla="*/ 0 h 1291473"/>
              <a:gd name="connsiteX6" fmla="*/ 2978615 w 2978615"/>
              <a:gd name="connsiteY6" fmla="*/ 0 h 1291473"/>
              <a:gd name="connsiteX7" fmla="*/ 2978615 w 2978615"/>
              <a:gd name="connsiteY7" fmla="*/ 0 h 1291473"/>
              <a:gd name="connsiteX8" fmla="*/ 2978615 w 2978615"/>
              <a:gd name="connsiteY8" fmla="*/ 632822 h 1291473"/>
              <a:gd name="connsiteX9" fmla="*/ 2978615 w 2978615"/>
              <a:gd name="connsiteY9" fmla="*/ 1291473 h 1291473"/>
              <a:gd name="connsiteX10" fmla="*/ 2978615 w 2978615"/>
              <a:gd name="connsiteY10" fmla="*/ 1291473 h 1291473"/>
              <a:gd name="connsiteX11" fmla="*/ 2412678 w 2978615"/>
              <a:gd name="connsiteY11" fmla="*/ 1291473 h 1291473"/>
              <a:gd name="connsiteX12" fmla="*/ 1787169 w 2978615"/>
              <a:gd name="connsiteY12" fmla="*/ 1291473 h 1291473"/>
              <a:gd name="connsiteX13" fmla="*/ 1161660 w 2978615"/>
              <a:gd name="connsiteY13" fmla="*/ 1291473 h 1291473"/>
              <a:gd name="connsiteX14" fmla="*/ 625509 w 2978615"/>
              <a:gd name="connsiteY14" fmla="*/ 1291473 h 1291473"/>
              <a:gd name="connsiteX15" fmla="*/ 0 w 2978615"/>
              <a:gd name="connsiteY15" fmla="*/ 1291473 h 1291473"/>
              <a:gd name="connsiteX16" fmla="*/ 0 w 2978615"/>
              <a:gd name="connsiteY16" fmla="*/ 1291473 h 1291473"/>
              <a:gd name="connsiteX17" fmla="*/ 0 w 2978615"/>
              <a:gd name="connsiteY17" fmla="*/ 645737 h 1291473"/>
              <a:gd name="connsiteX18" fmla="*/ 0 w 2978615"/>
              <a:gd name="connsiteY18" fmla="*/ 0 h 129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5" h="1291473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44" y="-19753"/>
                  <a:pt x="1161660" y="0"/>
                </a:cubicBezTo>
                <a:cubicBezTo>
                  <a:pt x="1287476" y="19753"/>
                  <a:pt x="1514309" y="21332"/>
                  <a:pt x="1757383" y="0"/>
                </a:cubicBezTo>
                <a:cubicBezTo>
                  <a:pt x="2000457" y="-21332"/>
                  <a:pt x="2024003" y="3939"/>
                  <a:pt x="2263747" y="0"/>
                </a:cubicBezTo>
                <a:cubicBezTo>
                  <a:pt x="2503491" y="-3939"/>
                  <a:pt x="2738815" y="-14021"/>
                  <a:pt x="2978615" y="0"/>
                </a:cubicBezTo>
                <a:lnTo>
                  <a:pt x="2978615" y="0"/>
                </a:lnTo>
                <a:cubicBezTo>
                  <a:pt x="2963356" y="231246"/>
                  <a:pt x="2957729" y="339091"/>
                  <a:pt x="2978615" y="632822"/>
                </a:cubicBezTo>
                <a:cubicBezTo>
                  <a:pt x="2999501" y="926553"/>
                  <a:pt x="2947695" y="991430"/>
                  <a:pt x="2978615" y="1291473"/>
                </a:cubicBezTo>
                <a:lnTo>
                  <a:pt x="2978615" y="1291473"/>
                </a:lnTo>
                <a:cubicBezTo>
                  <a:pt x="2829079" y="1311964"/>
                  <a:pt x="2565237" y="1291235"/>
                  <a:pt x="2412678" y="1291473"/>
                </a:cubicBezTo>
                <a:cubicBezTo>
                  <a:pt x="2260119" y="1291711"/>
                  <a:pt x="2014198" y="1298709"/>
                  <a:pt x="1787169" y="1291473"/>
                </a:cubicBezTo>
                <a:cubicBezTo>
                  <a:pt x="1560140" y="1284237"/>
                  <a:pt x="1322740" y="1305783"/>
                  <a:pt x="1161660" y="1291473"/>
                </a:cubicBezTo>
                <a:cubicBezTo>
                  <a:pt x="1000580" y="1277163"/>
                  <a:pt x="773341" y="1291362"/>
                  <a:pt x="625509" y="1291473"/>
                </a:cubicBezTo>
                <a:cubicBezTo>
                  <a:pt x="477677" y="1291584"/>
                  <a:pt x="196928" y="1314863"/>
                  <a:pt x="0" y="1291473"/>
                </a:cubicBezTo>
                <a:lnTo>
                  <a:pt x="0" y="1291473"/>
                </a:lnTo>
                <a:cubicBezTo>
                  <a:pt x="6644" y="1023725"/>
                  <a:pt x="29684" y="847296"/>
                  <a:pt x="0" y="645737"/>
                </a:cubicBezTo>
                <a:cubicBezTo>
                  <a:pt x="-29684" y="444178"/>
                  <a:pt x="-18278" y="144426"/>
                  <a:pt x="0" y="0"/>
                </a:cubicBezTo>
                <a:close/>
              </a:path>
              <a:path w="2978615" h="1291473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28367" y="27883"/>
                  <a:pt x="1161660" y="0"/>
                </a:cubicBezTo>
                <a:cubicBezTo>
                  <a:pt x="1394953" y="-27883"/>
                  <a:pt x="1522814" y="23111"/>
                  <a:pt x="1668024" y="0"/>
                </a:cubicBezTo>
                <a:cubicBezTo>
                  <a:pt x="1813234" y="-23111"/>
                  <a:pt x="2070456" y="18573"/>
                  <a:pt x="2174389" y="0"/>
                </a:cubicBezTo>
                <a:cubicBezTo>
                  <a:pt x="2278323" y="-18573"/>
                  <a:pt x="2578361" y="-925"/>
                  <a:pt x="2978615" y="0"/>
                </a:cubicBezTo>
                <a:lnTo>
                  <a:pt x="2978615" y="0"/>
                </a:lnTo>
                <a:cubicBezTo>
                  <a:pt x="2981825" y="277262"/>
                  <a:pt x="2959677" y="367231"/>
                  <a:pt x="2978615" y="632822"/>
                </a:cubicBezTo>
                <a:cubicBezTo>
                  <a:pt x="2997553" y="898413"/>
                  <a:pt x="2999193" y="1086683"/>
                  <a:pt x="2978615" y="1291473"/>
                </a:cubicBezTo>
                <a:lnTo>
                  <a:pt x="2978615" y="1291473"/>
                </a:lnTo>
                <a:cubicBezTo>
                  <a:pt x="2760990" y="1317122"/>
                  <a:pt x="2588107" y="1290784"/>
                  <a:pt x="2442464" y="1291473"/>
                </a:cubicBezTo>
                <a:cubicBezTo>
                  <a:pt x="2296821" y="1292162"/>
                  <a:pt x="2070299" y="1300374"/>
                  <a:pt x="1906314" y="1291473"/>
                </a:cubicBezTo>
                <a:cubicBezTo>
                  <a:pt x="1742329" y="1282573"/>
                  <a:pt x="1474261" y="1278697"/>
                  <a:pt x="1251018" y="1291473"/>
                </a:cubicBezTo>
                <a:cubicBezTo>
                  <a:pt x="1027775" y="1304249"/>
                  <a:pt x="910345" y="1288848"/>
                  <a:pt x="714868" y="1291473"/>
                </a:cubicBezTo>
                <a:cubicBezTo>
                  <a:pt x="519391" y="1294099"/>
                  <a:pt x="320896" y="1318669"/>
                  <a:pt x="0" y="1291473"/>
                </a:cubicBezTo>
                <a:lnTo>
                  <a:pt x="0" y="1291473"/>
                </a:lnTo>
                <a:cubicBezTo>
                  <a:pt x="13905" y="997963"/>
                  <a:pt x="-20636" y="900355"/>
                  <a:pt x="0" y="645737"/>
                </a:cubicBezTo>
                <a:cubicBezTo>
                  <a:pt x="20636" y="391119"/>
                  <a:pt x="7210" y="302863"/>
                  <a:pt x="0" y="0"/>
                </a:cubicBezTo>
                <a:close/>
              </a:path>
            </a:pathLst>
          </a:custGeom>
          <a:solidFill>
            <a:srgbClr val="E7ECF4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0" name="Afbeelding 129" descr="Afbeelding met tekenfilm, Graphics, Elektrisch blauw, clipart&#10;&#10;Automatisch gegenereerde beschrijving">
            <a:extLst>
              <a:ext uri="{FF2B5EF4-FFF2-40B4-BE49-F238E27FC236}">
                <a16:creationId xmlns:a16="http://schemas.microsoft.com/office/drawing/2014/main" id="{1EBE781A-4C49-CA83-5E27-EA7D587F55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3" y="1942636"/>
            <a:ext cx="761905" cy="761905"/>
          </a:xfrm>
          <a:prstGeom prst="rect">
            <a:avLst/>
          </a:prstGeom>
        </p:spPr>
      </p:pic>
      <p:sp>
        <p:nvSpPr>
          <p:cNvPr id="131" name="Rechthoek: afgeronde hoeken 130">
            <a:extLst>
              <a:ext uri="{FF2B5EF4-FFF2-40B4-BE49-F238E27FC236}">
                <a16:creationId xmlns:a16="http://schemas.microsoft.com/office/drawing/2014/main" id="{2E6FA046-07B6-764D-6AB8-8145D3CD5506}"/>
              </a:ext>
            </a:extLst>
          </p:cNvPr>
          <p:cNvSpPr/>
          <p:nvPr/>
        </p:nvSpPr>
        <p:spPr>
          <a:xfrm>
            <a:off x="1948524" y="3243611"/>
            <a:ext cx="2978614" cy="1335782"/>
          </a:xfrm>
          <a:custGeom>
            <a:avLst/>
            <a:gdLst>
              <a:gd name="connsiteX0" fmla="*/ 0 w 2978614"/>
              <a:gd name="connsiteY0" fmla="*/ 0 h 1335782"/>
              <a:gd name="connsiteX1" fmla="*/ 0 w 2978614"/>
              <a:gd name="connsiteY1" fmla="*/ 0 h 1335782"/>
              <a:gd name="connsiteX2" fmla="*/ 595723 w 2978614"/>
              <a:gd name="connsiteY2" fmla="*/ 0 h 1335782"/>
              <a:gd name="connsiteX3" fmla="*/ 1161659 w 2978614"/>
              <a:gd name="connsiteY3" fmla="*/ 0 h 1335782"/>
              <a:gd name="connsiteX4" fmla="*/ 1757382 w 2978614"/>
              <a:gd name="connsiteY4" fmla="*/ 0 h 1335782"/>
              <a:gd name="connsiteX5" fmla="*/ 2263747 w 2978614"/>
              <a:gd name="connsiteY5" fmla="*/ 0 h 1335782"/>
              <a:gd name="connsiteX6" fmla="*/ 2978614 w 2978614"/>
              <a:gd name="connsiteY6" fmla="*/ 0 h 1335782"/>
              <a:gd name="connsiteX7" fmla="*/ 2978614 w 2978614"/>
              <a:gd name="connsiteY7" fmla="*/ 0 h 1335782"/>
              <a:gd name="connsiteX8" fmla="*/ 2978614 w 2978614"/>
              <a:gd name="connsiteY8" fmla="*/ 654533 h 1335782"/>
              <a:gd name="connsiteX9" fmla="*/ 2978614 w 2978614"/>
              <a:gd name="connsiteY9" fmla="*/ 1335782 h 1335782"/>
              <a:gd name="connsiteX10" fmla="*/ 2978614 w 2978614"/>
              <a:gd name="connsiteY10" fmla="*/ 1335782 h 1335782"/>
              <a:gd name="connsiteX11" fmla="*/ 2412677 w 2978614"/>
              <a:gd name="connsiteY11" fmla="*/ 1335782 h 1335782"/>
              <a:gd name="connsiteX12" fmla="*/ 1787168 w 2978614"/>
              <a:gd name="connsiteY12" fmla="*/ 1335782 h 1335782"/>
              <a:gd name="connsiteX13" fmla="*/ 1161659 w 2978614"/>
              <a:gd name="connsiteY13" fmla="*/ 1335782 h 1335782"/>
              <a:gd name="connsiteX14" fmla="*/ 625509 w 2978614"/>
              <a:gd name="connsiteY14" fmla="*/ 1335782 h 1335782"/>
              <a:gd name="connsiteX15" fmla="*/ 0 w 2978614"/>
              <a:gd name="connsiteY15" fmla="*/ 1335782 h 1335782"/>
              <a:gd name="connsiteX16" fmla="*/ 0 w 2978614"/>
              <a:gd name="connsiteY16" fmla="*/ 1335782 h 1335782"/>
              <a:gd name="connsiteX17" fmla="*/ 0 w 2978614"/>
              <a:gd name="connsiteY17" fmla="*/ 667891 h 1335782"/>
              <a:gd name="connsiteX18" fmla="*/ 0 w 2978614"/>
              <a:gd name="connsiteY18" fmla="*/ 0 h 13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4" h="1335782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71" y="-17316"/>
                  <a:pt x="1161659" y="0"/>
                </a:cubicBezTo>
                <a:cubicBezTo>
                  <a:pt x="1287447" y="17316"/>
                  <a:pt x="1514308" y="21332"/>
                  <a:pt x="1757382" y="0"/>
                </a:cubicBezTo>
                <a:cubicBezTo>
                  <a:pt x="2000456" y="-21332"/>
                  <a:pt x="2021449" y="-3243"/>
                  <a:pt x="2263747" y="0"/>
                </a:cubicBezTo>
                <a:cubicBezTo>
                  <a:pt x="2506045" y="3243"/>
                  <a:pt x="2738862" y="-10806"/>
                  <a:pt x="2978614" y="0"/>
                </a:cubicBezTo>
                <a:lnTo>
                  <a:pt x="2978614" y="0"/>
                </a:lnTo>
                <a:cubicBezTo>
                  <a:pt x="2969439" y="205641"/>
                  <a:pt x="2955440" y="494206"/>
                  <a:pt x="2978614" y="654533"/>
                </a:cubicBezTo>
                <a:cubicBezTo>
                  <a:pt x="3001788" y="814860"/>
                  <a:pt x="3007957" y="1151039"/>
                  <a:pt x="2978614" y="1335782"/>
                </a:cubicBezTo>
                <a:lnTo>
                  <a:pt x="2978614" y="1335782"/>
                </a:lnTo>
                <a:cubicBezTo>
                  <a:pt x="2829078" y="1356273"/>
                  <a:pt x="2565236" y="1335544"/>
                  <a:pt x="2412677" y="1335782"/>
                </a:cubicBezTo>
                <a:cubicBezTo>
                  <a:pt x="2260118" y="1336020"/>
                  <a:pt x="2014197" y="1343018"/>
                  <a:pt x="1787168" y="1335782"/>
                </a:cubicBezTo>
                <a:cubicBezTo>
                  <a:pt x="1560139" y="1328546"/>
                  <a:pt x="1322739" y="1350092"/>
                  <a:pt x="1161659" y="1335782"/>
                </a:cubicBezTo>
                <a:cubicBezTo>
                  <a:pt x="1000579" y="1321472"/>
                  <a:pt x="767647" y="1328094"/>
                  <a:pt x="625509" y="1335782"/>
                </a:cubicBezTo>
                <a:cubicBezTo>
                  <a:pt x="483371" y="1343471"/>
                  <a:pt x="196928" y="1359172"/>
                  <a:pt x="0" y="1335782"/>
                </a:cubicBezTo>
                <a:lnTo>
                  <a:pt x="0" y="1335782"/>
                </a:lnTo>
                <a:cubicBezTo>
                  <a:pt x="9461" y="1154523"/>
                  <a:pt x="11271" y="817474"/>
                  <a:pt x="0" y="667891"/>
                </a:cubicBezTo>
                <a:cubicBezTo>
                  <a:pt x="-11271" y="518308"/>
                  <a:pt x="32379" y="308387"/>
                  <a:pt x="0" y="0"/>
                </a:cubicBezTo>
                <a:close/>
              </a:path>
              <a:path w="2978614" h="1335782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35602" y="-25827"/>
                  <a:pt x="1161659" y="0"/>
                </a:cubicBezTo>
                <a:cubicBezTo>
                  <a:pt x="1387716" y="25827"/>
                  <a:pt x="1519421" y="21998"/>
                  <a:pt x="1668024" y="0"/>
                </a:cubicBezTo>
                <a:cubicBezTo>
                  <a:pt x="1816627" y="-21998"/>
                  <a:pt x="1926662" y="25266"/>
                  <a:pt x="2174388" y="0"/>
                </a:cubicBezTo>
                <a:cubicBezTo>
                  <a:pt x="2422114" y="-25266"/>
                  <a:pt x="2578360" y="-925"/>
                  <a:pt x="2978614" y="0"/>
                </a:cubicBezTo>
                <a:lnTo>
                  <a:pt x="2978614" y="0"/>
                </a:lnTo>
                <a:cubicBezTo>
                  <a:pt x="2982918" y="204105"/>
                  <a:pt x="3009680" y="518386"/>
                  <a:pt x="2978614" y="654533"/>
                </a:cubicBezTo>
                <a:cubicBezTo>
                  <a:pt x="2947548" y="790680"/>
                  <a:pt x="2996325" y="1125851"/>
                  <a:pt x="2978614" y="1335782"/>
                </a:cubicBezTo>
                <a:lnTo>
                  <a:pt x="2978614" y="1335782"/>
                </a:lnTo>
                <a:cubicBezTo>
                  <a:pt x="2760989" y="1361431"/>
                  <a:pt x="2588106" y="1335093"/>
                  <a:pt x="2442463" y="1335782"/>
                </a:cubicBezTo>
                <a:cubicBezTo>
                  <a:pt x="2296820" y="1336471"/>
                  <a:pt x="2070298" y="1344683"/>
                  <a:pt x="1906313" y="1335782"/>
                </a:cubicBezTo>
                <a:cubicBezTo>
                  <a:pt x="1742328" y="1326882"/>
                  <a:pt x="1474083" y="1318835"/>
                  <a:pt x="1251018" y="1335782"/>
                </a:cubicBezTo>
                <a:cubicBezTo>
                  <a:pt x="1027953" y="1352729"/>
                  <a:pt x="913599" y="1334381"/>
                  <a:pt x="714867" y="1335782"/>
                </a:cubicBezTo>
                <a:cubicBezTo>
                  <a:pt x="516135" y="1337183"/>
                  <a:pt x="315075" y="1362169"/>
                  <a:pt x="0" y="1335782"/>
                </a:cubicBezTo>
                <a:lnTo>
                  <a:pt x="0" y="1335782"/>
                </a:lnTo>
                <a:cubicBezTo>
                  <a:pt x="15687" y="1034457"/>
                  <a:pt x="-12612" y="982768"/>
                  <a:pt x="0" y="667891"/>
                </a:cubicBezTo>
                <a:cubicBezTo>
                  <a:pt x="12612" y="353014"/>
                  <a:pt x="28125" y="141765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2" name="Afbeelding 131" descr="Afbeelding met tekenfilm, schets, clipart, kunst&#10;&#10;Automatisch gegenereerde beschrijving">
            <a:extLst>
              <a:ext uri="{FF2B5EF4-FFF2-40B4-BE49-F238E27FC236}">
                <a16:creationId xmlns:a16="http://schemas.microsoft.com/office/drawing/2014/main" id="{77DFB3AE-BFBD-DAD3-8FC4-C82E5437644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4" y="3362976"/>
            <a:ext cx="761905" cy="761905"/>
          </a:xfrm>
          <a:prstGeom prst="rect">
            <a:avLst/>
          </a:prstGeom>
        </p:spPr>
      </p:pic>
      <p:sp>
        <p:nvSpPr>
          <p:cNvPr id="133" name="Rechthoek: afgeronde hoeken 132">
            <a:extLst>
              <a:ext uri="{FF2B5EF4-FFF2-40B4-BE49-F238E27FC236}">
                <a16:creationId xmlns:a16="http://schemas.microsoft.com/office/drawing/2014/main" id="{5CC227B0-826A-64F6-8254-D916F74CD616}"/>
              </a:ext>
            </a:extLst>
          </p:cNvPr>
          <p:cNvSpPr/>
          <p:nvPr/>
        </p:nvSpPr>
        <p:spPr>
          <a:xfrm>
            <a:off x="3646026" y="2674145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HVAC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4" name="Rechthoek: afgeronde hoeken 133">
            <a:extLst>
              <a:ext uri="{FF2B5EF4-FFF2-40B4-BE49-F238E27FC236}">
                <a16:creationId xmlns:a16="http://schemas.microsoft.com/office/drawing/2014/main" id="{15E43CC7-E97A-FAF3-3618-6FF40AEE1EF9}"/>
              </a:ext>
            </a:extLst>
          </p:cNvPr>
          <p:cNvSpPr/>
          <p:nvPr/>
        </p:nvSpPr>
        <p:spPr>
          <a:xfrm>
            <a:off x="3667742" y="4079252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ARCHITECT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BC41B40E-6714-F316-1DAA-903141EA6619}"/>
              </a:ext>
            </a:extLst>
          </p:cNvPr>
          <p:cNvSpPr txBox="1"/>
          <p:nvPr/>
        </p:nvSpPr>
        <p:spPr>
          <a:xfrm>
            <a:off x="2170585" y="2208281"/>
            <a:ext cx="205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It’s a ventilation opening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77DD76BC-C5ED-4219-B9BB-0541842037EB}"/>
              </a:ext>
            </a:extLst>
          </p:cNvPr>
          <p:cNvSpPr txBox="1"/>
          <p:nvPr/>
        </p:nvSpPr>
        <p:spPr>
          <a:xfrm>
            <a:off x="1855689" y="3380635"/>
            <a:ext cx="242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it allows natural light to flood into the space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7" name="Rechthoek: afgeronde hoeken 136">
            <a:extLst>
              <a:ext uri="{FF2B5EF4-FFF2-40B4-BE49-F238E27FC236}">
                <a16:creationId xmlns:a16="http://schemas.microsoft.com/office/drawing/2014/main" id="{750DD3C9-6B98-192D-297E-584C7A65BAC4}"/>
              </a:ext>
            </a:extLst>
          </p:cNvPr>
          <p:cNvSpPr/>
          <p:nvPr/>
        </p:nvSpPr>
        <p:spPr>
          <a:xfrm>
            <a:off x="7491441" y="1833034"/>
            <a:ext cx="3124046" cy="1278344"/>
          </a:xfrm>
          <a:custGeom>
            <a:avLst/>
            <a:gdLst>
              <a:gd name="connsiteX0" fmla="*/ 0 w 3124046"/>
              <a:gd name="connsiteY0" fmla="*/ 0 h 1278344"/>
              <a:gd name="connsiteX1" fmla="*/ 0 w 3124046"/>
              <a:gd name="connsiteY1" fmla="*/ 0 h 1278344"/>
              <a:gd name="connsiteX2" fmla="*/ 593569 w 3124046"/>
              <a:gd name="connsiteY2" fmla="*/ 0 h 1278344"/>
              <a:gd name="connsiteX3" fmla="*/ 1155897 w 3124046"/>
              <a:gd name="connsiteY3" fmla="*/ 0 h 1278344"/>
              <a:gd name="connsiteX4" fmla="*/ 1718225 w 3124046"/>
              <a:gd name="connsiteY4" fmla="*/ 0 h 1278344"/>
              <a:gd name="connsiteX5" fmla="*/ 2374275 w 3124046"/>
              <a:gd name="connsiteY5" fmla="*/ 0 h 1278344"/>
              <a:gd name="connsiteX6" fmla="*/ 3124046 w 3124046"/>
              <a:gd name="connsiteY6" fmla="*/ 0 h 1278344"/>
              <a:gd name="connsiteX7" fmla="*/ 3124046 w 3124046"/>
              <a:gd name="connsiteY7" fmla="*/ 0 h 1278344"/>
              <a:gd name="connsiteX8" fmla="*/ 3124046 w 3124046"/>
              <a:gd name="connsiteY8" fmla="*/ 626389 h 1278344"/>
              <a:gd name="connsiteX9" fmla="*/ 3124046 w 3124046"/>
              <a:gd name="connsiteY9" fmla="*/ 1278344 h 1278344"/>
              <a:gd name="connsiteX10" fmla="*/ 3124046 w 3124046"/>
              <a:gd name="connsiteY10" fmla="*/ 1278344 h 1278344"/>
              <a:gd name="connsiteX11" fmla="*/ 2530477 w 3124046"/>
              <a:gd name="connsiteY11" fmla="*/ 1278344 h 1278344"/>
              <a:gd name="connsiteX12" fmla="*/ 1936909 w 3124046"/>
              <a:gd name="connsiteY12" fmla="*/ 1278344 h 1278344"/>
              <a:gd name="connsiteX13" fmla="*/ 1405821 w 3124046"/>
              <a:gd name="connsiteY13" fmla="*/ 1278344 h 1278344"/>
              <a:gd name="connsiteX14" fmla="*/ 718531 w 3124046"/>
              <a:gd name="connsiteY14" fmla="*/ 1278344 h 1278344"/>
              <a:gd name="connsiteX15" fmla="*/ 0 w 3124046"/>
              <a:gd name="connsiteY15" fmla="*/ 1278344 h 1278344"/>
              <a:gd name="connsiteX16" fmla="*/ 0 w 3124046"/>
              <a:gd name="connsiteY16" fmla="*/ 1278344 h 1278344"/>
              <a:gd name="connsiteX17" fmla="*/ 0 w 3124046"/>
              <a:gd name="connsiteY17" fmla="*/ 651955 h 1278344"/>
              <a:gd name="connsiteX18" fmla="*/ 0 w 3124046"/>
              <a:gd name="connsiteY18" fmla="*/ 0 h 12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278344" fill="none" extrusionOk="0">
                <a:moveTo>
                  <a:pt x="0" y="0"/>
                </a:moveTo>
                <a:lnTo>
                  <a:pt x="0" y="0"/>
                </a:lnTo>
                <a:cubicBezTo>
                  <a:pt x="253444" y="18880"/>
                  <a:pt x="360918" y="18075"/>
                  <a:pt x="593569" y="0"/>
                </a:cubicBezTo>
                <a:cubicBezTo>
                  <a:pt x="826220" y="-18075"/>
                  <a:pt x="880526" y="-23304"/>
                  <a:pt x="1155897" y="0"/>
                </a:cubicBezTo>
                <a:cubicBezTo>
                  <a:pt x="1431268" y="23304"/>
                  <a:pt x="1561023" y="2202"/>
                  <a:pt x="1718225" y="0"/>
                </a:cubicBezTo>
                <a:cubicBezTo>
                  <a:pt x="1875427" y="-2202"/>
                  <a:pt x="2204916" y="4375"/>
                  <a:pt x="2374275" y="0"/>
                </a:cubicBezTo>
                <a:cubicBezTo>
                  <a:pt x="2543634" y="-4375"/>
                  <a:pt x="2768478" y="26383"/>
                  <a:pt x="3124046" y="0"/>
                </a:cubicBezTo>
                <a:lnTo>
                  <a:pt x="3124046" y="0"/>
                </a:lnTo>
                <a:cubicBezTo>
                  <a:pt x="3104481" y="258636"/>
                  <a:pt x="3154891" y="359869"/>
                  <a:pt x="3124046" y="626389"/>
                </a:cubicBezTo>
                <a:cubicBezTo>
                  <a:pt x="3093201" y="892909"/>
                  <a:pt x="3130939" y="1024062"/>
                  <a:pt x="3124046" y="1278344"/>
                </a:cubicBezTo>
                <a:lnTo>
                  <a:pt x="3124046" y="1278344"/>
                </a:lnTo>
                <a:cubicBezTo>
                  <a:pt x="2895389" y="1287340"/>
                  <a:pt x="2659262" y="1290161"/>
                  <a:pt x="2530477" y="1278344"/>
                </a:cubicBezTo>
                <a:cubicBezTo>
                  <a:pt x="2401692" y="1266527"/>
                  <a:pt x="2151057" y="1297098"/>
                  <a:pt x="1936909" y="1278344"/>
                </a:cubicBezTo>
                <a:cubicBezTo>
                  <a:pt x="1722761" y="1259590"/>
                  <a:pt x="1628503" y="1263126"/>
                  <a:pt x="1405821" y="1278344"/>
                </a:cubicBezTo>
                <a:cubicBezTo>
                  <a:pt x="1183139" y="1293562"/>
                  <a:pt x="917444" y="1288218"/>
                  <a:pt x="718531" y="1278344"/>
                </a:cubicBezTo>
                <a:cubicBezTo>
                  <a:pt x="519618" y="1268471"/>
                  <a:pt x="209480" y="1244845"/>
                  <a:pt x="0" y="1278344"/>
                </a:cubicBezTo>
                <a:lnTo>
                  <a:pt x="0" y="1278344"/>
                </a:lnTo>
                <a:cubicBezTo>
                  <a:pt x="11541" y="1031925"/>
                  <a:pt x="10563" y="861068"/>
                  <a:pt x="0" y="651955"/>
                </a:cubicBezTo>
                <a:cubicBezTo>
                  <a:pt x="-10563" y="442842"/>
                  <a:pt x="4719" y="233309"/>
                  <a:pt x="0" y="0"/>
                </a:cubicBezTo>
                <a:close/>
              </a:path>
              <a:path w="3124046" h="1278344" stroke="0" extrusionOk="0">
                <a:moveTo>
                  <a:pt x="0" y="0"/>
                </a:moveTo>
                <a:lnTo>
                  <a:pt x="0" y="0"/>
                </a:lnTo>
                <a:cubicBezTo>
                  <a:pt x="177359" y="-11198"/>
                  <a:pt x="384037" y="-14575"/>
                  <a:pt x="624809" y="0"/>
                </a:cubicBezTo>
                <a:cubicBezTo>
                  <a:pt x="865581" y="14575"/>
                  <a:pt x="1007187" y="-6018"/>
                  <a:pt x="1218378" y="0"/>
                </a:cubicBezTo>
                <a:cubicBezTo>
                  <a:pt x="1429569" y="6018"/>
                  <a:pt x="1536196" y="22277"/>
                  <a:pt x="1780706" y="0"/>
                </a:cubicBezTo>
                <a:cubicBezTo>
                  <a:pt x="2025216" y="-22277"/>
                  <a:pt x="2238578" y="-845"/>
                  <a:pt x="2467996" y="0"/>
                </a:cubicBezTo>
                <a:cubicBezTo>
                  <a:pt x="2697414" y="845"/>
                  <a:pt x="2973155" y="-68"/>
                  <a:pt x="3124046" y="0"/>
                </a:cubicBezTo>
                <a:lnTo>
                  <a:pt x="3124046" y="0"/>
                </a:lnTo>
                <a:cubicBezTo>
                  <a:pt x="3144747" y="241310"/>
                  <a:pt x="3111642" y="364931"/>
                  <a:pt x="3124046" y="664739"/>
                </a:cubicBezTo>
                <a:cubicBezTo>
                  <a:pt x="3136450" y="964547"/>
                  <a:pt x="3127336" y="1102173"/>
                  <a:pt x="3124046" y="1278344"/>
                </a:cubicBezTo>
                <a:lnTo>
                  <a:pt x="3124046" y="1278344"/>
                </a:lnTo>
                <a:cubicBezTo>
                  <a:pt x="2874794" y="1265303"/>
                  <a:pt x="2727286" y="1255040"/>
                  <a:pt x="2592958" y="1278344"/>
                </a:cubicBezTo>
                <a:cubicBezTo>
                  <a:pt x="2458630" y="1301648"/>
                  <a:pt x="2241057" y="1246991"/>
                  <a:pt x="1905668" y="1278344"/>
                </a:cubicBezTo>
                <a:cubicBezTo>
                  <a:pt x="1570279" y="1309698"/>
                  <a:pt x="1428670" y="1290325"/>
                  <a:pt x="1280859" y="1278344"/>
                </a:cubicBezTo>
                <a:cubicBezTo>
                  <a:pt x="1133048" y="1266363"/>
                  <a:pt x="912091" y="1260270"/>
                  <a:pt x="624809" y="1278344"/>
                </a:cubicBezTo>
                <a:cubicBezTo>
                  <a:pt x="337527" y="1296419"/>
                  <a:pt x="296015" y="1276558"/>
                  <a:pt x="0" y="1278344"/>
                </a:cubicBezTo>
                <a:lnTo>
                  <a:pt x="0" y="1278344"/>
                </a:lnTo>
                <a:cubicBezTo>
                  <a:pt x="7561" y="1066266"/>
                  <a:pt x="14987" y="897382"/>
                  <a:pt x="0" y="664739"/>
                </a:cubicBezTo>
                <a:cubicBezTo>
                  <a:pt x="-14987" y="432096"/>
                  <a:pt x="-26920" y="135065"/>
                  <a:pt x="0" y="0"/>
                </a:cubicBezTo>
                <a:close/>
              </a:path>
            </a:pathLst>
          </a:custGeom>
          <a:solidFill>
            <a:srgbClr val="C9A4E4"/>
          </a:solidFill>
          <a:ln>
            <a:extLst>
              <a:ext uri="{C807C97D-BFC1-408E-A445-0C87EB9F89A2}">
                <ask:lineSketchStyleProps xmlns:ask="http://schemas.microsoft.com/office/drawing/2018/sketchyshapes" sd="1627529137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8" name="Afbeelding 137" descr="Afbeelding met clipart, tekenfilm, Graphics&#10;&#10;Automatisch gegenereerde beschrijving">
            <a:extLst>
              <a:ext uri="{FF2B5EF4-FFF2-40B4-BE49-F238E27FC236}">
                <a16:creationId xmlns:a16="http://schemas.microsoft.com/office/drawing/2014/main" id="{A3354319-E19F-8ABC-E62D-2565D83808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1930523"/>
            <a:ext cx="761905" cy="761905"/>
          </a:xfrm>
          <a:prstGeom prst="rect">
            <a:avLst/>
          </a:prstGeom>
        </p:spPr>
      </p:pic>
      <p:sp>
        <p:nvSpPr>
          <p:cNvPr id="139" name="Rechthoek: afgeronde hoeken 138">
            <a:extLst>
              <a:ext uri="{FF2B5EF4-FFF2-40B4-BE49-F238E27FC236}">
                <a16:creationId xmlns:a16="http://schemas.microsoft.com/office/drawing/2014/main" id="{042815A1-CD95-CAA5-0F31-2DF51FCBC8F1}"/>
              </a:ext>
            </a:extLst>
          </p:cNvPr>
          <p:cNvSpPr/>
          <p:nvPr/>
        </p:nvSpPr>
        <p:spPr>
          <a:xfrm>
            <a:off x="7607610" y="2647672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ENERGY CONSULTANT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E97AF5DF-309D-7F63-753D-343DDA033C4C}"/>
              </a:ext>
            </a:extLst>
          </p:cNvPr>
          <p:cNvSpPr txBox="1"/>
          <p:nvPr/>
        </p:nvSpPr>
        <p:spPr>
          <a:xfrm>
            <a:off x="8448085" y="1889569"/>
            <a:ext cx="272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it’s a part of the building </a:t>
            </a:r>
          </a:p>
          <a:p>
            <a:r>
              <a:rPr lang="en-GB" cap="all" dirty="0">
                <a:latin typeface="The Hand Extrablack" panose="03070A02030502020204" pitchFamily="66" charset="0"/>
              </a:rPr>
              <a:t>envelope with poor insulation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41" name="Rechthoek: afgeronde hoeken 140">
            <a:extLst>
              <a:ext uri="{FF2B5EF4-FFF2-40B4-BE49-F238E27FC236}">
                <a16:creationId xmlns:a16="http://schemas.microsoft.com/office/drawing/2014/main" id="{7E084C5C-634B-257C-2145-4E19190293E9}"/>
              </a:ext>
            </a:extLst>
          </p:cNvPr>
          <p:cNvSpPr/>
          <p:nvPr/>
        </p:nvSpPr>
        <p:spPr>
          <a:xfrm>
            <a:off x="7491441" y="3193744"/>
            <a:ext cx="3124046" cy="1350943"/>
          </a:xfrm>
          <a:custGeom>
            <a:avLst/>
            <a:gdLst>
              <a:gd name="connsiteX0" fmla="*/ 0 w 3124046"/>
              <a:gd name="connsiteY0" fmla="*/ 0 h 1350943"/>
              <a:gd name="connsiteX1" fmla="*/ 0 w 3124046"/>
              <a:gd name="connsiteY1" fmla="*/ 0 h 1350943"/>
              <a:gd name="connsiteX2" fmla="*/ 624809 w 3124046"/>
              <a:gd name="connsiteY2" fmla="*/ 0 h 1350943"/>
              <a:gd name="connsiteX3" fmla="*/ 1218378 w 3124046"/>
              <a:gd name="connsiteY3" fmla="*/ 0 h 1350943"/>
              <a:gd name="connsiteX4" fmla="*/ 1843187 w 3124046"/>
              <a:gd name="connsiteY4" fmla="*/ 0 h 1350943"/>
              <a:gd name="connsiteX5" fmla="*/ 2374275 w 3124046"/>
              <a:gd name="connsiteY5" fmla="*/ 0 h 1350943"/>
              <a:gd name="connsiteX6" fmla="*/ 3124046 w 3124046"/>
              <a:gd name="connsiteY6" fmla="*/ 0 h 1350943"/>
              <a:gd name="connsiteX7" fmla="*/ 3124046 w 3124046"/>
              <a:gd name="connsiteY7" fmla="*/ 0 h 1350943"/>
              <a:gd name="connsiteX8" fmla="*/ 3124046 w 3124046"/>
              <a:gd name="connsiteY8" fmla="*/ 661962 h 1350943"/>
              <a:gd name="connsiteX9" fmla="*/ 3124046 w 3124046"/>
              <a:gd name="connsiteY9" fmla="*/ 1350943 h 1350943"/>
              <a:gd name="connsiteX10" fmla="*/ 3124046 w 3124046"/>
              <a:gd name="connsiteY10" fmla="*/ 1350943 h 1350943"/>
              <a:gd name="connsiteX11" fmla="*/ 2530477 w 3124046"/>
              <a:gd name="connsiteY11" fmla="*/ 1350943 h 1350943"/>
              <a:gd name="connsiteX12" fmla="*/ 1874428 w 3124046"/>
              <a:gd name="connsiteY12" fmla="*/ 1350943 h 1350943"/>
              <a:gd name="connsiteX13" fmla="*/ 1218378 w 3124046"/>
              <a:gd name="connsiteY13" fmla="*/ 1350943 h 1350943"/>
              <a:gd name="connsiteX14" fmla="*/ 656050 w 3124046"/>
              <a:gd name="connsiteY14" fmla="*/ 1350943 h 1350943"/>
              <a:gd name="connsiteX15" fmla="*/ 0 w 3124046"/>
              <a:gd name="connsiteY15" fmla="*/ 1350943 h 1350943"/>
              <a:gd name="connsiteX16" fmla="*/ 0 w 3124046"/>
              <a:gd name="connsiteY16" fmla="*/ 1350943 h 1350943"/>
              <a:gd name="connsiteX17" fmla="*/ 0 w 3124046"/>
              <a:gd name="connsiteY17" fmla="*/ 675472 h 1350943"/>
              <a:gd name="connsiteX18" fmla="*/ 0 w 3124046"/>
              <a:gd name="connsiteY18" fmla="*/ 0 h 13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350943" fill="none" extrusionOk="0">
                <a:moveTo>
                  <a:pt x="0" y="0"/>
                </a:moveTo>
                <a:lnTo>
                  <a:pt x="0" y="0"/>
                </a:lnTo>
                <a:cubicBezTo>
                  <a:pt x="310969" y="-7843"/>
                  <a:pt x="321721" y="15401"/>
                  <a:pt x="624809" y="0"/>
                </a:cubicBezTo>
                <a:cubicBezTo>
                  <a:pt x="927897" y="-15401"/>
                  <a:pt x="1028390" y="1473"/>
                  <a:pt x="1218378" y="0"/>
                </a:cubicBezTo>
                <a:cubicBezTo>
                  <a:pt x="1408366" y="-1473"/>
                  <a:pt x="1539166" y="13735"/>
                  <a:pt x="1843187" y="0"/>
                </a:cubicBezTo>
                <a:cubicBezTo>
                  <a:pt x="2147208" y="-13735"/>
                  <a:pt x="2232524" y="20873"/>
                  <a:pt x="2374275" y="0"/>
                </a:cubicBezTo>
                <a:cubicBezTo>
                  <a:pt x="2516026" y="-20873"/>
                  <a:pt x="2797390" y="11807"/>
                  <a:pt x="3124046" y="0"/>
                </a:cubicBezTo>
                <a:lnTo>
                  <a:pt x="3124046" y="0"/>
                </a:lnTo>
                <a:cubicBezTo>
                  <a:pt x="3109358" y="238657"/>
                  <a:pt x="3152279" y="377859"/>
                  <a:pt x="3124046" y="661962"/>
                </a:cubicBezTo>
                <a:cubicBezTo>
                  <a:pt x="3095813" y="946065"/>
                  <a:pt x="3097834" y="1084097"/>
                  <a:pt x="3124046" y="1350943"/>
                </a:cubicBezTo>
                <a:lnTo>
                  <a:pt x="3124046" y="1350943"/>
                </a:lnTo>
                <a:cubicBezTo>
                  <a:pt x="2991485" y="1378028"/>
                  <a:pt x="2686484" y="1370751"/>
                  <a:pt x="2530477" y="1350943"/>
                </a:cubicBezTo>
                <a:cubicBezTo>
                  <a:pt x="2374470" y="1331135"/>
                  <a:pt x="2133085" y="1367486"/>
                  <a:pt x="1874428" y="1350943"/>
                </a:cubicBezTo>
                <a:cubicBezTo>
                  <a:pt x="1615771" y="1334400"/>
                  <a:pt x="1403074" y="1362903"/>
                  <a:pt x="1218378" y="1350943"/>
                </a:cubicBezTo>
                <a:cubicBezTo>
                  <a:pt x="1033682" y="1338984"/>
                  <a:pt x="899385" y="1377891"/>
                  <a:pt x="656050" y="1350943"/>
                </a:cubicBezTo>
                <a:cubicBezTo>
                  <a:pt x="412715" y="1323995"/>
                  <a:pt x="169590" y="1373372"/>
                  <a:pt x="0" y="1350943"/>
                </a:cubicBezTo>
                <a:lnTo>
                  <a:pt x="0" y="1350943"/>
                </a:lnTo>
                <a:cubicBezTo>
                  <a:pt x="-33052" y="1102887"/>
                  <a:pt x="-3509" y="989967"/>
                  <a:pt x="0" y="675472"/>
                </a:cubicBezTo>
                <a:cubicBezTo>
                  <a:pt x="3509" y="360977"/>
                  <a:pt x="23537" y="293177"/>
                  <a:pt x="0" y="0"/>
                </a:cubicBezTo>
                <a:close/>
              </a:path>
              <a:path w="3124046" h="1350943" stroke="0" extrusionOk="0">
                <a:moveTo>
                  <a:pt x="0" y="0"/>
                </a:moveTo>
                <a:lnTo>
                  <a:pt x="0" y="0"/>
                </a:lnTo>
                <a:cubicBezTo>
                  <a:pt x="221771" y="24095"/>
                  <a:pt x="323445" y="-17847"/>
                  <a:pt x="624809" y="0"/>
                </a:cubicBezTo>
                <a:cubicBezTo>
                  <a:pt x="926173" y="17847"/>
                  <a:pt x="1008925" y="20405"/>
                  <a:pt x="1218378" y="0"/>
                </a:cubicBezTo>
                <a:cubicBezTo>
                  <a:pt x="1427831" y="-20405"/>
                  <a:pt x="1531826" y="21838"/>
                  <a:pt x="1749466" y="0"/>
                </a:cubicBezTo>
                <a:cubicBezTo>
                  <a:pt x="1967106" y="-21838"/>
                  <a:pt x="2070975" y="-17318"/>
                  <a:pt x="2280554" y="0"/>
                </a:cubicBezTo>
                <a:cubicBezTo>
                  <a:pt x="2490133" y="17318"/>
                  <a:pt x="2776845" y="-20750"/>
                  <a:pt x="3124046" y="0"/>
                </a:cubicBezTo>
                <a:lnTo>
                  <a:pt x="3124046" y="0"/>
                </a:lnTo>
                <a:cubicBezTo>
                  <a:pt x="3113482" y="205009"/>
                  <a:pt x="3103739" y="443652"/>
                  <a:pt x="3124046" y="661962"/>
                </a:cubicBezTo>
                <a:cubicBezTo>
                  <a:pt x="3144353" y="880272"/>
                  <a:pt x="3089639" y="1098972"/>
                  <a:pt x="3124046" y="1350943"/>
                </a:cubicBezTo>
                <a:lnTo>
                  <a:pt x="3124046" y="1350943"/>
                </a:lnTo>
                <a:cubicBezTo>
                  <a:pt x="2920360" y="1372641"/>
                  <a:pt x="2807642" y="1344855"/>
                  <a:pt x="2561718" y="1350943"/>
                </a:cubicBezTo>
                <a:cubicBezTo>
                  <a:pt x="2315794" y="1357031"/>
                  <a:pt x="2267666" y="1360794"/>
                  <a:pt x="1999389" y="1350943"/>
                </a:cubicBezTo>
                <a:cubicBezTo>
                  <a:pt x="1731112" y="1341092"/>
                  <a:pt x="1469808" y="1367755"/>
                  <a:pt x="1312099" y="1350943"/>
                </a:cubicBezTo>
                <a:cubicBezTo>
                  <a:pt x="1154390" y="1334132"/>
                  <a:pt x="974530" y="1341420"/>
                  <a:pt x="749771" y="1350943"/>
                </a:cubicBezTo>
                <a:cubicBezTo>
                  <a:pt x="525012" y="1360466"/>
                  <a:pt x="155950" y="1343064"/>
                  <a:pt x="0" y="1350943"/>
                </a:cubicBezTo>
                <a:lnTo>
                  <a:pt x="0" y="1350943"/>
                </a:lnTo>
                <a:cubicBezTo>
                  <a:pt x="-10261" y="1170636"/>
                  <a:pt x="14642" y="832451"/>
                  <a:pt x="0" y="675472"/>
                </a:cubicBezTo>
                <a:cubicBezTo>
                  <a:pt x="-14642" y="518493"/>
                  <a:pt x="-31210" y="15827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42" name="Afbeelding 141" descr="Afbeelding met clipart&#10;&#10;Automatisch gegenereerde beschrijving">
            <a:extLst>
              <a:ext uri="{FF2B5EF4-FFF2-40B4-BE49-F238E27FC236}">
                <a16:creationId xmlns:a16="http://schemas.microsoft.com/office/drawing/2014/main" id="{C2DC077C-11E5-EC9E-CF5F-EB557AA3C2D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3319076"/>
            <a:ext cx="761905" cy="761905"/>
          </a:xfrm>
          <a:prstGeom prst="rect">
            <a:avLst/>
          </a:prstGeom>
        </p:spPr>
      </p:pic>
      <p:sp>
        <p:nvSpPr>
          <p:cNvPr id="143" name="Rechthoek: afgeronde hoeken 142">
            <a:extLst>
              <a:ext uri="{FF2B5EF4-FFF2-40B4-BE49-F238E27FC236}">
                <a16:creationId xmlns:a16="http://schemas.microsoft.com/office/drawing/2014/main" id="{A66A815D-A847-4658-CB0B-6C5F83F7B8AC}"/>
              </a:ext>
            </a:extLst>
          </p:cNvPr>
          <p:cNvSpPr/>
          <p:nvPr/>
        </p:nvSpPr>
        <p:spPr>
          <a:xfrm>
            <a:off x="7607610" y="4080981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STRUCTURAL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710B11C3-C391-D401-3279-8DBEDDFDF841}"/>
              </a:ext>
            </a:extLst>
          </p:cNvPr>
          <p:cNvSpPr txBox="1"/>
          <p:nvPr/>
        </p:nvSpPr>
        <p:spPr>
          <a:xfrm>
            <a:off x="8412206" y="3360132"/>
            <a:ext cx="22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The load of the mass above the window must be redirected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2" name="Vierkante haak rechts 1">
            <a:extLst>
              <a:ext uri="{FF2B5EF4-FFF2-40B4-BE49-F238E27FC236}">
                <a16:creationId xmlns:a16="http://schemas.microsoft.com/office/drawing/2014/main" id="{6EFDE762-C624-235F-D98B-A97F66B9F5D4}"/>
              </a:ext>
            </a:extLst>
          </p:cNvPr>
          <p:cNvSpPr/>
          <p:nvPr/>
        </p:nvSpPr>
        <p:spPr>
          <a:xfrm rot="5400000">
            <a:off x="6162400" y="716475"/>
            <a:ext cx="276999" cy="8666965"/>
          </a:xfrm>
          <a:custGeom>
            <a:avLst/>
            <a:gdLst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772429 h 8666965"/>
              <a:gd name="connsiteX3" fmla="*/ 276999 w 276999"/>
              <a:gd name="connsiteY3" fmla="*/ 1607983 h 8666965"/>
              <a:gd name="connsiteX4" fmla="*/ 276999 w 276999"/>
              <a:gd name="connsiteY4" fmla="*/ 2271122 h 8666965"/>
              <a:gd name="connsiteX5" fmla="*/ 276999 w 276999"/>
              <a:gd name="connsiteY5" fmla="*/ 3020468 h 8666965"/>
              <a:gd name="connsiteX6" fmla="*/ 276999 w 276999"/>
              <a:gd name="connsiteY6" fmla="*/ 3683607 h 8666965"/>
              <a:gd name="connsiteX7" fmla="*/ 276999 w 276999"/>
              <a:gd name="connsiteY7" fmla="*/ 4088121 h 8666965"/>
              <a:gd name="connsiteX8" fmla="*/ 276999 w 276999"/>
              <a:gd name="connsiteY8" fmla="*/ 4837468 h 8666965"/>
              <a:gd name="connsiteX9" fmla="*/ 276999 w 276999"/>
              <a:gd name="connsiteY9" fmla="*/ 5328190 h 8666965"/>
              <a:gd name="connsiteX10" fmla="*/ 276999 w 276999"/>
              <a:gd name="connsiteY10" fmla="*/ 6077537 h 8666965"/>
              <a:gd name="connsiteX11" fmla="*/ 276999 w 276999"/>
              <a:gd name="connsiteY11" fmla="*/ 6568259 h 8666965"/>
              <a:gd name="connsiteX12" fmla="*/ 276999 w 276999"/>
              <a:gd name="connsiteY12" fmla="*/ 7231398 h 8666965"/>
              <a:gd name="connsiteX13" fmla="*/ 276999 w 276999"/>
              <a:gd name="connsiteY13" fmla="*/ 7894536 h 8666965"/>
              <a:gd name="connsiteX14" fmla="*/ 276999 w 276999"/>
              <a:gd name="connsiteY14" fmla="*/ 8643883 h 8666965"/>
              <a:gd name="connsiteX15" fmla="*/ 0 w 276999"/>
              <a:gd name="connsiteY15" fmla="*/ 8666965 h 8666965"/>
              <a:gd name="connsiteX16" fmla="*/ 0 w 276999"/>
              <a:gd name="connsiteY16" fmla="*/ 8086945 h 8666965"/>
              <a:gd name="connsiteX17" fmla="*/ 0 w 276999"/>
              <a:gd name="connsiteY17" fmla="*/ 7680264 h 8666965"/>
              <a:gd name="connsiteX18" fmla="*/ 0 w 276999"/>
              <a:gd name="connsiteY18" fmla="*/ 7186914 h 8666965"/>
              <a:gd name="connsiteX19" fmla="*/ 0 w 276999"/>
              <a:gd name="connsiteY19" fmla="*/ 6433555 h 8666965"/>
              <a:gd name="connsiteX20" fmla="*/ 0 w 276999"/>
              <a:gd name="connsiteY20" fmla="*/ 5853535 h 8666965"/>
              <a:gd name="connsiteX21" fmla="*/ 0 w 276999"/>
              <a:gd name="connsiteY21" fmla="*/ 5273515 h 8666965"/>
              <a:gd name="connsiteX22" fmla="*/ 0 w 276999"/>
              <a:gd name="connsiteY22" fmla="*/ 4433486 h 8666965"/>
              <a:gd name="connsiteX23" fmla="*/ 0 w 276999"/>
              <a:gd name="connsiteY23" fmla="*/ 4026805 h 8666965"/>
              <a:gd name="connsiteX24" fmla="*/ 0 w 276999"/>
              <a:gd name="connsiteY24" fmla="*/ 3446785 h 8666965"/>
              <a:gd name="connsiteX25" fmla="*/ 0 w 276999"/>
              <a:gd name="connsiteY25" fmla="*/ 3040105 h 8666965"/>
              <a:gd name="connsiteX26" fmla="*/ 0 w 276999"/>
              <a:gd name="connsiteY26" fmla="*/ 2546754 h 8666965"/>
              <a:gd name="connsiteX27" fmla="*/ 0 w 276999"/>
              <a:gd name="connsiteY27" fmla="*/ 1793395 h 8666965"/>
              <a:gd name="connsiteX28" fmla="*/ 0 w 276999"/>
              <a:gd name="connsiteY28" fmla="*/ 1300045 h 8666965"/>
              <a:gd name="connsiteX29" fmla="*/ 0 w 276999"/>
              <a:gd name="connsiteY29" fmla="*/ 806694 h 8666965"/>
              <a:gd name="connsiteX30" fmla="*/ 0 w 276999"/>
              <a:gd name="connsiteY30" fmla="*/ 0 h 8666965"/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686221 h 8666965"/>
              <a:gd name="connsiteX3" fmla="*/ 276999 w 276999"/>
              <a:gd name="connsiteY3" fmla="*/ 1176943 h 8666965"/>
              <a:gd name="connsiteX4" fmla="*/ 276999 w 276999"/>
              <a:gd name="connsiteY4" fmla="*/ 1753874 h 8666965"/>
              <a:gd name="connsiteX5" fmla="*/ 276999 w 276999"/>
              <a:gd name="connsiteY5" fmla="*/ 2244596 h 8666965"/>
              <a:gd name="connsiteX6" fmla="*/ 276999 w 276999"/>
              <a:gd name="connsiteY6" fmla="*/ 2735319 h 8666965"/>
              <a:gd name="connsiteX7" fmla="*/ 276999 w 276999"/>
              <a:gd name="connsiteY7" fmla="*/ 3484665 h 8666965"/>
              <a:gd name="connsiteX8" fmla="*/ 276999 w 276999"/>
              <a:gd name="connsiteY8" fmla="*/ 3889180 h 8666965"/>
              <a:gd name="connsiteX9" fmla="*/ 276999 w 276999"/>
              <a:gd name="connsiteY9" fmla="*/ 4724734 h 8666965"/>
              <a:gd name="connsiteX10" fmla="*/ 276999 w 276999"/>
              <a:gd name="connsiteY10" fmla="*/ 5474081 h 8666965"/>
              <a:gd name="connsiteX11" fmla="*/ 276999 w 276999"/>
              <a:gd name="connsiteY11" fmla="*/ 6137219 h 8666965"/>
              <a:gd name="connsiteX12" fmla="*/ 276999 w 276999"/>
              <a:gd name="connsiteY12" fmla="*/ 6886566 h 8666965"/>
              <a:gd name="connsiteX13" fmla="*/ 276999 w 276999"/>
              <a:gd name="connsiteY13" fmla="*/ 7291080 h 8666965"/>
              <a:gd name="connsiteX14" fmla="*/ 276999 w 276999"/>
              <a:gd name="connsiteY14" fmla="*/ 7695595 h 8666965"/>
              <a:gd name="connsiteX15" fmla="*/ 276999 w 276999"/>
              <a:gd name="connsiteY15" fmla="*/ 8643883 h 8666965"/>
              <a:gd name="connsiteX16" fmla="*/ 0 w 276999"/>
              <a:gd name="connsiteY16" fmla="*/ 8666965 h 866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999" h="8666965" stroke="0" extrusionOk="0">
                <a:moveTo>
                  <a:pt x="0" y="0"/>
                </a:moveTo>
                <a:cubicBezTo>
                  <a:pt x="155325" y="-215"/>
                  <a:pt x="276337" y="11435"/>
                  <a:pt x="276999" y="23082"/>
                </a:cubicBezTo>
                <a:cubicBezTo>
                  <a:pt x="256122" y="218448"/>
                  <a:pt x="292173" y="404439"/>
                  <a:pt x="276999" y="772429"/>
                </a:cubicBezTo>
                <a:cubicBezTo>
                  <a:pt x="261825" y="1140419"/>
                  <a:pt x="259811" y="1422713"/>
                  <a:pt x="276999" y="1607983"/>
                </a:cubicBezTo>
                <a:cubicBezTo>
                  <a:pt x="294187" y="1793253"/>
                  <a:pt x="301898" y="1944890"/>
                  <a:pt x="276999" y="2271122"/>
                </a:cubicBezTo>
                <a:cubicBezTo>
                  <a:pt x="252100" y="2597354"/>
                  <a:pt x="273819" y="2718454"/>
                  <a:pt x="276999" y="3020468"/>
                </a:cubicBezTo>
                <a:cubicBezTo>
                  <a:pt x="280179" y="3322482"/>
                  <a:pt x="299052" y="3525596"/>
                  <a:pt x="276999" y="3683607"/>
                </a:cubicBezTo>
                <a:cubicBezTo>
                  <a:pt x="254946" y="3841618"/>
                  <a:pt x="273235" y="3929305"/>
                  <a:pt x="276999" y="4088121"/>
                </a:cubicBezTo>
                <a:cubicBezTo>
                  <a:pt x="280763" y="4246937"/>
                  <a:pt x="243270" y="4561779"/>
                  <a:pt x="276999" y="4837468"/>
                </a:cubicBezTo>
                <a:cubicBezTo>
                  <a:pt x="310728" y="5113157"/>
                  <a:pt x="289489" y="5135846"/>
                  <a:pt x="276999" y="5328190"/>
                </a:cubicBezTo>
                <a:cubicBezTo>
                  <a:pt x="264509" y="5520534"/>
                  <a:pt x="289470" y="5922177"/>
                  <a:pt x="276999" y="6077537"/>
                </a:cubicBezTo>
                <a:cubicBezTo>
                  <a:pt x="264528" y="6232897"/>
                  <a:pt x="290092" y="6357558"/>
                  <a:pt x="276999" y="6568259"/>
                </a:cubicBezTo>
                <a:cubicBezTo>
                  <a:pt x="263906" y="6778960"/>
                  <a:pt x="287079" y="7065200"/>
                  <a:pt x="276999" y="7231398"/>
                </a:cubicBezTo>
                <a:cubicBezTo>
                  <a:pt x="266919" y="7397596"/>
                  <a:pt x="277354" y="7655252"/>
                  <a:pt x="276999" y="7894536"/>
                </a:cubicBezTo>
                <a:cubicBezTo>
                  <a:pt x="276644" y="8133820"/>
                  <a:pt x="282280" y="8362859"/>
                  <a:pt x="276999" y="8643883"/>
                </a:cubicBezTo>
                <a:cubicBezTo>
                  <a:pt x="271241" y="8665937"/>
                  <a:pt x="163949" y="8663044"/>
                  <a:pt x="0" y="8666965"/>
                </a:cubicBezTo>
                <a:cubicBezTo>
                  <a:pt x="10507" y="8388181"/>
                  <a:pt x="-5514" y="8298283"/>
                  <a:pt x="0" y="8086945"/>
                </a:cubicBezTo>
                <a:cubicBezTo>
                  <a:pt x="5514" y="7875607"/>
                  <a:pt x="-7099" y="7829070"/>
                  <a:pt x="0" y="7680264"/>
                </a:cubicBezTo>
                <a:cubicBezTo>
                  <a:pt x="7099" y="7531458"/>
                  <a:pt x="18488" y="7416281"/>
                  <a:pt x="0" y="7186914"/>
                </a:cubicBezTo>
                <a:cubicBezTo>
                  <a:pt x="-18488" y="6957547"/>
                  <a:pt x="-2750" y="6788703"/>
                  <a:pt x="0" y="6433555"/>
                </a:cubicBezTo>
                <a:cubicBezTo>
                  <a:pt x="2750" y="6078407"/>
                  <a:pt x="13023" y="6010348"/>
                  <a:pt x="0" y="5853535"/>
                </a:cubicBezTo>
                <a:cubicBezTo>
                  <a:pt x="-13023" y="5696722"/>
                  <a:pt x="16018" y="5563450"/>
                  <a:pt x="0" y="5273515"/>
                </a:cubicBezTo>
                <a:cubicBezTo>
                  <a:pt x="-16018" y="4983580"/>
                  <a:pt x="-30347" y="4606634"/>
                  <a:pt x="0" y="4433486"/>
                </a:cubicBezTo>
                <a:cubicBezTo>
                  <a:pt x="30347" y="4260338"/>
                  <a:pt x="-500" y="4228227"/>
                  <a:pt x="0" y="4026805"/>
                </a:cubicBezTo>
                <a:cubicBezTo>
                  <a:pt x="500" y="3825383"/>
                  <a:pt x="23465" y="3651386"/>
                  <a:pt x="0" y="3446785"/>
                </a:cubicBezTo>
                <a:cubicBezTo>
                  <a:pt x="-23465" y="3242184"/>
                  <a:pt x="-1132" y="3169357"/>
                  <a:pt x="0" y="3040105"/>
                </a:cubicBezTo>
                <a:cubicBezTo>
                  <a:pt x="1132" y="2910853"/>
                  <a:pt x="7952" y="2719846"/>
                  <a:pt x="0" y="2546754"/>
                </a:cubicBezTo>
                <a:cubicBezTo>
                  <a:pt x="-7952" y="2373662"/>
                  <a:pt x="5015" y="1950398"/>
                  <a:pt x="0" y="1793395"/>
                </a:cubicBezTo>
                <a:cubicBezTo>
                  <a:pt x="-5015" y="1636392"/>
                  <a:pt x="9176" y="1500525"/>
                  <a:pt x="0" y="1300045"/>
                </a:cubicBezTo>
                <a:cubicBezTo>
                  <a:pt x="-9176" y="1099565"/>
                  <a:pt x="18483" y="1010470"/>
                  <a:pt x="0" y="806694"/>
                </a:cubicBezTo>
                <a:cubicBezTo>
                  <a:pt x="-18483" y="602918"/>
                  <a:pt x="-28847" y="187823"/>
                  <a:pt x="0" y="0"/>
                </a:cubicBezTo>
                <a:close/>
              </a:path>
              <a:path w="276999" h="8666965" fill="none" extrusionOk="0">
                <a:moveTo>
                  <a:pt x="0" y="0"/>
                </a:moveTo>
                <a:cubicBezTo>
                  <a:pt x="151120" y="448"/>
                  <a:pt x="277318" y="13063"/>
                  <a:pt x="276999" y="23082"/>
                </a:cubicBezTo>
                <a:cubicBezTo>
                  <a:pt x="266323" y="328791"/>
                  <a:pt x="293011" y="355831"/>
                  <a:pt x="276999" y="686221"/>
                </a:cubicBezTo>
                <a:cubicBezTo>
                  <a:pt x="260987" y="1016611"/>
                  <a:pt x="263744" y="934489"/>
                  <a:pt x="276999" y="1176943"/>
                </a:cubicBezTo>
                <a:cubicBezTo>
                  <a:pt x="290254" y="1419397"/>
                  <a:pt x="250446" y="1554839"/>
                  <a:pt x="276999" y="1753874"/>
                </a:cubicBezTo>
                <a:cubicBezTo>
                  <a:pt x="303552" y="1952909"/>
                  <a:pt x="258551" y="2124514"/>
                  <a:pt x="276999" y="2244596"/>
                </a:cubicBezTo>
                <a:cubicBezTo>
                  <a:pt x="295447" y="2364678"/>
                  <a:pt x="294252" y="2498976"/>
                  <a:pt x="276999" y="2735319"/>
                </a:cubicBezTo>
                <a:cubicBezTo>
                  <a:pt x="259746" y="2971662"/>
                  <a:pt x="297761" y="3195105"/>
                  <a:pt x="276999" y="3484665"/>
                </a:cubicBezTo>
                <a:cubicBezTo>
                  <a:pt x="256237" y="3774225"/>
                  <a:pt x="266978" y="3800540"/>
                  <a:pt x="276999" y="3889180"/>
                </a:cubicBezTo>
                <a:cubicBezTo>
                  <a:pt x="287020" y="3977820"/>
                  <a:pt x="240110" y="4528349"/>
                  <a:pt x="276999" y="4724734"/>
                </a:cubicBezTo>
                <a:cubicBezTo>
                  <a:pt x="313888" y="4921119"/>
                  <a:pt x="294387" y="5141080"/>
                  <a:pt x="276999" y="5474081"/>
                </a:cubicBezTo>
                <a:cubicBezTo>
                  <a:pt x="259611" y="5807082"/>
                  <a:pt x="246854" y="6003882"/>
                  <a:pt x="276999" y="6137219"/>
                </a:cubicBezTo>
                <a:cubicBezTo>
                  <a:pt x="307144" y="6270556"/>
                  <a:pt x="293947" y="6591119"/>
                  <a:pt x="276999" y="6886566"/>
                </a:cubicBezTo>
                <a:cubicBezTo>
                  <a:pt x="260051" y="7182013"/>
                  <a:pt x="268145" y="7111361"/>
                  <a:pt x="276999" y="7291080"/>
                </a:cubicBezTo>
                <a:cubicBezTo>
                  <a:pt x="285853" y="7470799"/>
                  <a:pt x="279146" y="7500481"/>
                  <a:pt x="276999" y="7695595"/>
                </a:cubicBezTo>
                <a:cubicBezTo>
                  <a:pt x="274852" y="7890710"/>
                  <a:pt x="270459" y="8285376"/>
                  <a:pt x="276999" y="8643883"/>
                </a:cubicBezTo>
                <a:cubicBezTo>
                  <a:pt x="272179" y="8654484"/>
                  <a:pt x="158988" y="8666298"/>
                  <a:pt x="0" y="8666965"/>
                </a:cubicBezTo>
              </a:path>
              <a:path w="276999" h="8666965" fill="none" stroke="0" extrusionOk="0">
                <a:moveTo>
                  <a:pt x="0" y="0"/>
                </a:moveTo>
                <a:cubicBezTo>
                  <a:pt x="155369" y="848"/>
                  <a:pt x="278813" y="10089"/>
                  <a:pt x="276999" y="23082"/>
                </a:cubicBezTo>
                <a:cubicBezTo>
                  <a:pt x="275745" y="131049"/>
                  <a:pt x="291075" y="366519"/>
                  <a:pt x="276999" y="513805"/>
                </a:cubicBezTo>
                <a:cubicBezTo>
                  <a:pt x="262923" y="661091"/>
                  <a:pt x="281701" y="996891"/>
                  <a:pt x="276999" y="1263151"/>
                </a:cubicBezTo>
                <a:cubicBezTo>
                  <a:pt x="272297" y="1529411"/>
                  <a:pt x="266602" y="1505619"/>
                  <a:pt x="276999" y="1667666"/>
                </a:cubicBezTo>
                <a:cubicBezTo>
                  <a:pt x="287396" y="1829714"/>
                  <a:pt x="303521" y="2264638"/>
                  <a:pt x="276999" y="2417012"/>
                </a:cubicBezTo>
                <a:cubicBezTo>
                  <a:pt x="250477" y="2569386"/>
                  <a:pt x="275594" y="2784849"/>
                  <a:pt x="276999" y="2907735"/>
                </a:cubicBezTo>
                <a:cubicBezTo>
                  <a:pt x="278404" y="3030621"/>
                  <a:pt x="305031" y="3199518"/>
                  <a:pt x="276999" y="3484665"/>
                </a:cubicBezTo>
                <a:cubicBezTo>
                  <a:pt x="248968" y="3769812"/>
                  <a:pt x="269188" y="3809741"/>
                  <a:pt x="276999" y="4061596"/>
                </a:cubicBezTo>
                <a:cubicBezTo>
                  <a:pt x="284810" y="4313451"/>
                  <a:pt x="290625" y="4348149"/>
                  <a:pt x="276999" y="4552318"/>
                </a:cubicBezTo>
                <a:cubicBezTo>
                  <a:pt x="263373" y="4756487"/>
                  <a:pt x="240005" y="5018827"/>
                  <a:pt x="276999" y="5387873"/>
                </a:cubicBezTo>
                <a:cubicBezTo>
                  <a:pt x="313993" y="5756920"/>
                  <a:pt x="262648" y="5903326"/>
                  <a:pt x="276999" y="6051011"/>
                </a:cubicBezTo>
                <a:cubicBezTo>
                  <a:pt x="291350" y="6198696"/>
                  <a:pt x="277731" y="6336804"/>
                  <a:pt x="276999" y="6455526"/>
                </a:cubicBezTo>
                <a:cubicBezTo>
                  <a:pt x="276267" y="6574249"/>
                  <a:pt x="302202" y="6830579"/>
                  <a:pt x="276999" y="7118664"/>
                </a:cubicBezTo>
                <a:cubicBezTo>
                  <a:pt x="251796" y="7406749"/>
                  <a:pt x="272885" y="7497043"/>
                  <a:pt x="276999" y="7695595"/>
                </a:cubicBezTo>
                <a:cubicBezTo>
                  <a:pt x="281113" y="7894147"/>
                  <a:pt x="321532" y="8262828"/>
                  <a:pt x="276999" y="8643883"/>
                </a:cubicBezTo>
                <a:cubicBezTo>
                  <a:pt x="271700" y="8660302"/>
                  <a:pt x="149036" y="8650600"/>
                  <a:pt x="0" y="8666965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22942405">
                  <a:prstGeom prst="righ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C87C009-AF8A-0AA2-B46B-CC2506F4F295}"/>
              </a:ext>
            </a:extLst>
          </p:cNvPr>
          <p:cNvSpPr txBox="1"/>
          <p:nvPr/>
        </p:nvSpPr>
        <p:spPr>
          <a:xfrm>
            <a:off x="1967417" y="5343525"/>
            <a:ext cx="86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he Hand Extrablack" panose="03070A02030502020204" pitchFamily="66" charset="0"/>
              </a:rPr>
              <a:t>The AEC Industries: Architecture, Engineering and Construction</a:t>
            </a:r>
            <a:endParaRPr lang="en-BE" sz="2800" dirty="0">
              <a:latin typeface="The Hand Extrablack" panose="03070A02030502020204" pitchFamily="66" charset="0"/>
            </a:endParaRP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8E1E768-D4EB-734A-2E53-8DB783F2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6</a:t>
            </a:fld>
            <a:endParaRPr lang="en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175C70-BD48-4B62-5B44-475CBB16B99C}"/>
              </a:ext>
            </a:extLst>
          </p:cNvPr>
          <p:cNvSpPr txBox="1"/>
          <p:nvPr/>
        </p:nvSpPr>
        <p:spPr>
          <a:xfrm>
            <a:off x="0" y="641566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GB" sz="1200" dirty="0">
              <a:latin typeface="Abadi Extra Light" panose="020B0204020104020204" pitchFamily="34" charset="0"/>
            </a:endParaRPr>
          </a:p>
          <a:p>
            <a:r>
              <a:rPr lang="en-GB" sz="1200" dirty="0">
                <a:latin typeface="Abadi Extra Light" panose="020B0204020104020204" pitchFamily="34" charset="0"/>
              </a:rPr>
              <a:t>© icons by Vitaly Gorbachev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EAB539C-F582-2FC1-DF6B-E3CE64BD7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4297" y="2637528"/>
            <a:ext cx="1257337" cy="162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6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1" grpId="0" animBg="1"/>
      <p:bldP spid="133" grpId="0" animBg="1"/>
      <p:bldP spid="134" grpId="0" animBg="1"/>
      <p:bldP spid="135" grpId="0"/>
      <p:bldP spid="136" grpId="0"/>
      <p:bldP spid="137" grpId="0" animBg="1"/>
      <p:bldP spid="139" grpId="0" animBg="1"/>
      <p:bldP spid="140" grpId="0"/>
      <p:bldP spid="141" grpId="0" animBg="1"/>
      <p:bldP spid="143" grpId="0" animBg="1"/>
      <p:bldP spid="144" grpId="0"/>
      <p:bldP spid="2" grpId="0" animBg="1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96462E9-071E-6477-3108-C441383F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554" y="1879749"/>
            <a:ext cx="5187577" cy="4267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FB539-944D-5878-F948-917531489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975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Semantic graph with sensors and building topology</a:t>
            </a:r>
            <a:endParaRPr lang="en-GB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C0F90-3704-0CF5-906F-EBF104B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60</a:t>
            </a:fld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E27A8-8E10-C52E-F391-AE9539571A4B}"/>
              </a:ext>
            </a:extLst>
          </p:cNvPr>
          <p:cNvGrpSpPr/>
          <p:nvPr/>
        </p:nvGrpSpPr>
        <p:grpSpPr>
          <a:xfrm>
            <a:off x="724937" y="2451298"/>
            <a:ext cx="3666415" cy="3359185"/>
            <a:chOff x="543702" y="1471648"/>
            <a:chExt cx="2749811" cy="25193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791DD0-CAFF-833B-B553-55EA0C6FA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702" y="1471648"/>
              <a:ext cx="2749811" cy="2519389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CD5E88E-DB33-564A-0874-34782BBD7F17}"/>
                </a:ext>
              </a:extLst>
            </p:cNvPr>
            <p:cNvSpPr/>
            <p:nvPr/>
          </p:nvSpPr>
          <p:spPr>
            <a:xfrm>
              <a:off x="1414392" y="1499976"/>
              <a:ext cx="747736" cy="657648"/>
            </a:xfrm>
            <a:prstGeom prst="ellipse">
              <a:avLst/>
            </a:prstGeom>
            <a:noFill/>
            <a:ln w="1905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3D12CA-5EBA-0447-CDC9-89861AC2FF5D}"/>
              </a:ext>
            </a:extLst>
          </p:cNvPr>
          <p:cNvCxnSpPr>
            <a:cxnSpLocks/>
          </p:cNvCxnSpPr>
          <p:nvPr/>
        </p:nvCxnSpPr>
        <p:spPr>
          <a:xfrm>
            <a:off x="2882838" y="3143713"/>
            <a:ext cx="3789729" cy="1633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03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0"/>
    </mc:Choice>
    <mc:Fallback xmlns="">
      <p:transition spd="slow" advTm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D306-890C-4C98-A8E5-8787120E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ontologies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1961-E3CE-4F7E-8F80-DD961A62D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		</a:t>
            </a:r>
            <a:r>
              <a:rPr lang="nl-BE" dirty="0">
                <a:hlinkClick r:id="rId2"/>
              </a:rPr>
              <a:t>https://w3id.org/bot#</a:t>
            </a:r>
            <a:r>
              <a:rPr lang="nl-BE" dirty="0"/>
              <a:t> </a:t>
            </a:r>
            <a:endParaRPr lang="en-US" dirty="0"/>
          </a:p>
          <a:p>
            <a:r>
              <a:rPr lang="en-US" dirty="0"/>
              <a:t>BEO		</a:t>
            </a:r>
            <a:r>
              <a:rPr lang="en-US" dirty="0">
                <a:hlinkClick r:id="rId3"/>
              </a:rPr>
              <a:t>https://pi.pauwel.be/voc/buildingelement/</a:t>
            </a:r>
            <a:endParaRPr lang="en-US" dirty="0"/>
          </a:p>
          <a:p>
            <a:r>
              <a:rPr lang="en-US" dirty="0"/>
              <a:t>MEP		</a:t>
            </a:r>
            <a:r>
              <a:rPr lang="en-US" dirty="0">
                <a:hlinkClick r:id="rId4"/>
              </a:rPr>
              <a:t>https://pi.pauwel.be/voc/distributionelement/</a:t>
            </a:r>
            <a:r>
              <a:rPr lang="en-US" dirty="0"/>
              <a:t> </a:t>
            </a:r>
          </a:p>
          <a:p>
            <a:r>
              <a:rPr lang="en-US" dirty="0"/>
              <a:t>OMG		</a:t>
            </a:r>
            <a:r>
              <a:rPr lang="en-US" dirty="0">
                <a:hlinkClick r:id="rId5"/>
              </a:rPr>
              <a:t>https://w3id.org/omg#</a:t>
            </a:r>
            <a:r>
              <a:rPr lang="en-US" dirty="0"/>
              <a:t> </a:t>
            </a:r>
          </a:p>
          <a:p>
            <a:r>
              <a:rPr lang="en-US" dirty="0"/>
              <a:t>FOG		</a:t>
            </a:r>
            <a:r>
              <a:rPr lang="nl-BE" dirty="0">
                <a:hlinkClick r:id="rId6"/>
              </a:rPr>
              <a:t>https://w3id.org/fog#</a:t>
            </a:r>
            <a:r>
              <a:rPr lang="nl-BE" dirty="0"/>
              <a:t> </a:t>
            </a:r>
            <a:endParaRPr lang="en-US" dirty="0"/>
          </a:p>
          <a:p>
            <a:r>
              <a:rPr lang="en-US" dirty="0"/>
              <a:t>BPO		</a:t>
            </a:r>
            <a:r>
              <a:rPr lang="nl-BE" dirty="0">
                <a:hlinkClick r:id="rId7"/>
              </a:rPr>
              <a:t>https://www.w3id.org/bpo#</a:t>
            </a:r>
            <a:r>
              <a:rPr lang="nl-BE" dirty="0"/>
              <a:t> </a:t>
            </a:r>
            <a:endParaRPr lang="en-US" dirty="0"/>
          </a:p>
          <a:p>
            <a:r>
              <a:rPr lang="en-US" dirty="0"/>
              <a:t>OPM		</a:t>
            </a:r>
            <a:r>
              <a:rPr lang="nl-BE" dirty="0">
                <a:hlinkClick r:id="rId8"/>
              </a:rPr>
              <a:t>https://www.w3id.org/opm#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 err="1"/>
              <a:t>Revit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LBD </a:t>
            </a:r>
            <a:r>
              <a:rPr lang="nl-BE" dirty="0" err="1"/>
              <a:t>exporter</a:t>
            </a:r>
            <a:r>
              <a:rPr lang="nl-BE" dirty="0"/>
              <a:t>: on </a:t>
            </a:r>
            <a:r>
              <a:rPr lang="nl-BE" dirty="0" err="1"/>
              <a:t>demand</a:t>
            </a:r>
            <a:endParaRPr lang="nl-BE" dirty="0"/>
          </a:p>
          <a:p>
            <a:r>
              <a:rPr lang="nl-BE" dirty="0"/>
              <a:t>IFC </a:t>
            </a:r>
            <a:r>
              <a:rPr lang="nl-BE" dirty="0" err="1"/>
              <a:t>to</a:t>
            </a:r>
            <a:r>
              <a:rPr lang="nl-BE" dirty="0"/>
              <a:t> LBD converter: on </a:t>
            </a:r>
            <a:r>
              <a:rPr lang="nl-BE" dirty="0" err="1"/>
              <a:t>demand</a:t>
            </a:r>
            <a:endParaRPr lang="nl-BE" dirty="0"/>
          </a:p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97C9A-A946-4D06-8266-838428BF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Linked data foundations, RDF, and SPARQL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173AD-933F-4228-95A0-CC23C086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751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2804DF-3223-A088-B5F3-8F33D713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62</a:t>
            </a:fld>
            <a:endParaRPr lang="en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3A0AC33-4288-4489-9CAD-3F2764EE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37" y="370114"/>
            <a:ext cx="8711928" cy="61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02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70625-826F-FA39-FC94-047619E5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“Hybrid” Knowledge graphs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BB13A1-4549-8FAA-BB76-AF299814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Heterogeneity! (“Does everything need to be RDF now?”)</a:t>
            </a:r>
          </a:p>
          <a:p>
            <a:endParaRPr lang="en-GB" dirty="0"/>
          </a:p>
          <a:p>
            <a:r>
              <a:rPr lang="en-GB" dirty="0"/>
              <a:t>How can we link geometry, images, point clouds…?</a:t>
            </a:r>
          </a:p>
          <a:p>
            <a:pPr lvl="1"/>
            <a:r>
              <a:rPr lang="en-GB" dirty="0"/>
              <a:t>Direct linking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Multi-models in AEC</a:t>
            </a:r>
          </a:p>
          <a:p>
            <a:pPr lvl="2"/>
            <a:r>
              <a:rPr lang="en-GB" dirty="0"/>
              <a:t>ICDD (ISO 21597)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642BE8-A3D4-7013-3D38-F12E2E8D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63</a:t>
            </a:fld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6D003-46A3-53E8-6B0B-6008745FA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30"/>
          <a:stretch/>
        </p:blipFill>
        <p:spPr>
          <a:xfrm>
            <a:off x="923897" y="3631796"/>
            <a:ext cx="6226080" cy="17146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6688F5-367B-A24F-851D-B5BF02556543}"/>
              </a:ext>
            </a:extLst>
          </p:cNvPr>
          <p:cNvSpPr/>
          <p:nvPr/>
        </p:nvSpPr>
        <p:spPr>
          <a:xfrm>
            <a:off x="7455859" y="3682596"/>
            <a:ext cx="3983638" cy="1816792"/>
          </a:xfrm>
          <a:custGeom>
            <a:avLst/>
            <a:gdLst>
              <a:gd name="connsiteX0" fmla="*/ 0 w 3983638"/>
              <a:gd name="connsiteY0" fmla="*/ 146052 h 1816792"/>
              <a:gd name="connsiteX1" fmla="*/ 146052 w 3983638"/>
              <a:gd name="connsiteY1" fmla="*/ 0 h 1816792"/>
              <a:gd name="connsiteX2" fmla="*/ 835138 w 3983638"/>
              <a:gd name="connsiteY2" fmla="*/ 0 h 1816792"/>
              <a:gd name="connsiteX3" fmla="*/ 1524225 w 3983638"/>
              <a:gd name="connsiteY3" fmla="*/ 0 h 1816792"/>
              <a:gd name="connsiteX4" fmla="*/ 2065650 w 3983638"/>
              <a:gd name="connsiteY4" fmla="*/ 0 h 1816792"/>
              <a:gd name="connsiteX5" fmla="*/ 2754736 w 3983638"/>
              <a:gd name="connsiteY5" fmla="*/ 0 h 1816792"/>
              <a:gd name="connsiteX6" fmla="*/ 3837586 w 3983638"/>
              <a:gd name="connsiteY6" fmla="*/ 0 h 1816792"/>
              <a:gd name="connsiteX7" fmla="*/ 3983638 w 3983638"/>
              <a:gd name="connsiteY7" fmla="*/ 146052 h 1816792"/>
              <a:gd name="connsiteX8" fmla="*/ 3983638 w 3983638"/>
              <a:gd name="connsiteY8" fmla="*/ 654281 h 1816792"/>
              <a:gd name="connsiteX9" fmla="*/ 3983638 w 3983638"/>
              <a:gd name="connsiteY9" fmla="*/ 1162511 h 1816792"/>
              <a:gd name="connsiteX10" fmla="*/ 3983638 w 3983638"/>
              <a:gd name="connsiteY10" fmla="*/ 1670740 h 1816792"/>
              <a:gd name="connsiteX11" fmla="*/ 3837586 w 3983638"/>
              <a:gd name="connsiteY11" fmla="*/ 1816792 h 1816792"/>
              <a:gd name="connsiteX12" fmla="*/ 3185415 w 3983638"/>
              <a:gd name="connsiteY12" fmla="*/ 1816792 h 1816792"/>
              <a:gd name="connsiteX13" fmla="*/ 2570159 w 3983638"/>
              <a:gd name="connsiteY13" fmla="*/ 1816792 h 1816792"/>
              <a:gd name="connsiteX14" fmla="*/ 2065650 w 3983638"/>
              <a:gd name="connsiteY14" fmla="*/ 1816792 h 1816792"/>
              <a:gd name="connsiteX15" fmla="*/ 1561140 w 3983638"/>
              <a:gd name="connsiteY15" fmla="*/ 1816792 h 1816792"/>
              <a:gd name="connsiteX16" fmla="*/ 945884 w 3983638"/>
              <a:gd name="connsiteY16" fmla="*/ 1816792 h 1816792"/>
              <a:gd name="connsiteX17" fmla="*/ 146052 w 3983638"/>
              <a:gd name="connsiteY17" fmla="*/ 1816792 h 1816792"/>
              <a:gd name="connsiteX18" fmla="*/ 0 w 3983638"/>
              <a:gd name="connsiteY18" fmla="*/ 1670740 h 1816792"/>
              <a:gd name="connsiteX19" fmla="*/ 0 w 3983638"/>
              <a:gd name="connsiteY19" fmla="*/ 1177758 h 1816792"/>
              <a:gd name="connsiteX20" fmla="*/ 0 w 3983638"/>
              <a:gd name="connsiteY20" fmla="*/ 669528 h 1816792"/>
              <a:gd name="connsiteX21" fmla="*/ 0 w 3983638"/>
              <a:gd name="connsiteY21" fmla="*/ 146052 h 181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83638" h="1816792" fill="none" extrusionOk="0">
                <a:moveTo>
                  <a:pt x="0" y="146052"/>
                </a:moveTo>
                <a:cubicBezTo>
                  <a:pt x="-1131" y="68562"/>
                  <a:pt x="53915" y="-10641"/>
                  <a:pt x="146052" y="0"/>
                </a:cubicBezTo>
                <a:cubicBezTo>
                  <a:pt x="316398" y="17281"/>
                  <a:pt x="504534" y="-25834"/>
                  <a:pt x="835138" y="0"/>
                </a:cubicBezTo>
                <a:cubicBezTo>
                  <a:pt x="1165742" y="25834"/>
                  <a:pt x="1294405" y="10917"/>
                  <a:pt x="1524225" y="0"/>
                </a:cubicBezTo>
                <a:cubicBezTo>
                  <a:pt x="1754045" y="-10917"/>
                  <a:pt x="1898032" y="15127"/>
                  <a:pt x="2065650" y="0"/>
                </a:cubicBezTo>
                <a:cubicBezTo>
                  <a:pt x="2233269" y="-15127"/>
                  <a:pt x="2496123" y="-34260"/>
                  <a:pt x="2754736" y="0"/>
                </a:cubicBezTo>
                <a:cubicBezTo>
                  <a:pt x="3013349" y="34260"/>
                  <a:pt x="3519539" y="-3431"/>
                  <a:pt x="3837586" y="0"/>
                </a:cubicBezTo>
                <a:cubicBezTo>
                  <a:pt x="3914001" y="11675"/>
                  <a:pt x="3981197" y="65093"/>
                  <a:pt x="3983638" y="146052"/>
                </a:cubicBezTo>
                <a:cubicBezTo>
                  <a:pt x="4006078" y="247782"/>
                  <a:pt x="3972220" y="552398"/>
                  <a:pt x="3983638" y="654281"/>
                </a:cubicBezTo>
                <a:cubicBezTo>
                  <a:pt x="3995056" y="756164"/>
                  <a:pt x="3989872" y="963820"/>
                  <a:pt x="3983638" y="1162511"/>
                </a:cubicBezTo>
                <a:cubicBezTo>
                  <a:pt x="3977405" y="1361202"/>
                  <a:pt x="3980719" y="1511591"/>
                  <a:pt x="3983638" y="1670740"/>
                </a:cubicBezTo>
                <a:cubicBezTo>
                  <a:pt x="3983724" y="1770987"/>
                  <a:pt x="3920185" y="1814611"/>
                  <a:pt x="3837586" y="1816792"/>
                </a:cubicBezTo>
                <a:cubicBezTo>
                  <a:pt x="3559204" y="1846868"/>
                  <a:pt x="3333750" y="1814657"/>
                  <a:pt x="3185415" y="1816792"/>
                </a:cubicBezTo>
                <a:cubicBezTo>
                  <a:pt x="3037080" y="1818927"/>
                  <a:pt x="2747653" y="1788947"/>
                  <a:pt x="2570159" y="1816792"/>
                </a:cubicBezTo>
                <a:cubicBezTo>
                  <a:pt x="2392665" y="1844637"/>
                  <a:pt x="2261811" y="1811675"/>
                  <a:pt x="2065650" y="1816792"/>
                </a:cubicBezTo>
                <a:cubicBezTo>
                  <a:pt x="1869489" y="1821909"/>
                  <a:pt x="1732321" y="1834716"/>
                  <a:pt x="1561140" y="1816792"/>
                </a:cubicBezTo>
                <a:cubicBezTo>
                  <a:pt x="1389959" y="1798869"/>
                  <a:pt x="1151226" y="1787947"/>
                  <a:pt x="945884" y="1816792"/>
                </a:cubicBezTo>
                <a:cubicBezTo>
                  <a:pt x="740542" y="1845637"/>
                  <a:pt x="521236" y="1813967"/>
                  <a:pt x="146052" y="1816792"/>
                </a:cubicBezTo>
                <a:cubicBezTo>
                  <a:pt x="58429" y="1828042"/>
                  <a:pt x="11753" y="1758025"/>
                  <a:pt x="0" y="1670740"/>
                </a:cubicBezTo>
                <a:cubicBezTo>
                  <a:pt x="16738" y="1445223"/>
                  <a:pt x="-6542" y="1312460"/>
                  <a:pt x="0" y="1177758"/>
                </a:cubicBezTo>
                <a:cubicBezTo>
                  <a:pt x="6542" y="1043056"/>
                  <a:pt x="7834" y="901012"/>
                  <a:pt x="0" y="669528"/>
                </a:cubicBezTo>
                <a:cubicBezTo>
                  <a:pt x="-7834" y="438044"/>
                  <a:pt x="17836" y="393771"/>
                  <a:pt x="0" y="146052"/>
                </a:cubicBezTo>
                <a:close/>
              </a:path>
              <a:path w="3983638" h="1816792" stroke="0" extrusionOk="0">
                <a:moveTo>
                  <a:pt x="0" y="146052"/>
                </a:moveTo>
                <a:cubicBezTo>
                  <a:pt x="8487" y="65511"/>
                  <a:pt x="58113" y="6376"/>
                  <a:pt x="146052" y="0"/>
                </a:cubicBezTo>
                <a:cubicBezTo>
                  <a:pt x="421844" y="9827"/>
                  <a:pt x="580159" y="-28029"/>
                  <a:pt x="798223" y="0"/>
                </a:cubicBezTo>
                <a:cubicBezTo>
                  <a:pt x="1016287" y="28029"/>
                  <a:pt x="1084121" y="-20462"/>
                  <a:pt x="1339648" y="0"/>
                </a:cubicBezTo>
                <a:cubicBezTo>
                  <a:pt x="1595175" y="20462"/>
                  <a:pt x="1718689" y="-19651"/>
                  <a:pt x="1844158" y="0"/>
                </a:cubicBezTo>
                <a:cubicBezTo>
                  <a:pt x="1969627" y="19651"/>
                  <a:pt x="2317911" y="27807"/>
                  <a:pt x="2459413" y="0"/>
                </a:cubicBezTo>
                <a:cubicBezTo>
                  <a:pt x="2600915" y="-27807"/>
                  <a:pt x="2900279" y="-24176"/>
                  <a:pt x="3037754" y="0"/>
                </a:cubicBezTo>
                <a:cubicBezTo>
                  <a:pt x="3175229" y="24176"/>
                  <a:pt x="3564354" y="20339"/>
                  <a:pt x="3837586" y="0"/>
                </a:cubicBezTo>
                <a:cubicBezTo>
                  <a:pt x="3916703" y="4762"/>
                  <a:pt x="3983007" y="59513"/>
                  <a:pt x="3983638" y="146052"/>
                </a:cubicBezTo>
                <a:cubicBezTo>
                  <a:pt x="3973769" y="374864"/>
                  <a:pt x="4003833" y="436817"/>
                  <a:pt x="3983638" y="639034"/>
                </a:cubicBezTo>
                <a:cubicBezTo>
                  <a:pt x="3963443" y="841251"/>
                  <a:pt x="3999917" y="1063830"/>
                  <a:pt x="3983638" y="1177758"/>
                </a:cubicBezTo>
                <a:cubicBezTo>
                  <a:pt x="3967359" y="1291686"/>
                  <a:pt x="3984576" y="1507867"/>
                  <a:pt x="3983638" y="1670740"/>
                </a:cubicBezTo>
                <a:cubicBezTo>
                  <a:pt x="3978897" y="1750813"/>
                  <a:pt x="3907213" y="1810367"/>
                  <a:pt x="3837586" y="1816792"/>
                </a:cubicBezTo>
                <a:cubicBezTo>
                  <a:pt x="3568842" y="1795814"/>
                  <a:pt x="3355195" y="1816755"/>
                  <a:pt x="3185415" y="1816792"/>
                </a:cubicBezTo>
                <a:cubicBezTo>
                  <a:pt x="3015635" y="1816829"/>
                  <a:pt x="2737056" y="1803664"/>
                  <a:pt x="2607075" y="1816792"/>
                </a:cubicBezTo>
                <a:cubicBezTo>
                  <a:pt x="2477094" y="1829920"/>
                  <a:pt x="2223394" y="1793945"/>
                  <a:pt x="1991819" y="1816792"/>
                </a:cubicBezTo>
                <a:cubicBezTo>
                  <a:pt x="1760244" y="1839639"/>
                  <a:pt x="1641897" y="1785301"/>
                  <a:pt x="1302733" y="1816792"/>
                </a:cubicBezTo>
                <a:cubicBezTo>
                  <a:pt x="963569" y="1848283"/>
                  <a:pt x="691284" y="1771784"/>
                  <a:pt x="146052" y="1816792"/>
                </a:cubicBezTo>
                <a:cubicBezTo>
                  <a:pt x="70920" y="1819900"/>
                  <a:pt x="-13529" y="1748320"/>
                  <a:pt x="0" y="1670740"/>
                </a:cubicBezTo>
                <a:cubicBezTo>
                  <a:pt x="6106" y="1467742"/>
                  <a:pt x="-10931" y="1414946"/>
                  <a:pt x="0" y="1193004"/>
                </a:cubicBezTo>
                <a:cubicBezTo>
                  <a:pt x="10931" y="971062"/>
                  <a:pt x="-26918" y="834675"/>
                  <a:pt x="0" y="654281"/>
                </a:cubicBezTo>
                <a:cubicBezTo>
                  <a:pt x="26918" y="473887"/>
                  <a:pt x="4784" y="316190"/>
                  <a:pt x="0" y="1460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803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59CC8-3848-27C8-5325-D5D4805AF665}"/>
              </a:ext>
            </a:extLst>
          </p:cNvPr>
          <p:cNvSpPr txBox="1"/>
          <p:nvPr/>
        </p:nvSpPr>
        <p:spPr>
          <a:xfrm>
            <a:off x="7565295" y="3817372"/>
            <a:ext cx="250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inst:space1   bot:hasSimple3DModel </a:t>
            </a:r>
          </a:p>
          <a:p>
            <a:r>
              <a:rPr lang="en-US" sz="2000" dirty="0">
                <a:latin typeface="The Hand Extrablack" panose="03070A02030502020204" pitchFamily="66" charset="0"/>
              </a:rPr>
              <a:t>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CBCFA-6BC4-3FE5-48F0-F3F905FA0F7E}"/>
              </a:ext>
            </a:extLst>
          </p:cNvPr>
          <p:cNvSpPr txBox="1"/>
          <p:nvPr/>
        </p:nvSpPr>
        <p:spPr>
          <a:xfrm>
            <a:off x="10073896" y="3817372"/>
            <a:ext cx="13656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“v 0 0 0</a:t>
            </a:r>
          </a:p>
          <a:p>
            <a:r>
              <a:rPr lang="en-US" sz="2000" dirty="0">
                <a:latin typeface="The Hand Extrablack" panose="03070A02030502020204" pitchFamily="66" charset="0"/>
              </a:rPr>
              <a:t>v 0 6500 0</a:t>
            </a:r>
          </a:p>
          <a:p>
            <a:r>
              <a:rPr lang="en-US" sz="2000" dirty="0">
                <a:latin typeface="The Hand Extrablack" panose="03070A02030502020204" pitchFamily="66" charset="0"/>
              </a:rPr>
              <a:t>v 0 6500 2750</a:t>
            </a:r>
          </a:p>
          <a:p>
            <a:r>
              <a:rPr lang="en-US" sz="2000" dirty="0">
                <a:latin typeface="The Hand Extrablack" panose="03070A02030502020204" pitchFamily="66" charset="0"/>
              </a:rPr>
              <a:t>n 0 0 1</a:t>
            </a:r>
          </a:p>
          <a:p>
            <a:r>
              <a:rPr lang="en-US" sz="2000" dirty="0">
                <a:latin typeface="The Hand Extrablack" panose="03070A02030502020204" pitchFamily="66" charset="0"/>
              </a:rPr>
              <a:t>f 1//1 2//1 3//1”</a:t>
            </a:r>
          </a:p>
        </p:txBody>
      </p:sp>
    </p:spTree>
    <p:extLst>
      <p:ext uri="{BB962C8B-B14F-4D97-AF65-F5344CB8AC3E}">
        <p14:creationId xmlns:p14="http://schemas.microsoft.com/office/powerpoint/2010/main" val="193882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70625-826F-FA39-FC94-047619E5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“Hybrid” Knowledge graphs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BB13A1-4549-8FAA-BB76-AF299814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Heterogeneity! (“Does everything need to be RDF now?”)</a:t>
            </a:r>
          </a:p>
          <a:p>
            <a:endParaRPr lang="en-GB" dirty="0"/>
          </a:p>
          <a:p>
            <a:r>
              <a:rPr lang="en-GB" dirty="0"/>
              <a:t>How can we link geometry, images, point clouds…?</a:t>
            </a:r>
          </a:p>
          <a:p>
            <a:pPr lvl="1"/>
            <a:r>
              <a:rPr lang="en-GB" dirty="0"/>
              <a:t>Direct linking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Multi-models in AEC</a:t>
            </a:r>
          </a:p>
          <a:p>
            <a:pPr lvl="2"/>
            <a:r>
              <a:rPr lang="en-GB" dirty="0"/>
              <a:t>ICDD (ISO 21597)</a:t>
            </a:r>
            <a:endParaRPr lang="en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642BE8-A3D4-7013-3D38-F12E2E8D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64</a:t>
            </a:fld>
            <a:endParaRPr lang="en-B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6688F5-367B-A24F-851D-B5BF02556543}"/>
              </a:ext>
            </a:extLst>
          </p:cNvPr>
          <p:cNvSpPr/>
          <p:nvPr/>
        </p:nvSpPr>
        <p:spPr>
          <a:xfrm>
            <a:off x="7354258" y="4215996"/>
            <a:ext cx="4278239" cy="707886"/>
          </a:xfrm>
          <a:custGeom>
            <a:avLst/>
            <a:gdLst>
              <a:gd name="connsiteX0" fmla="*/ 0 w 4278239"/>
              <a:gd name="connsiteY0" fmla="*/ 56907 h 707886"/>
              <a:gd name="connsiteX1" fmla="*/ 56907 w 4278239"/>
              <a:gd name="connsiteY1" fmla="*/ 0 h 707886"/>
              <a:gd name="connsiteX2" fmla="*/ 750978 w 4278239"/>
              <a:gd name="connsiteY2" fmla="*/ 0 h 707886"/>
              <a:gd name="connsiteX3" fmla="*/ 1403404 w 4278239"/>
              <a:gd name="connsiteY3" fmla="*/ 0 h 707886"/>
              <a:gd name="connsiteX4" fmla="*/ 2014187 w 4278239"/>
              <a:gd name="connsiteY4" fmla="*/ 0 h 707886"/>
              <a:gd name="connsiteX5" fmla="*/ 2666613 w 4278239"/>
              <a:gd name="connsiteY5" fmla="*/ 0 h 707886"/>
              <a:gd name="connsiteX6" fmla="*/ 3443973 w 4278239"/>
              <a:gd name="connsiteY6" fmla="*/ 0 h 707886"/>
              <a:gd name="connsiteX7" fmla="*/ 4221332 w 4278239"/>
              <a:gd name="connsiteY7" fmla="*/ 0 h 707886"/>
              <a:gd name="connsiteX8" fmla="*/ 4278239 w 4278239"/>
              <a:gd name="connsiteY8" fmla="*/ 56907 h 707886"/>
              <a:gd name="connsiteX9" fmla="*/ 4278239 w 4278239"/>
              <a:gd name="connsiteY9" fmla="*/ 650979 h 707886"/>
              <a:gd name="connsiteX10" fmla="*/ 4221332 w 4278239"/>
              <a:gd name="connsiteY10" fmla="*/ 707886 h 707886"/>
              <a:gd name="connsiteX11" fmla="*/ 3652194 w 4278239"/>
              <a:gd name="connsiteY11" fmla="*/ 707886 h 707886"/>
              <a:gd name="connsiteX12" fmla="*/ 3083056 w 4278239"/>
              <a:gd name="connsiteY12" fmla="*/ 707886 h 707886"/>
              <a:gd name="connsiteX13" fmla="*/ 2347341 w 4278239"/>
              <a:gd name="connsiteY13" fmla="*/ 707886 h 707886"/>
              <a:gd name="connsiteX14" fmla="*/ 1653270 w 4278239"/>
              <a:gd name="connsiteY14" fmla="*/ 707886 h 707886"/>
              <a:gd name="connsiteX15" fmla="*/ 1084132 w 4278239"/>
              <a:gd name="connsiteY15" fmla="*/ 707886 h 707886"/>
              <a:gd name="connsiteX16" fmla="*/ 56907 w 4278239"/>
              <a:gd name="connsiteY16" fmla="*/ 707886 h 707886"/>
              <a:gd name="connsiteX17" fmla="*/ 0 w 4278239"/>
              <a:gd name="connsiteY17" fmla="*/ 650979 h 707886"/>
              <a:gd name="connsiteX18" fmla="*/ 0 w 4278239"/>
              <a:gd name="connsiteY18" fmla="*/ 56907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78239" h="707886" fill="none" extrusionOk="0">
                <a:moveTo>
                  <a:pt x="0" y="56907"/>
                </a:moveTo>
                <a:cubicBezTo>
                  <a:pt x="3434" y="24613"/>
                  <a:pt x="19314" y="1688"/>
                  <a:pt x="56907" y="0"/>
                </a:cubicBezTo>
                <a:cubicBezTo>
                  <a:pt x="363233" y="-560"/>
                  <a:pt x="519832" y="-1812"/>
                  <a:pt x="750978" y="0"/>
                </a:cubicBezTo>
                <a:cubicBezTo>
                  <a:pt x="982124" y="1812"/>
                  <a:pt x="1185585" y="-1428"/>
                  <a:pt x="1403404" y="0"/>
                </a:cubicBezTo>
                <a:cubicBezTo>
                  <a:pt x="1621223" y="1428"/>
                  <a:pt x="1788336" y="15172"/>
                  <a:pt x="2014187" y="0"/>
                </a:cubicBezTo>
                <a:cubicBezTo>
                  <a:pt x="2240038" y="-15172"/>
                  <a:pt x="2364304" y="-32288"/>
                  <a:pt x="2666613" y="0"/>
                </a:cubicBezTo>
                <a:cubicBezTo>
                  <a:pt x="2968922" y="32288"/>
                  <a:pt x="3273464" y="-12443"/>
                  <a:pt x="3443973" y="0"/>
                </a:cubicBezTo>
                <a:cubicBezTo>
                  <a:pt x="3614482" y="12443"/>
                  <a:pt x="3868626" y="4590"/>
                  <a:pt x="4221332" y="0"/>
                </a:cubicBezTo>
                <a:cubicBezTo>
                  <a:pt x="4256783" y="2517"/>
                  <a:pt x="4278114" y="26262"/>
                  <a:pt x="4278239" y="56907"/>
                </a:cubicBezTo>
                <a:cubicBezTo>
                  <a:pt x="4293610" y="281887"/>
                  <a:pt x="4305050" y="372839"/>
                  <a:pt x="4278239" y="650979"/>
                </a:cubicBezTo>
                <a:cubicBezTo>
                  <a:pt x="4272983" y="684675"/>
                  <a:pt x="4252496" y="704458"/>
                  <a:pt x="4221332" y="707886"/>
                </a:cubicBezTo>
                <a:cubicBezTo>
                  <a:pt x="3947765" y="723112"/>
                  <a:pt x="3779081" y="706446"/>
                  <a:pt x="3652194" y="707886"/>
                </a:cubicBezTo>
                <a:cubicBezTo>
                  <a:pt x="3525307" y="709326"/>
                  <a:pt x="3271244" y="697952"/>
                  <a:pt x="3083056" y="707886"/>
                </a:cubicBezTo>
                <a:cubicBezTo>
                  <a:pt x="2894868" y="717820"/>
                  <a:pt x="2684931" y="721952"/>
                  <a:pt x="2347341" y="707886"/>
                </a:cubicBezTo>
                <a:cubicBezTo>
                  <a:pt x="2009752" y="693820"/>
                  <a:pt x="1865072" y="712555"/>
                  <a:pt x="1653270" y="707886"/>
                </a:cubicBezTo>
                <a:cubicBezTo>
                  <a:pt x="1441468" y="703217"/>
                  <a:pt x="1335325" y="726057"/>
                  <a:pt x="1084132" y="707886"/>
                </a:cubicBezTo>
                <a:cubicBezTo>
                  <a:pt x="832939" y="689715"/>
                  <a:pt x="445569" y="711576"/>
                  <a:pt x="56907" y="707886"/>
                </a:cubicBezTo>
                <a:cubicBezTo>
                  <a:pt x="26617" y="702915"/>
                  <a:pt x="-226" y="683843"/>
                  <a:pt x="0" y="650979"/>
                </a:cubicBezTo>
                <a:cubicBezTo>
                  <a:pt x="5563" y="360563"/>
                  <a:pt x="12846" y="292012"/>
                  <a:pt x="0" y="56907"/>
                </a:cubicBezTo>
                <a:close/>
              </a:path>
              <a:path w="4278239" h="707886" stroke="0" extrusionOk="0">
                <a:moveTo>
                  <a:pt x="0" y="56907"/>
                </a:moveTo>
                <a:cubicBezTo>
                  <a:pt x="5369" y="25554"/>
                  <a:pt x="20212" y="4614"/>
                  <a:pt x="56907" y="0"/>
                </a:cubicBezTo>
                <a:cubicBezTo>
                  <a:pt x="383732" y="-2331"/>
                  <a:pt x="548340" y="2694"/>
                  <a:pt x="792622" y="0"/>
                </a:cubicBezTo>
                <a:cubicBezTo>
                  <a:pt x="1036905" y="-2694"/>
                  <a:pt x="1128195" y="10214"/>
                  <a:pt x="1403404" y="0"/>
                </a:cubicBezTo>
                <a:cubicBezTo>
                  <a:pt x="1678613" y="-10214"/>
                  <a:pt x="1710321" y="26276"/>
                  <a:pt x="1972543" y="0"/>
                </a:cubicBezTo>
                <a:cubicBezTo>
                  <a:pt x="2234765" y="-26276"/>
                  <a:pt x="2502350" y="-16400"/>
                  <a:pt x="2666613" y="0"/>
                </a:cubicBezTo>
                <a:cubicBezTo>
                  <a:pt x="2830876" y="16400"/>
                  <a:pt x="2998472" y="-7583"/>
                  <a:pt x="3319040" y="0"/>
                </a:cubicBezTo>
                <a:cubicBezTo>
                  <a:pt x="3639608" y="7583"/>
                  <a:pt x="3771257" y="32197"/>
                  <a:pt x="4221332" y="0"/>
                </a:cubicBezTo>
                <a:cubicBezTo>
                  <a:pt x="4251576" y="3655"/>
                  <a:pt x="4278087" y="24060"/>
                  <a:pt x="4278239" y="56907"/>
                </a:cubicBezTo>
                <a:cubicBezTo>
                  <a:pt x="4295463" y="249568"/>
                  <a:pt x="4284095" y="428498"/>
                  <a:pt x="4278239" y="650979"/>
                </a:cubicBezTo>
                <a:cubicBezTo>
                  <a:pt x="4280363" y="680824"/>
                  <a:pt x="4250780" y="715247"/>
                  <a:pt x="4221332" y="707886"/>
                </a:cubicBezTo>
                <a:cubicBezTo>
                  <a:pt x="3939900" y="705364"/>
                  <a:pt x="3912430" y="729851"/>
                  <a:pt x="3652194" y="707886"/>
                </a:cubicBezTo>
                <a:cubicBezTo>
                  <a:pt x="3391958" y="685921"/>
                  <a:pt x="3146550" y="677605"/>
                  <a:pt x="2958123" y="707886"/>
                </a:cubicBezTo>
                <a:cubicBezTo>
                  <a:pt x="2769696" y="738167"/>
                  <a:pt x="2355386" y="740559"/>
                  <a:pt x="2180764" y="707886"/>
                </a:cubicBezTo>
                <a:cubicBezTo>
                  <a:pt x="2006142" y="675213"/>
                  <a:pt x="1710016" y="688852"/>
                  <a:pt x="1528337" y="707886"/>
                </a:cubicBezTo>
                <a:cubicBezTo>
                  <a:pt x="1346658" y="726920"/>
                  <a:pt x="975902" y="679970"/>
                  <a:pt x="834266" y="707886"/>
                </a:cubicBezTo>
                <a:cubicBezTo>
                  <a:pt x="692630" y="735802"/>
                  <a:pt x="280576" y="672300"/>
                  <a:pt x="56907" y="707886"/>
                </a:cubicBezTo>
                <a:cubicBezTo>
                  <a:pt x="23630" y="706183"/>
                  <a:pt x="1124" y="682961"/>
                  <a:pt x="0" y="650979"/>
                </a:cubicBezTo>
                <a:cubicBezTo>
                  <a:pt x="-437" y="490379"/>
                  <a:pt x="15081" y="242958"/>
                  <a:pt x="0" y="5690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803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59CC8-3848-27C8-5325-D5D4805AF665}"/>
              </a:ext>
            </a:extLst>
          </p:cNvPr>
          <p:cNvSpPr txBox="1"/>
          <p:nvPr/>
        </p:nvSpPr>
        <p:spPr>
          <a:xfrm>
            <a:off x="7463695" y="4350772"/>
            <a:ext cx="446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e Hand Extrablack" panose="03070A02030502020204" pitchFamily="66" charset="0"/>
              </a:rPr>
              <a:t>inst:space1   bot:has3DModel &lt;http://example.org/model1.gltf&gt; .</a:t>
            </a:r>
          </a:p>
          <a:p>
            <a:r>
              <a:rPr lang="en-US" sz="2000" dirty="0">
                <a:latin typeface="The Hand Extrablack" panose="03070A02030502020204" pitchFamily="66" charset="0"/>
              </a:rPr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6D003-46A3-53E8-6B0B-6008745FA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00"/>
          <a:stretch/>
        </p:blipFill>
        <p:spPr>
          <a:xfrm>
            <a:off x="1513666" y="3761164"/>
            <a:ext cx="5382434" cy="19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4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DAB644A9-4E1A-A152-AD80-C5B4B0FC5D28}"/>
              </a:ext>
            </a:extLst>
          </p:cNvPr>
          <p:cNvSpPr/>
          <p:nvPr/>
        </p:nvSpPr>
        <p:spPr>
          <a:xfrm>
            <a:off x="5750577" y="1639799"/>
            <a:ext cx="6152447" cy="4853076"/>
          </a:xfrm>
          <a:custGeom>
            <a:avLst/>
            <a:gdLst>
              <a:gd name="connsiteX0" fmla="*/ 0 w 6152447"/>
              <a:gd name="connsiteY0" fmla="*/ 431827 h 4853076"/>
              <a:gd name="connsiteX1" fmla="*/ 431827 w 6152447"/>
              <a:gd name="connsiteY1" fmla="*/ 0 h 4853076"/>
              <a:gd name="connsiteX2" fmla="*/ 1198702 w 6152447"/>
              <a:gd name="connsiteY2" fmla="*/ 0 h 4853076"/>
              <a:gd name="connsiteX3" fmla="*/ 1754025 w 6152447"/>
              <a:gd name="connsiteY3" fmla="*/ 0 h 4853076"/>
              <a:gd name="connsiteX4" fmla="*/ 2468012 w 6152447"/>
              <a:gd name="connsiteY4" fmla="*/ 0 h 4853076"/>
              <a:gd name="connsiteX5" fmla="*/ 3234887 w 6152447"/>
              <a:gd name="connsiteY5" fmla="*/ 0 h 4853076"/>
              <a:gd name="connsiteX6" fmla="*/ 3895986 w 6152447"/>
              <a:gd name="connsiteY6" fmla="*/ 0 h 4853076"/>
              <a:gd name="connsiteX7" fmla="*/ 4662861 w 6152447"/>
              <a:gd name="connsiteY7" fmla="*/ 0 h 4853076"/>
              <a:gd name="connsiteX8" fmla="*/ 5720620 w 6152447"/>
              <a:gd name="connsiteY8" fmla="*/ 0 h 4853076"/>
              <a:gd name="connsiteX9" fmla="*/ 6152447 w 6152447"/>
              <a:gd name="connsiteY9" fmla="*/ 431827 h 4853076"/>
              <a:gd name="connsiteX10" fmla="*/ 6152447 w 6152447"/>
              <a:gd name="connsiteY10" fmla="*/ 1136625 h 4853076"/>
              <a:gd name="connsiteX11" fmla="*/ 6152447 w 6152447"/>
              <a:gd name="connsiteY11" fmla="*/ 1761634 h 4853076"/>
              <a:gd name="connsiteX12" fmla="*/ 6152447 w 6152447"/>
              <a:gd name="connsiteY12" fmla="*/ 2306855 h 4853076"/>
              <a:gd name="connsiteX13" fmla="*/ 6152447 w 6152447"/>
              <a:gd name="connsiteY13" fmla="*/ 3011653 h 4853076"/>
              <a:gd name="connsiteX14" fmla="*/ 6152447 w 6152447"/>
              <a:gd name="connsiteY14" fmla="*/ 3756345 h 4853076"/>
              <a:gd name="connsiteX15" fmla="*/ 6152447 w 6152447"/>
              <a:gd name="connsiteY15" fmla="*/ 4421249 h 4853076"/>
              <a:gd name="connsiteX16" fmla="*/ 5720620 w 6152447"/>
              <a:gd name="connsiteY16" fmla="*/ 4853076 h 4853076"/>
              <a:gd name="connsiteX17" fmla="*/ 5006633 w 6152447"/>
              <a:gd name="connsiteY17" fmla="*/ 4853076 h 4853076"/>
              <a:gd name="connsiteX18" fmla="*/ 4292646 w 6152447"/>
              <a:gd name="connsiteY18" fmla="*/ 4853076 h 4853076"/>
              <a:gd name="connsiteX19" fmla="*/ 3631547 w 6152447"/>
              <a:gd name="connsiteY19" fmla="*/ 4853076 h 4853076"/>
              <a:gd name="connsiteX20" fmla="*/ 3023336 w 6152447"/>
              <a:gd name="connsiteY20" fmla="*/ 4853076 h 4853076"/>
              <a:gd name="connsiteX21" fmla="*/ 2468012 w 6152447"/>
              <a:gd name="connsiteY21" fmla="*/ 4853076 h 4853076"/>
              <a:gd name="connsiteX22" fmla="*/ 1806913 w 6152447"/>
              <a:gd name="connsiteY22" fmla="*/ 4853076 h 4853076"/>
              <a:gd name="connsiteX23" fmla="*/ 1304478 w 6152447"/>
              <a:gd name="connsiteY23" fmla="*/ 4853076 h 4853076"/>
              <a:gd name="connsiteX24" fmla="*/ 431827 w 6152447"/>
              <a:gd name="connsiteY24" fmla="*/ 4853076 h 4853076"/>
              <a:gd name="connsiteX25" fmla="*/ 0 w 6152447"/>
              <a:gd name="connsiteY25" fmla="*/ 4421249 h 4853076"/>
              <a:gd name="connsiteX26" fmla="*/ 0 w 6152447"/>
              <a:gd name="connsiteY26" fmla="*/ 3876028 h 4853076"/>
              <a:gd name="connsiteX27" fmla="*/ 0 w 6152447"/>
              <a:gd name="connsiteY27" fmla="*/ 3251019 h 4853076"/>
              <a:gd name="connsiteX28" fmla="*/ 0 w 6152447"/>
              <a:gd name="connsiteY28" fmla="*/ 2705798 h 4853076"/>
              <a:gd name="connsiteX29" fmla="*/ 0 w 6152447"/>
              <a:gd name="connsiteY29" fmla="*/ 2080788 h 4853076"/>
              <a:gd name="connsiteX30" fmla="*/ 0 w 6152447"/>
              <a:gd name="connsiteY30" fmla="*/ 1375990 h 4853076"/>
              <a:gd name="connsiteX31" fmla="*/ 0 w 6152447"/>
              <a:gd name="connsiteY31" fmla="*/ 431827 h 485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52447" h="4853076" fill="none" extrusionOk="0">
                <a:moveTo>
                  <a:pt x="0" y="431827"/>
                </a:moveTo>
                <a:cubicBezTo>
                  <a:pt x="41467" y="225404"/>
                  <a:pt x="225104" y="6472"/>
                  <a:pt x="431827" y="0"/>
                </a:cubicBezTo>
                <a:cubicBezTo>
                  <a:pt x="789124" y="36917"/>
                  <a:pt x="926841" y="4860"/>
                  <a:pt x="1198702" y="0"/>
                </a:cubicBezTo>
                <a:cubicBezTo>
                  <a:pt x="1470563" y="-4860"/>
                  <a:pt x="1532775" y="-18319"/>
                  <a:pt x="1754025" y="0"/>
                </a:cubicBezTo>
                <a:cubicBezTo>
                  <a:pt x="1975275" y="18319"/>
                  <a:pt x="2251712" y="13113"/>
                  <a:pt x="2468012" y="0"/>
                </a:cubicBezTo>
                <a:cubicBezTo>
                  <a:pt x="2684312" y="-13113"/>
                  <a:pt x="3072469" y="-18596"/>
                  <a:pt x="3234887" y="0"/>
                </a:cubicBezTo>
                <a:cubicBezTo>
                  <a:pt x="3397306" y="18596"/>
                  <a:pt x="3587106" y="-30552"/>
                  <a:pt x="3895986" y="0"/>
                </a:cubicBezTo>
                <a:cubicBezTo>
                  <a:pt x="4204866" y="30552"/>
                  <a:pt x="4290767" y="-1604"/>
                  <a:pt x="4662861" y="0"/>
                </a:cubicBezTo>
                <a:cubicBezTo>
                  <a:pt x="5034955" y="1604"/>
                  <a:pt x="5323822" y="-22512"/>
                  <a:pt x="5720620" y="0"/>
                </a:cubicBezTo>
                <a:cubicBezTo>
                  <a:pt x="5947822" y="24728"/>
                  <a:pt x="6150180" y="199155"/>
                  <a:pt x="6152447" y="431827"/>
                </a:cubicBezTo>
                <a:cubicBezTo>
                  <a:pt x="6174961" y="646353"/>
                  <a:pt x="6159649" y="951670"/>
                  <a:pt x="6152447" y="1136625"/>
                </a:cubicBezTo>
                <a:cubicBezTo>
                  <a:pt x="6145245" y="1321580"/>
                  <a:pt x="6152188" y="1589394"/>
                  <a:pt x="6152447" y="1761634"/>
                </a:cubicBezTo>
                <a:cubicBezTo>
                  <a:pt x="6152706" y="1933874"/>
                  <a:pt x="6150072" y="2136440"/>
                  <a:pt x="6152447" y="2306855"/>
                </a:cubicBezTo>
                <a:cubicBezTo>
                  <a:pt x="6154822" y="2477270"/>
                  <a:pt x="6128791" y="2865358"/>
                  <a:pt x="6152447" y="3011653"/>
                </a:cubicBezTo>
                <a:cubicBezTo>
                  <a:pt x="6176103" y="3157948"/>
                  <a:pt x="6180747" y="3499528"/>
                  <a:pt x="6152447" y="3756345"/>
                </a:cubicBezTo>
                <a:cubicBezTo>
                  <a:pt x="6124147" y="4013162"/>
                  <a:pt x="6127474" y="4095206"/>
                  <a:pt x="6152447" y="4421249"/>
                </a:cubicBezTo>
                <a:cubicBezTo>
                  <a:pt x="6156280" y="4610125"/>
                  <a:pt x="5998734" y="4825402"/>
                  <a:pt x="5720620" y="4853076"/>
                </a:cubicBezTo>
                <a:cubicBezTo>
                  <a:pt x="5549345" y="4880088"/>
                  <a:pt x="5283910" y="4856486"/>
                  <a:pt x="5006633" y="4853076"/>
                </a:cubicBezTo>
                <a:cubicBezTo>
                  <a:pt x="4729356" y="4849666"/>
                  <a:pt x="4648524" y="4819952"/>
                  <a:pt x="4292646" y="4853076"/>
                </a:cubicBezTo>
                <a:cubicBezTo>
                  <a:pt x="3936768" y="4886200"/>
                  <a:pt x="3764300" y="4854862"/>
                  <a:pt x="3631547" y="4853076"/>
                </a:cubicBezTo>
                <a:cubicBezTo>
                  <a:pt x="3498794" y="4851290"/>
                  <a:pt x="3234659" y="4879605"/>
                  <a:pt x="3023336" y="4853076"/>
                </a:cubicBezTo>
                <a:cubicBezTo>
                  <a:pt x="2812013" y="4826547"/>
                  <a:pt x="2686824" y="4839245"/>
                  <a:pt x="2468012" y="4853076"/>
                </a:cubicBezTo>
                <a:cubicBezTo>
                  <a:pt x="2249200" y="4866907"/>
                  <a:pt x="2050467" y="4827248"/>
                  <a:pt x="1806913" y="4853076"/>
                </a:cubicBezTo>
                <a:cubicBezTo>
                  <a:pt x="1563359" y="4878904"/>
                  <a:pt x="1435163" y="4872582"/>
                  <a:pt x="1304478" y="4853076"/>
                </a:cubicBezTo>
                <a:cubicBezTo>
                  <a:pt x="1173794" y="4833570"/>
                  <a:pt x="766723" y="4870323"/>
                  <a:pt x="431827" y="4853076"/>
                </a:cubicBezTo>
                <a:cubicBezTo>
                  <a:pt x="215251" y="4840724"/>
                  <a:pt x="37185" y="4659009"/>
                  <a:pt x="0" y="4421249"/>
                </a:cubicBezTo>
                <a:cubicBezTo>
                  <a:pt x="-1721" y="4205590"/>
                  <a:pt x="20787" y="4050828"/>
                  <a:pt x="0" y="3876028"/>
                </a:cubicBezTo>
                <a:cubicBezTo>
                  <a:pt x="-20787" y="3701228"/>
                  <a:pt x="27451" y="3494862"/>
                  <a:pt x="0" y="3251019"/>
                </a:cubicBezTo>
                <a:cubicBezTo>
                  <a:pt x="-27451" y="3007176"/>
                  <a:pt x="5320" y="2959514"/>
                  <a:pt x="0" y="2705798"/>
                </a:cubicBezTo>
                <a:cubicBezTo>
                  <a:pt x="-5320" y="2452082"/>
                  <a:pt x="-1090" y="2225975"/>
                  <a:pt x="0" y="2080788"/>
                </a:cubicBezTo>
                <a:cubicBezTo>
                  <a:pt x="1090" y="1935601"/>
                  <a:pt x="27729" y="1578740"/>
                  <a:pt x="0" y="1375990"/>
                </a:cubicBezTo>
                <a:cubicBezTo>
                  <a:pt x="-27729" y="1173240"/>
                  <a:pt x="-38403" y="881188"/>
                  <a:pt x="0" y="431827"/>
                </a:cubicBezTo>
                <a:close/>
              </a:path>
              <a:path w="6152447" h="4853076" stroke="0" extrusionOk="0">
                <a:moveTo>
                  <a:pt x="0" y="431827"/>
                </a:moveTo>
                <a:cubicBezTo>
                  <a:pt x="30853" y="191398"/>
                  <a:pt x="229562" y="-24817"/>
                  <a:pt x="431827" y="0"/>
                </a:cubicBezTo>
                <a:cubicBezTo>
                  <a:pt x="633213" y="14599"/>
                  <a:pt x="829410" y="15351"/>
                  <a:pt x="1092926" y="0"/>
                </a:cubicBezTo>
                <a:cubicBezTo>
                  <a:pt x="1356442" y="-15351"/>
                  <a:pt x="1477489" y="-17622"/>
                  <a:pt x="1806913" y="0"/>
                </a:cubicBezTo>
                <a:cubicBezTo>
                  <a:pt x="2136337" y="17622"/>
                  <a:pt x="2198268" y="-417"/>
                  <a:pt x="2309349" y="0"/>
                </a:cubicBezTo>
                <a:cubicBezTo>
                  <a:pt x="2420430" y="417"/>
                  <a:pt x="2785249" y="-28075"/>
                  <a:pt x="2970448" y="0"/>
                </a:cubicBezTo>
                <a:cubicBezTo>
                  <a:pt x="3155647" y="28075"/>
                  <a:pt x="3255637" y="13388"/>
                  <a:pt x="3472883" y="0"/>
                </a:cubicBezTo>
                <a:cubicBezTo>
                  <a:pt x="3690129" y="-13388"/>
                  <a:pt x="3975619" y="-21699"/>
                  <a:pt x="4133982" y="0"/>
                </a:cubicBezTo>
                <a:cubicBezTo>
                  <a:pt x="4292345" y="21699"/>
                  <a:pt x="4501041" y="25202"/>
                  <a:pt x="4742193" y="0"/>
                </a:cubicBezTo>
                <a:cubicBezTo>
                  <a:pt x="4983345" y="-25202"/>
                  <a:pt x="5235306" y="-24946"/>
                  <a:pt x="5720620" y="0"/>
                </a:cubicBezTo>
                <a:cubicBezTo>
                  <a:pt x="5939041" y="-16472"/>
                  <a:pt x="6182845" y="207600"/>
                  <a:pt x="6152447" y="431827"/>
                </a:cubicBezTo>
                <a:cubicBezTo>
                  <a:pt x="6153879" y="595004"/>
                  <a:pt x="6178204" y="914396"/>
                  <a:pt x="6152447" y="1096731"/>
                </a:cubicBezTo>
                <a:cubicBezTo>
                  <a:pt x="6126690" y="1279066"/>
                  <a:pt x="6141186" y="1426268"/>
                  <a:pt x="6152447" y="1681846"/>
                </a:cubicBezTo>
                <a:cubicBezTo>
                  <a:pt x="6163708" y="1937425"/>
                  <a:pt x="6179819" y="2035902"/>
                  <a:pt x="6152447" y="2346750"/>
                </a:cubicBezTo>
                <a:cubicBezTo>
                  <a:pt x="6125075" y="2657598"/>
                  <a:pt x="6140755" y="2689226"/>
                  <a:pt x="6152447" y="3011653"/>
                </a:cubicBezTo>
                <a:cubicBezTo>
                  <a:pt x="6164139" y="3334080"/>
                  <a:pt x="6158478" y="3431180"/>
                  <a:pt x="6152447" y="3676557"/>
                </a:cubicBezTo>
                <a:cubicBezTo>
                  <a:pt x="6146416" y="3921934"/>
                  <a:pt x="6128041" y="4086389"/>
                  <a:pt x="6152447" y="4421249"/>
                </a:cubicBezTo>
                <a:cubicBezTo>
                  <a:pt x="6190136" y="4678682"/>
                  <a:pt x="5935259" y="4844523"/>
                  <a:pt x="5720620" y="4853076"/>
                </a:cubicBezTo>
                <a:cubicBezTo>
                  <a:pt x="5366952" y="4848580"/>
                  <a:pt x="5286893" y="4851377"/>
                  <a:pt x="4953745" y="4853076"/>
                </a:cubicBezTo>
                <a:cubicBezTo>
                  <a:pt x="4620597" y="4854775"/>
                  <a:pt x="4513654" y="4838400"/>
                  <a:pt x="4345534" y="4853076"/>
                </a:cubicBezTo>
                <a:cubicBezTo>
                  <a:pt x="4177414" y="4867752"/>
                  <a:pt x="4025780" y="4837759"/>
                  <a:pt x="3843098" y="4853076"/>
                </a:cubicBezTo>
                <a:cubicBezTo>
                  <a:pt x="3660416" y="4868393"/>
                  <a:pt x="3369241" y="4884554"/>
                  <a:pt x="3181999" y="4853076"/>
                </a:cubicBezTo>
                <a:cubicBezTo>
                  <a:pt x="2994757" y="4821598"/>
                  <a:pt x="2899114" y="4835795"/>
                  <a:pt x="2626676" y="4853076"/>
                </a:cubicBezTo>
                <a:cubicBezTo>
                  <a:pt x="2354238" y="4870357"/>
                  <a:pt x="2253974" y="4853625"/>
                  <a:pt x="2124241" y="4853076"/>
                </a:cubicBezTo>
                <a:cubicBezTo>
                  <a:pt x="1994509" y="4852527"/>
                  <a:pt x="1646282" y="4821943"/>
                  <a:pt x="1357366" y="4853076"/>
                </a:cubicBezTo>
                <a:cubicBezTo>
                  <a:pt x="1068450" y="4884209"/>
                  <a:pt x="765256" y="4820636"/>
                  <a:pt x="431827" y="4853076"/>
                </a:cubicBezTo>
                <a:cubicBezTo>
                  <a:pt x="195205" y="4843857"/>
                  <a:pt x="-9554" y="4645057"/>
                  <a:pt x="0" y="4421249"/>
                </a:cubicBezTo>
                <a:cubicBezTo>
                  <a:pt x="-9040" y="4238660"/>
                  <a:pt x="12857" y="4059421"/>
                  <a:pt x="0" y="3836134"/>
                </a:cubicBezTo>
                <a:cubicBezTo>
                  <a:pt x="-12857" y="3612848"/>
                  <a:pt x="-17956" y="3449291"/>
                  <a:pt x="0" y="3171230"/>
                </a:cubicBezTo>
                <a:cubicBezTo>
                  <a:pt x="17956" y="2893169"/>
                  <a:pt x="18992" y="2824204"/>
                  <a:pt x="0" y="2626009"/>
                </a:cubicBezTo>
                <a:cubicBezTo>
                  <a:pt x="-18992" y="2427814"/>
                  <a:pt x="-3427" y="2268375"/>
                  <a:pt x="0" y="2080788"/>
                </a:cubicBezTo>
                <a:cubicBezTo>
                  <a:pt x="3427" y="1893201"/>
                  <a:pt x="-7156" y="1717549"/>
                  <a:pt x="0" y="1415884"/>
                </a:cubicBezTo>
                <a:cubicBezTo>
                  <a:pt x="7156" y="1114219"/>
                  <a:pt x="-36256" y="702854"/>
                  <a:pt x="0" y="4318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367171527">
                  <a:prstGeom prst="roundRect">
                    <a:avLst>
                      <a:gd name="adj" fmla="val 889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12B612-53AF-B5A8-CA68-F9105993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9686" cy="1325563"/>
          </a:xfrm>
        </p:spPr>
        <p:txBody>
          <a:bodyPr/>
          <a:lstStyle/>
          <a:p>
            <a:r>
              <a:rPr lang="en-GB" dirty="0"/>
              <a:t>Multi-models: ICDD</a:t>
            </a:r>
            <a:endParaRPr lang="en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A4DBD8-B805-5087-9476-3F4130B6BFFD}"/>
              </a:ext>
            </a:extLst>
          </p:cNvPr>
          <p:cNvSpPr txBox="1"/>
          <p:nvPr/>
        </p:nvSpPr>
        <p:spPr>
          <a:xfrm>
            <a:off x="7575474" y="581257"/>
            <a:ext cx="21920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ysClr val="windowText" lastClr="000000"/>
                </a:solidFill>
                <a:latin typeface="The Hand Extrablack" panose="03070A02030502020204" pitchFamily="66" charset="0"/>
              </a:rPr>
              <a:t>(ZIP) CONTAINER </a:t>
            </a:r>
          </a:p>
          <a:p>
            <a:pPr algn="ctr"/>
            <a:r>
              <a:rPr lang="en-GB" sz="3200" dirty="0">
                <a:solidFill>
                  <a:sysClr val="windowText" lastClr="000000"/>
                </a:solidFill>
                <a:latin typeface="The Hand Extrablack" panose="03070A02030502020204" pitchFamily="66" charset="0"/>
              </a:rPr>
              <a:t>(ISO 21597 – ICDD)</a:t>
            </a:r>
          </a:p>
        </p:txBody>
      </p:sp>
      <p:pic>
        <p:nvPicPr>
          <p:cNvPr id="33" name="Afbeelding 21" descr="Afbeelding met gebouw, kluis, speelhal, steen&#10;&#10;Automatisch gegenereerde beschrijving">
            <a:extLst>
              <a:ext uri="{FF2B5EF4-FFF2-40B4-BE49-F238E27FC236}">
                <a16:creationId xmlns:a16="http://schemas.microsoft.com/office/drawing/2014/main" id="{AC0D4CA0-60E0-2BEA-004B-D86FC743BC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072" y="4347259"/>
            <a:ext cx="2316223" cy="1553892"/>
          </a:xfrm>
          <a:prstGeom prst="rect">
            <a:avLst/>
          </a:prstGeom>
        </p:spPr>
      </p:pic>
      <p:pic>
        <p:nvPicPr>
          <p:cNvPr id="34" name="Afbeelding 6">
            <a:extLst>
              <a:ext uri="{FF2B5EF4-FFF2-40B4-BE49-F238E27FC236}">
                <a16:creationId xmlns:a16="http://schemas.microsoft.com/office/drawing/2014/main" id="{6C33C4BB-DA95-2317-CD6A-7CECF6E75E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3457" y="4479000"/>
            <a:ext cx="1343375" cy="1475703"/>
          </a:xfrm>
          <a:prstGeom prst="rect">
            <a:avLst/>
          </a:prstGeom>
        </p:spPr>
      </p:pic>
      <p:pic>
        <p:nvPicPr>
          <p:cNvPr id="35" name="Afbeelding 8">
            <a:extLst>
              <a:ext uri="{FF2B5EF4-FFF2-40B4-BE49-F238E27FC236}">
                <a16:creationId xmlns:a16="http://schemas.microsoft.com/office/drawing/2014/main" id="{A414DE02-0453-E52F-EC96-83B52E565DB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3569" y="2159882"/>
            <a:ext cx="2711324" cy="1086904"/>
          </a:xfrm>
          <a:prstGeom prst="rect">
            <a:avLst/>
          </a:prstGeom>
        </p:spPr>
      </p:pic>
      <p:pic>
        <p:nvPicPr>
          <p:cNvPr id="36" name="Afbeelding 12">
            <a:extLst>
              <a:ext uri="{FF2B5EF4-FFF2-40B4-BE49-F238E27FC236}">
                <a16:creationId xmlns:a16="http://schemas.microsoft.com/office/drawing/2014/main" id="{AB1D6DA3-5C4E-E7A6-FF3A-289A94BCE7D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7515" y="2168518"/>
            <a:ext cx="2919008" cy="2050357"/>
          </a:xfrm>
          <a:prstGeom prst="rect">
            <a:avLst/>
          </a:prstGeom>
        </p:spPr>
      </p:pic>
      <p:pic>
        <p:nvPicPr>
          <p:cNvPr id="37" name="Afbeelding 26" descr="Afbeelding met gebouw, kluis, speelhal, steen&#10;&#10;Automatisch gegenereerde beschrijving">
            <a:extLst>
              <a:ext uri="{FF2B5EF4-FFF2-40B4-BE49-F238E27FC236}">
                <a16:creationId xmlns:a16="http://schemas.microsoft.com/office/drawing/2014/main" id="{BCCE0DB7-6928-DD91-344A-7A73772A9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7" t="15485" r="5484"/>
          <a:stretch>
            <a:fillRect/>
          </a:stretch>
        </p:blipFill>
        <p:spPr>
          <a:xfrm>
            <a:off x="10686813" y="4587882"/>
            <a:ext cx="879231" cy="1313269"/>
          </a:xfrm>
          <a:custGeom>
            <a:avLst/>
            <a:gdLst>
              <a:gd name="connsiteX0" fmla="*/ 609600 w 978595"/>
              <a:gd name="connsiteY0" fmla="*/ 0 h 1634086"/>
              <a:gd name="connsiteX1" fmla="*/ 626268 w 978595"/>
              <a:gd name="connsiteY1" fmla="*/ 78581 h 1634086"/>
              <a:gd name="connsiteX2" fmla="*/ 831056 w 978595"/>
              <a:gd name="connsiteY2" fmla="*/ 509587 h 1634086"/>
              <a:gd name="connsiteX3" fmla="*/ 792956 w 978595"/>
              <a:gd name="connsiteY3" fmla="*/ 545306 h 1634086"/>
              <a:gd name="connsiteX4" fmla="*/ 812006 w 978595"/>
              <a:gd name="connsiteY4" fmla="*/ 745331 h 1634086"/>
              <a:gd name="connsiteX5" fmla="*/ 952500 w 978595"/>
              <a:gd name="connsiteY5" fmla="*/ 742950 h 1634086"/>
              <a:gd name="connsiteX6" fmla="*/ 954881 w 978595"/>
              <a:gd name="connsiteY6" fmla="*/ 795337 h 1634086"/>
              <a:gd name="connsiteX7" fmla="*/ 935831 w 978595"/>
              <a:gd name="connsiteY7" fmla="*/ 831056 h 1634086"/>
              <a:gd name="connsiteX8" fmla="*/ 978595 w 978595"/>
              <a:gd name="connsiteY8" fmla="*/ 1634086 h 1634086"/>
              <a:gd name="connsiteX9" fmla="*/ 893468 w 978595"/>
              <a:gd name="connsiteY9" fmla="*/ 1634086 h 1634086"/>
              <a:gd name="connsiteX10" fmla="*/ 757237 w 978595"/>
              <a:gd name="connsiteY10" fmla="*/ 1631156 h 1634086"/>
              <a:gd name="connsiteX11" fmla="*/ 473868 w 978595"/>
              <a:gd name="connsiteY11" fmla="*/ 1631156 h 1634086"/>
              <a:gd name="connsiteX12" fmla="*/ 128587 w 978595"/>
              <a:gd name="connsiteY12" fmla="*/ 1440656 h 1634086"/>
              <a:gd name="connsiteX13" fmla="*/ 142875 w 978595"/>
              <a:gd name="connsiteY13" fmla="*/ 1388269 h 1634086"/>
              <a:gd name="connsiteX14" fmla="*/ 147637 w 978595"/>
              <a:gd name="connsiteY14" fmla="*/ 1378744 h 1634086"/>
              <a:gd name="connsiteX15" fmla="*/ 130968 w 978595"/>
              <a:gd name="connsiteY15" fmla="*/ 969169 h 1634086"/>
              <a:gd name="connsiteX16" fmla="*/ 100012 w 978595"/>
              <a:gd name="connsiteY16" fmla="*/ 945356 h 1634086"/>
              <a:gd name="connsiteX17" fmla="*/ 102393 w 978595"/>
              <a:gd name="connsiteY17" fmla="*/ 885825 h 1634086"/>
              <a:gd name="connsiteX18" fmla="*/ 42862 w 978595"/>
              <a:gd name="connsiteY18" fmla="*/ 845344 h 1634086"/>
              <a:gd name="connsiteX19" fmla="*/ 42862 w 978595"/>
              <a:gd name="connsiteY19" fmla="*/ 678656 h 1634086"/>
              <a:gd name="connsiteX20" fmla="*/ 0 w 978595"/>
              <a:gd name="connsiteY20" fmla="*/ 640556 h 1634086"/>
              <a:gd name="connsiteX21" fmla="*/ 0 w 978595"/>
              <a:gd name="connsiteY21" fmla="*/ 621506 h 1634086"/>
              <a:gd name="connsiteX22" fmla="*/ 76200 w 978595"/>
              <a:gd name="connsiteY22" fmla="*/ 600075 h 1634086"/>
              <a:gd name="connsiteX23" fmla="*/ 109537 w 978595"/>
              <a:gd name="connsiteY23" fmla="*/ 573881 h 1634086"/>
              <a:gd name="connsiteX24" fmla="*/ 266700 w 978595"/>
              <a:gd name="connsiteY24" fmla="*/ 278606 h 1634086"/>
              <a:gd name="connsiteX25" fmla="*/ 276225 w 978595"/>
              <a:gd name="connsiteY25" fmla="*/ 195262 h 1634086"/>
              <a:gd name="connsiteX26" fmla="*/ 609600 w 978595"/>
              <a:gd name="connsiteY26" fmla="*/ 0 h 163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78595" h="1634086">
                <a:moveTo>
                  <a:pt x="609600" y="0"/>
                </a:moveTo>
                <a:lnTo>
                  <a:pt x="626268" y="78581"/>
                </a:lnTo>
                <a:lnTo>
                  <a:pt x="831056" y="509587"/>
                </a:lnTo>
                <a:lnTo>
                  <a:pt x="792956" y="545306"/>
                </a:lnTo>
                <a:lnTo>
                  <a:pt x="812006" y="745331"/>
                </a:lnTo>
                <a:lnTo>
                  <a:pt x="952500" y="742950"/>
                </a:lnTo>
                <a:lnTo>
                  <a:pt x="954881" y="795337"/>
                </a:lnTo>
                <a:lnTo>
                  <a:pt x="935831" y="831056"/>
                </a:lnTo>
                <a:lnTo>
                  <a:pt x="978595" y="1634086"/>
                </a:lnTo>
                <a:lnTo>
                  <a:pt x="893468" y="1634086"/>
                </a:lnTo>
                <a:lnTo>
                  <a:pt x="757237" y="1631156"/>
                </a:lnTo>
                <a:lnTo>
                  <a:pt x="473868" y="1631156"/>
                </a:lnTo>
                <a:lnTo>
                  <a:pt x="128587" y="1440656"/>
                </a:lnTo>
                <a:lnTo>
                  <a:pt x="142875" y="1388269"/>
                </a:lnTo>
                <a:lnTo>
                  <a:pt x="147637" y="1378744"/>
                </a:lnTo>
                <a:lnTo>
                  <a:pt x="130968" y="969169"/>
                </a:lnTo>
                <a:lnTo>
                  <a:pt x="100012" y="945356"/>
                </a:lnTo>
                <a:cubicBezTo>
                  <a:pt x="100806" y="925512"/>
                  <a:pt x="101599" y="905669"/>
                  <a:pt x="102393" y="885825"/>
                </a:cubicBezTo>
                <a:lnTo>
                  <a:pt x="42862" y="845344"/>
                </a:lnTo>
                <a:lnTo>
                  <a:pt x="42862" y="678656"/>
                </a:lnTo>
                <a:lnTo>
                  <a:pt x="0" y="640556"/>
                </a:lnTo>
                <a:lnTo>
                  <a:pt x="0" y="621506"/>
                </a:lnTo>
                <a:lnTo>
                  <a:pt x="76200" y="600075"/>
                </a:lnTo>
                <a:lnTo>
                  <a:pt x="109537" y="573881"/>
                </a:lnTo>
                <a:lnTo>
                  <a:pt x="266700" y="278606"/>
                </a:lnTo>
                <a:lnTo>
                  <a:pt x="276225" y="195262"/>
                </a:lnTo>
                <a:lnTo>
                  <a:pt x="609600" y="0"/>
                </a:lnTo>
                <a:close/>
              </a:path>
            </a:pathLst>
          </a:custGeom>
        </p:spPr>
      </p:pic>
      <p:pic>
        <p:nvPicPr>
          <p:cNvPr id="38" name="Afbeelding 24" descr="Afbeelding met gebouw, kluis, speelhal, steen&#10;&#10;Automatisch gegenereerde beschrijving">
            <a:extLst>
              <a:ext uri="{FF2B5EF4-FFF2-40B4-BE49-F238E27FC236}">
                <a16:creationId xmlns:a16="http://schemas.microsoft.com/office/drawing/2014/main" id="{21F39699-6C1F-FB98-7CAC-478CFA7E1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4" t="100000" r="5480" b="-95"/>
          <a:stretch>
            <a:fillRect/>
          </a:stretch>
        </p:blipFill>
        <p:spPr>
          <a:xfrm>
            <a:off x="11567478" y="5861272"/>
            <a:ext cx="76571" cy="1473"/>
          </a:xfrm>
          <a:custGeom>
            <a:avLst/>
            <a:gdLst>
              <a:gd name="connsiteX0" fmla="*/ 0 w 85225"/>
              <a:gd name="connsiteY0" fmla="*/ 0 h 1833"/>
              <a:gd name="connsiteX1" fmla="*/ 85127 w 85225"/>
              <a:gd name="connsiteY1" fmla="*/ 0 h 1833"/>
              <a:gd name="connsiteX2" fmla="*/ 85225 w 85225"/>
              <a:gd name="connsiteY2" fmla="*/ 1833 h 1833"/>
              <a:gd name="connsiteX3" fmla="*/ 0 w 85225"/>
              <a:gd name="connsiteY3" fmla="*/ 0 h 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25" h="1833">
                <a:moveTo>
                  <a:pt x="0" y="0"/>
                </a:moveTo>
                <a:lnTo>
                  <a:pt x="85127" y="0"/>
                </a:lnTo>
                <a:lnTo>
                  <a:pt x="85225" y="183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Vrije vorm: vorm 15">
            <a:extLst>
              <a:ext uri="{FF2B5EF4-FFF2-40B4-BE49-F238E27FC236}">
                <a16:creationId xmlns:a16="http://schemas.microsoft.com/office/drawing/2014/main" id="{E5D4B17B-2799-E721-33E8-C84397A828E0}"/>
              </a:ext>
            </a:extLst>
          </p:cNvPr>
          <p:cNvSpPr/>
          <p:nvPr/>
        </p:nvSpPr>
        <p:spPr>
          <a:xfrm>
            <a:off x="7872054" y="3622389"/>
            <a:ext cx="501541" cy="110421"/>
          </a:xfrm>
          <a:custGeom>
            <a:avLst/>
            <a:gdLst>
              <a:gd name="connsiteX0" fmla="*/ 603682 w 603682"/>
              <a:gd name="connsiteY0" fmla="*/ 852257 h 852257"/>
              <a:gd name="connsiteX1" fmla="*/ 248575 w 603682"/>
              <a:gd name="connsiteY1" fmla="*/ 710214 h 852257"/>
              <a:gd name="connsiteX2" fmla="*/ 0 w 603682"/>
              <a:gd name="connsiteY2" fmla="*/ 0 h 85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682" h="852257">
                <a:moveTo>
                  <a:pt x="603682" y="852257"/>
                </a:moveTo>
                <a:cubicBezTo>
                  <a:pt x="476435" y="852257"/>
                  <a:pt x="349189" y="852257"/>
                  <a:pt x="248575" y="710214"/>
                </a:cubicBezTo>
                <a:cubicBezTo>
                  <a:pt x="147961" y="568171"/>
                  <a:pt x="73980" y="284085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Vrije vorm: vorm 16">
            <a:extLst>
              <a:ext uri="{FF2B5EF4-FFF2-40B4-BE49-F238E27FC236}">
                <a16:creationId xmlns:a16="http://schemas.microsoft.com/office/drawing/2014/main" id="{F29CCBD0-2AEC-A15C-8F2E-3AEBE2956C61}"/>
              </a:ext>
            </a:extLst>
          </p:cNvPr>
          <p:cNvSpPr/>
          <p:nvPr/>
        </p:nvSpPr>
        <p:spPr>
          <a:xfrm>
            <a:off x="9083482" y="3213870"/>
            <a:ext cx="1092746" cy="476132"/>
          </a:xfrm>
          <a:custGeom>
            <a:avLst/>
            <a:gdLst>
              <a:gd name="connsiteX0" fmla="*/ 0 w 1216240"/>
              <a:gd name="connsiteY0" fmla="*/ 710214 h 710214"/>
              <a:gd name="connsiteX1" fmla="*/ 941033 w 1216240"/>
              <a:gd name="connsiteY1" fmla="*/ 488272 h 710214"/>
              <a:gd name="connsiteX2" fmla="*/ 1216240 w 1216240"/>
              <a:gd name="connsiteY2" fmla="*/ 0 h 7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240" h="710214">
                <a:moveTo>
                  <a:pt x="0" y="710214"/>
                </a:moveTo>
                <a:cubicBezTo>
                  <a:pt x="369163" y="658427"/>
                  <a:pt x="738326" y="606641"/>
                  <a:pt x="941033" y="488272"/>
                </a:cubicBezTo>
                <a:cubicBezTo>
                  <a:pt x="1143740" y="369903"/>
                  <a:pt x="1179990" y="184951"/>
                  <a:pt x="121624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Vrije vorm: vorm 17">
            <a:extLst>
              <a:ext uri="{FF2B5EF4-FFF2-40B4-BE49-F238E27FC236}">
                <a16:creationId xmlns:a16="http://schemas.microsoft.com/office/drawing/2014/main" id="{37928740-65FE-1067-8AA6-DF85AB655038}"/>
              </a:ext>
            </a:extLst>
          </p:cNvPr>
          <p:cNvSpPr/>
          <p:nvPr/>
        </p:nvSpPr>
        <p:spPr>
          <a:xfrm>
            <a:off x="7786012" y="3903276"/>
            <a:ext cx="851755" cy="699971"/>
          </a:xfrm>
          <a:custGeom>
            <a:avLst/>
            <a:gdLst>
              <a:gd name="connsiteX0" fmla="*/ 798991 w 815768"/>
              <a:gd name="connsiteY0" fmla="*/ 0 h 861134"/>
              <a:gd name="connsiteX1" fmla="*/ 710214 w 815768"/>
              <a:gd name="connsiteY1" fmla="*/ 417251 h 861134"/>
              <a:gd name="connsiteX2" fmla="*/ 0 w 815768"/>
              <a:gd name="connsiteY2" fmla="*/ 861134 h 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768" h="861134">
                <a:moveTo>
                  <a:pt x="798991" y="0"/>
                </a:moveTo>
                <a:cubicBezTo>
                  <a:pt x="821185" y="136864"/>
                  <a:pt x="843379" y="273729"/>
                  <a:pt x="710214" y="417251"/>
                </a:cubicBezTo>
                <a:cubicBezTo>
                  <a:pt x="577049" y="560773"/>
                  <a:pt x="288524" y="710953"/>
                  <a:pt x="0" y="86113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Vrije vorm: vorm 18">
            <a:extLst>
              <a:ext uri="{FF2B5EF4-FFF2-40B4-BE49-F238E27FC236}">
                <a16:creationId xmlns:a16="http://schemas.microsoft.com/office/drawing/2014/main" id="{789C68CE-0AE7-AB52-E455-55D20E155D35}"/>
              </a:ext>
            </a:extLst>
          </p:cNvPr>
          <p:cNvSpPr/>
          <p:nvPr/>
        </p:nvSpPr>
        <p:spPr>
          <a:xfrm>
            <a:off x="8796336" y="3904044"/>
            <a:ext cx="1942384" cy="1227174"/>
          </a:xfrm>
          <a:custGeom>
            <a:avLst/>
            <a:gdLst>
              <a:gd name="connsiteX0" fmla="*/ 0 w 1926455"/>
              <a:gd name="connsiteY0" fmla="*/ 0 h 1526959"/>
              <a:gd name="connsiteX1" fmla="*/ 665826 w 1926455"/>
              <a:gd name="connsiteY1" fmla="*/ 1127464 h 1526959"/>
              <a:gd name="connsiteX2" fmla="*/ 1926455 w 1926455"/>
              <a:gd name="connsiteY2" fmla="*/ 1526959 h 152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6455" h="1526959">
                <a:moveTo>
                  <a:pt x="0" y="0"/>
                </a:moveTo>
                <a:cubicBezTo>
                  <a:pt x="172375" y="436485"/>
                  <a:pt x="344750" y="872971"/>
                  <a:pt x="665826" y="1127464"/>
                </a:cubicBezTo>
                <a:cubicBezTo>
                  <a:pt x="986902" y="1381957"/>
                  <a:pt x="1456678" y="1454458"/>
                  <a:pt x="1926455" y="152695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Rechthoek: afgeronde hoeken 4">
            <a:extLst>
              <a:ext uri="{FF2B5EF4-FFF2-40B4-BE49-F238E27FC236}">
                <a16:creationId xmlns:a16="http://schemas.microsoft.com/office/drawing/2014/main" id="{7735AACA-7EC7-7615-E952-93FE8479B193}"/>
              </a:ext>
            </a:extLst>
          </p:cNvPr>
          <p:cNvSpPr/>
          <p:nvPr/>
        </p:nvSpPr>
        <p:spPr>
          <a:xfrm>
            <a:off x="8373595" y="3539209"/>
            <a:ext cx="712386" cy="364067"/>
          </a:xfrm>
          <a:custGeom>
            <a:avLst/>
            <a:gdLst>
              <a:gd name="connsiteX0" fmla="*/ 0 w 712386"/>
              <a:gd name="connsiteY0" fmla="*/ 67422 h 364067"/>
              <a:gd name="connsiteX1" fmla="*/ 67422 w 712386"/>
              <a:gd name="connsiteY1" fmla="*/ 0 h 364067"/>
              <a:gd name="connsiteX2" fmla="*/ 644964 w 712386"/>
              <a:gd name="connsiteY2" fmla="*/ 0 h 364067"/>
              <a:gd name="connsiteX3" fmla="*/ 712386 w 712386"/>
              <a:gd name="connsiteY3" fmla="*/ 67422 h 364067"/>
              <a:gd name="connsiteX4" fmla="*/ 712386 w 712386"/>
              <a:gd name="connsiteY4" fmla="*/ 296645 h 364067"/>
              <a:gd name="connsiteX5" fmla="*/ 644964 w 712386"/>
              <a:gd name="connsiteY5" fmla="*/ 364067 h 364067"/>
              <a:gd name="connsiteX6" fmla="*/ 67422 w 712386"/>
              <a:gd name="connsiteY6" fmla="*/ 364067 h 364067"/>
              <a:gd name="connsiteX7" fmla="*/ 0 w 712386"/>
              <a:gd name="connsiteY7" fmla="*/ 296645 h 364067"/>
              <a:gd name="connsiteX8" fmla="*/ 0 w 712386"/>
              <a:gd name="connsiteY8" fmla="*/ 67422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86" h="364067" fill="none" extrusionOk="0">
                <a:moveTo>
                  <a:pt x="0" y="67422"/>
                </a:moveTo>
                <a:cubicBezTo>
                  <a:pt x="2678" y="34361"/>
                  <a:pt x="30188" y="-1633"/>
                  <a:pt x="67422" y="0"/>
                </a:cubicBezTo>
                <a:cubicBezTo>
                  <a:pt x="270724" y="-28639"/>
                  <a:pt x="479752" y="8089"/>
                  <a:pt x="644964" y="0"/>
                </a:cubicBezTo>
                <a:cubicBezTo>
                  <a:pt x="673442" y="739"/>
                  <a:pt x="708355" y="30350"/>
                  <a:pt x="712386" y="67422"/>
                </a:cubicBezTo>
                <a:cubicBezTo>
                  <a:pt x="707754" y="114923"/>
                  <a:pt x="711585" y="187225"/>
                  <a:pt x="712386" y="296645"/>
                </a:cubicBezTo>
                <a:cubicBezTo>
                  <a:pt x="718457" y="328208"/>
                  <a:pt x="674932" y="360875"/>
                  <a:pt x="644964" y="364067"/>
                </a:cubicBezTo>
                <a:cubicBezTo>
                  <a:pt x="454534" y="366664"/>
                  <a:pt x="267063" y="341714"/>
                  <a:pt x="67422" y="364067"/>
                </a:cubicBezTo>
                <a:cubicBezTo>
                  <a:pt x="31789" y="367671"/>
                  <a:pt x="4861" y="339140"/>
                  <a:pt x="0" y="296645"/>
                </a:cubicBezTo>
                <a:cubicBezTo>
                  <a:pt x="3909" y="226168"/>
                  <a:pt x="-5392" y="181025"/>
                  <a:pt x="0" y="67422"/>
                </a:cubicBezTo>
                <a:close/>
              </a:path>
              <a:path w="712386" h="364067" stroke="0" extrusionOk="0">
                <a:moveTo>
                  <a:pt x="0" y="67422"/>
                </a:moveTo>
                <a:cubicBezTo>
                  <a:pt x="-5208" y="27236"/>
                  <a:pt x="25497" y="-4490"/>
                  <a:pt x="67422" y="0"/>
                </a:cubicBezTo>
                <a:cubicBezTo>
                  <a:pt x="235908" y="-10814"/>
                  <a:pt x="508556" y="1971"/>
                  <a:pt x="644964" y="0"/>
                </a:cubicBezTo>
                <a:cubicBezTo>
                  <a:pt x="679851" y="2752"/>
                  <a:pt x="709984" y="22611"/>
                  <a:pt x="712386" y="67422"/>
                </a:cubicBezTo>
                <a:cubicBezTo>
                  <a:pt x="707243" y="176992"/>
                  <a:pt x="710137" y="207178"/>
                  <a:pt x="712386" y="296645"/>
                </a:cubicBezTo>
                <a:cubicBezTo>
                  <a:pt x="707627" y="336355"/>
                  <a:pt x="687015" y="368957"/>
                  <a:pt x="644964" y="364067"/>
                </a:cubicBezTo>
                <a:cubicBezTo>
                  <a:pt x="421502" y="379862"/>
                  <a:pt x="326705" y="360631"/>
                  <a:pt x="67422" y="364067"/>
                </a:cubicBezTo>
                <a:cubicBezTo>
                  <a:pt x="32773" y="363521"/>
                  <a:pt x="-4469" y="338602"/>
                  <a:pt x="0" y="296645"/>
                </a:cubicBezTo>
                <a:cubicBezTo>
                  <a:pt x="9035" y="220702"/>
                  <a:pt x="-1824" y="178980"/>
                  <a:pt x="0" y="6742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>
                      <a:gd name="adj" fmla="val 1851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The Hand Extrablack" panose="03070A02030502020204" pitchFamily="66" charset="0"/>
              </a:rPr>
              <a:t>LINKSET</a:t>
            </a:r>
            <a:endParaRPr lang="en-BE" dirty="0">
              <a:solidFill>
                <a:schemeClr val="tx1">
                  <a:lumMod val="85000"/>
                  <a:lumOff val="15000"/>
                </a:schemeClr>
              </a:solidFill>
              <a:latin typeface="The Hand Extrablack" panose="03070A02030502020204" pitchFamily="66" charset="0"/>
            </a:endParaRPr>
          </a:p>
        </p:txBody>
      </p:sp>
      <p:sp>
        <p:nvSpPr>
          <p:cNvPr id="45" name="Ovaal 19">
            <a:extLst>
              <a:ext uri="{FF2B5EF4-FFF2-40B4-BE49-F238E27FC236}">
                <a16:creationId xmlns:a16="http://schemas.microsoft.com/office/drawing/2014/main" id="{B72E0F7B-86F4-922A-5899-D1124CD2BF5A}"/>
              </a:ext>
            </a:extLst>
          </p:cNvPr>
          <p:cNvSpPr/>
          <p:nvPr/>
        </p:nvSpPr>
        <p:spPr>
          <a:xfrm>
            <a:off x="7535403" y="3188604"/>
            <a:ext cx="501540" cy="44862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al 20">
            <a:extLst>
              <a:ext uri="{FF2B5EF4-FFF2-40B4-BE49-F238E27FC236}">
                <a16:creationId xmlns:a16="http://schemas.microsoft.com/office/drawing/2014/main" id="{08C86C46-0ADD-EEFF-1EA9-1B74DD4CA6C9}"/>
              </a:ext>
            </a:extLst>
          </p:cNvPr>
          <p:cNvSpPr/>
          <p:nvPr/>
        </p:nvSpPr>
        <p:spPr>
          <a:xfrm>
            <a:off x="9825271" y="2596492"/>
            <a:ext cx="701913" cy="61737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CE76DC9-1B60-AAF6-AFE9-174AC60F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65</a:t>
            </a:fld>
            <a:endParaRPr lang="en-BE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9F96846-4EEB-F134-ED1F-E6DDEF4E0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2919" cy="4667250"/>
          </a:xfrm>
        </p:spPr>
        <p:txBody>
          <a:bodyPr>
            <a:normAutofit/>
          </a:bodyPr>
          <a:lstStyle/>
          <a:p>
            <a:r>
              <a:rPr lang="en-US" dirty="0"/>
              <a:t>Heterogeneous containers</a:t>
            </a:r>
          </a:p>
          <a:p>
            <a:endParaRPr lang="en-US" dirty="0"/>
          </a:p>
          <a:p>
            <a:r>
              <a:rPr lang="en-US" dirty="0" err="1"/>
              <a:t>index.rdf</a:t>
            </a:r>
            <a:r>
              <a:rPr lang="en-US" dirty="0"/>
              <a:t> describes the resources/documents</a:t>
            </a:r>
          </a:p>
          <a:p>
            <a:endParaRPr lang="en-US" dirty="0"/>
          </a:p>
          <a:p>
            <a:r>
              <a:rPr lang="en-US" dirty="0" err="1"/>
              <a:t>links.rdf</a:t>
            </a:r>
            <a:r>
              <a:rPr lang="en-US" dirty="0"/>
              <a:t> describes the relationships between sub-document identifiers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360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2">
            <a:extLst>
              <a:ext uri="{FF2B5EF4-FFF2-40B4-BE49-F238E27FC236}">
                <a16:creationId xmlns:a16="http://schemas.microsoft.com/office/drawing/2014/main" id="{C6EE143D-82D5-F091-FE38-2AE59841B497}"/>
              </a:ext>
            </a:extLst>
          </p:cNvPr>
          <p:cNvSpPr/>
          <p:nvPr/>
        </p:nvSpPr>
        <p:spPr>
          <a:xfrm>
            <a:off x="0" y="0"/>
            <a:ext cx="12192000" cy="5181600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A4F5E-ACC0-2945-21DD-65F9A042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5706-9321-E173-95B9-343BF7D8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529"/>
            <a:ext cx="10515600" cy="3027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Jeroen Werbrouck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Ghent University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RWTH Aachen University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jeroen.werbrouck@ugent.be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D400A-960C-3A43-924F-3BB07563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pPr/>
              <a:t>66</a:t>
            </a:fld>
            <a:endParaRPr lang="en-BE" dirty="0"/>
          </a:p>
        </p:txBody>
      </p:sp>
      <p:grpSp>
        <p:nvGrpSpPr>
          <p:cNvPr id="6" name="Groep 11">
            <a:extLst>
              <a:ext uri="{FF2B5EF4-FFF2-40B4-BE49-F238E27FC236}">
                <a16:creationId xmlns:a16="http://schemas.microsoft.com/office/drawing/2014/main" id="{DF1AB4D2-42F7-40FD-A29C-8D44990BCD5F}"/>
              </a:ext>
            </a:extLst>
          </p:cNvPr>
          <p:cNvGrpSpPr/>
          <p:nvPr/>
        </p:nvGrpSpPr>
        <p:grpSpPr>
          <a:xfrm>
            <a:off x="6323196" y="5078468"/>
            <a:ext cx="5462481" cy="1779532"/>
            <a:chOff x="276582" y="5520226"/>
            <a:chExt cx="3634705" cy="1184091"/>
          </a:xfrm>
        </p:grpSpPr>
        <p:pic>
          <p:nvPicPr>
            <p:cNvPr id="7" name="Afbeelding 8" descr="Afbeelding met Lettertype, tekst, logo, ontwerp&#10;&#10;Automatisch gegenereerde beschrijving">
              <a:extLst>
                <a:ext uri="{FF2B5EF4-FFF2-40B4-BE49-F238E27FC236}">
                  <a16:creationId xmlns:a16="http://schemas.microsoft.com/office/drawing/2014/main" id="{3CD20553-895B-707B-35D3-AB30B9A75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82" y="5520226"/>
              <a:ext cx="1480114" cy="1184091"/>
            </a:xfrm>
            <a:prstGeom prst="rect">
              <a:avLst/>
            </a:prstGeom>
          </p:spPr>
        </p:pic>
        <p:pic>
          <p:nvPicPr>
            <p:cNvPr id="8" name="Afbeelding 9" descr="Afbeelding met Lettertype, Graphics, grafische vormgeving, tekst&#10;&#10;Automatisch gegenereerde beschrijving">
              <a:extLst>
                <a:ext uri="{FF2B5EF4-FFF2-40B4-BE49-F238E27FC236}">
                  <a16:creationId xmlns:a16="http://schemas.microsoft.com/office/drawing/2014/main" id="{7C0B7BF3-163E-4098-BC44-E48E4F2E5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569" y="5951972"/>
              <a:ext cx="1189477" cy="320601"/>
            </a:xfrm>
            <a:prstGeom prst="rect">
              <a:avLst/>
            </a:prstGeom>
          </p:spPr>
        </p:pic>
        <p:pic>
          <p:nvPicPr>
            <p:cNvPr id="9" name="Afbeelding 10" descr="Afbeelding met Graphics, grafische vormgeving, Lettertype, symbool&#10;&#10;Automatisch gegenereerde beschrijving">
              <a:extLst>
                <a:ext uri="{FF2B5EF4-FFF2-40B4-BE49-F238E27FC236}">
                  <a16:creationId xmlns:a16="http://schemas.microsoft.com/office/drawing/2014/main" id="{15EF7959-2EDA-BE61-F59D-E32F7DD8E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390" y="5951972"/>
              <a:ext cx="819897" cy="320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26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gebouw, eigendom, Gieten, armatuur&#10;&#10;Automatisch gegenereerde beschrijving">
            <a:extLst>
              <a:ext uri="{FF2B5EF4-FFF2-40B4-BE49-F238E27FC236}">
                <a16:creationId xmlns:a16="http://schemas.microsoft.com/office/drawing/2014/main" id="{7EAED919-CCE9-E948-E8F6-AE968E3B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73" y="1829268"/>
            <a:ext cx="2310927" cy="275931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976806B-9A92-6AD7-CD43-FB741DE1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297" y="2637528"/>
            <a:ext cx="1257337" cy="1621651"/>
          </a:xfrm>
          <a:prstGeom prst="rect">
            <a:avLst/>
          </a:prstGeom>
        </p:spPr>
      </p:pic>
      <p:sp>
        <p:nvSpPr>
          <p:cNvPr id="129" name="Rechthoek: afgeronde hoeken 128">
            <a:extLst>
              <a:ext uri="{FF2B5EF4-FFF2-40B4-BE49-F238E27FC236}">
                <a16:creationId xmlns:a16="http://schemas.microsoft.com/office/drawing/2014/main" id="{CDA69F60-48D1-367B-61AC-310BC284BCF1}"/>
              </a:ext>
            </a:extLst>
          </p:cNvPr>
          <p:cNvSpPr/>
          <p:nvPr/>
        </p:nvSpPr>
        <p:spPr>
          <a:xfrm>
            <a:off x="1967417" y="1844726"/>
            <a:ext cx="2978615" cy="1291473"/>
          </a:xfrm>
          <a:custGeom>
            <a:avLst/>
            <a:gdLst>
              <a:gd name="connsiteX0" fmla="*/ 0 w 2978615"/>
              <a:gd name="connsiteY0" fmla="*/ 0 h 1291473"/>
              <a:gd name="connsiteX1" fmla="*/ 0 w 2978615"/>
              <a:gd name="connsiteY1" fmla="*/ 0 h 1291473"/>
              <a:gd name="connsiteX2" fmla="*/ 595723 w 2978615"/>
              <a:gd name="connsiteY2" fmla="*/ 0 h 1291473"/>
              <a:gd name="connsiteX3" fmla="*/ 1161660 w 2978615"/>
              <a:gd name="connsiteY3" fmla="*/ 0 h 1291473"/>
              <a:gd name="connsiteX4" fmla="*/ 1757383 w 2978615"/>
              <a:gd name="connsiteY4" fmla="*/ 0 h 1291473"/>
              <a:gd name="connsiteX5" fmla="*/ 2263747 w 2978615"/>
              <a:gd name="connsiteY5" fmla="*/ 0 h 1291473"/>
              <a:gd name="connsiteX6" fmla="*/ 2978615 w 2978615"/>
              <a:gd name="connsiteY6" fmla="*/ 0 h 1291473"/>
              <a:gd name="connsiteX7" fmla="*/ 2978615 w 2978615"/>
              <a:gd name="connsiteY7" fmla="*/ 0 h 1291473"/>
              <a:gd name="connsiteX8" fmla="*/ 2978615 w 2978615"/>
              <a:gd name="connsiteY8" fmla="*/ 632822 h 1291473"/>
              <a:gd name="connsiteX9" fmla="*/ 2978615 w 2978615"/>
              <a:gd name="connsiteY9" fmla="*/ 1291473 h 1291473"/>
              <a:gd name="connsiteX10" fmla="*/ 2978615 w 2978615"/>
              <a:gd name="connsiteY10" fmla="*/ 1291473 h 1291473"/>
              <a:gd name="connsiteX11" fmla="*/ 2412678 w 2978615"/>
              <a:gd name="connsiteY11" fmla="*/ 1291473 h 1291473"/>
              <a:gd name="connsiteX12" fmla="*/ 1787169 w 2978615"/>
              <a:gd name="connsiteY12" fmla="*/ 1291473 h 1291473"/>
              <a:gd name="connsiteX13" fmla="*/ 1161660 w 2978615"/>
              <a:gd name="connsiteY13" fmla="*/ 1291473 h 1291473"/>
              <a:gd name="connsiteX14" fmla="*/ 625509 w 2978615"/>
              <a:gd name="connsiteY14" fmla="*/ 1291473 h 1291473"/>
              <a:gd name="connsiteX15" fmla="*/ 0 w 2978615"/>
              <a:gd name="connsiteY15" fmla="*/ 1291473 h 1291473"/>
              <a:gd name="connsiteX16" fmla="*/ 0 w 2978615"/>
              <a:gd name="connsiteY16" fmla="*/ 1291473 h 1291473"/>
              <a:gd name="connsiteX17" fmla="*/ 0 w 2978615"/>
              <a:gd name="connsiteY17" fmla="*/ 645737 h 1291473"/>
              <a:gd name="connsiteX18" fmla="*/ 0 w 2978615"/>
              <a:gd name="connsiteY18" fmla="*/ 0 h 129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5" h="1291473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44" y="-19753"/>
                  <a:pt x="1161660" y="0"/>
                </a:cubicBezTo>
                <a:cubicBezTo>
                  <a:pt x="1287476" y="19753"/>
                  <a:pt x="1514309" y="21332"/>
                  <a:pt x="1757383" y="0"/>
                </a:cubicBezTo>
                <a:cubicBezTo>
                  <a:pt x="2000457" y="-21332"/>
                  <a:pt x="2024003" y="3939"/>
                  <a:pt x="2263747" y="0"/>
                </a:cubicBezTo>
                <a:cubicBezTo>
                  <a:pt x="2503491" y="-3939"/>
                  <a:pt x="2738815" y="-14021"/>
                  <a:pt x="2978615" y="0"/>
                </a:cubicBezTo>
                <a:lnTo>
                  <a:pt x="2978615" y="0"/>
                </a:lnTo>
                <a:cubicBezTo>
                  <a:pt x="2963356" y="231246"/>
                  <a:pt x="2957729" y="339091"/>
                  <a:pt x="2978615" y="632822"/>
                </a:cubicBezTo>
                <a:cubicBezTo>
                  <a:pt x="2999501" y="926553"/>
                  <a:pt x="2947695" y="991430"/>
                  <a:pt x="2978615" y="1291473"/>
                </a:cubicBezTo>
                <a:lnTo>
                  <a:pt x="2978615" y="1291473"/>
                </a:lnTo>
                <a:cubicBezTo>
                  <a:pt x="2829079" y="1311964"/>
                  <a:pt x="2565237" y="1291235"/>
                  <a:pt x="2412678" y="1291473"/>
                </a:cubicBezTo>
                <a:cubicBezTo>
                  <a:pt x="2260119" y="1291711"/>
                  <a:pt x="2014198" y="1298709"/>
                  <a:pt x="1787169" y="1291473"/>
                </a:cubicBezTo>
                <a:cubicBezTo>
                  <a:pt x="1560140" y="1284237"/>
                  <a:pt x="1322740" y="1305783"/>
                  <a:pt x="1161660" y="1291473"/>
                </a:cubicBezTo>
                <a:cubicBezTo>
                  <a:pt x="1000580" y="1277163"/>
                  <a:pt x="773341" y="1291362"/>
                  <a:pt x="625509" y="1291473"/>
                </a:cubicBezTo>
                <a:cubicBezTo>
                  <a:pt x="477677" y="1291584"/>
                  <a:pt x="196928" y="1314863"/>
                  <a:pt x="0" y="1291473"/>
                </a:cubicBezTo>
                <a:lnTo>
                  <a:pt x="0" y="1291473"/>
                </a:lnTo>
                <a:cubicBezTo>
                  <a:pt x="6644" y="1023725"/>
                  <a:pt x="29684" y="847296"/>
                  <a:pt x="0" y="645737"/>
                </a:cubicBezTo>
                <a:cubicBezTo>
                  <a:pt x="-29684" y="444178"/>
                  <a:pt x="-18278" y="144426"/>
                  <a:pt x="0" y="0"/>
                </a:cubicBezTo>
                <a:close/>
              </a:path>
              <a:path w="2978615" h="1291473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28367" y="27883"/>
                  <a:pt x="1161660" y="0"/>
                </a:cubicBezTo>
                <a:cubicBezTo>
                  <a:pt x="1394953" y="-27883"/>
                  <a:pt x="1522814" y="23111"/>
                  <a:pt x="1668024" y="0"/>
                </a:cubicBezTo>
                <a:cubicBezTo>
                  <a:pt x="1813234" y="-23111"/>
                  <a:pt x="2070456" y="18573"/>
                  <a:pt x="2174389" y="0"/>
                </a:cubicBezTo>
                <a:cubicBezTo>
                  <a:pt x="2278323" y="-18573"/>
                  <a:pt x="2578361" y="-925"/>
                  <a:pt x="2978615" y="0"/>
                </a:cubicBezTo>
                <a:lnTo>
                  <a:pt x="2978615" y="0"/>
                </a:lnTo>
                <a:cubicBezTo>
                  <a:pt x="2981825" y="277262"/>
                  <a:pt x="2959677" y="367231"/>
                  <a:pt x="2978615" y="632822"/>
                </a:cubicBezTo>
                <a:cubicBezTo>
                  <a:pt x="2997553" y="898413"/>
                  <a:pt x="2999193" y="1086683"/>
                  <a:pt x="2978615" y="1291473"/>
                </a:cubicBezTo>
                <a:lnTo>
                  <a:pt x="2978615" y="1291473"/>
                </a:lnTo>
                <a:cubicBezTo>
                  <a:pt x="2760990" y="1317122"/>
                  <a:pt x="2588107" y="1290784"/>
                  <a:pt x="2442464" y="1291473"/>
                </a:cubicBezTo>
                <a:cubicBezTo>
                  <a:pt x="2296821" y="1292162"/>
                  <a:pt x="2070299" y="1300374"/>
                  <a:pt x="1906314" y="1291473"/>
                </a:cubicBezTo>
                <a:cubicBezTo>
                  <a:pt x="1742329" y="1282573"/>
                  <a:pt x="1474261" y="1278697"/>
                  <a:pt x="1251018" y="1291473"/>
                </a:cubicBezTo>
                <a:cubicBezTo>
                  <a:pt x="1027775" y="1304249"/>
                  <a:pt x="910345" y="1288848"/>
                  <a:pt x="714868" y="1291473"/>
                </a:cubicBezTo>
                <a:cubicBezTo>
                  <a:pt x="519391" y="1294099"/>
                  <a:pt x="320896" y="1318669"/>
                  <a:pt x="0" y="1291473"/>
                </a:cubicBezTo>
                <a:lnTo>
                  <a:pt x="0" y="1291473"/>
                </a:lnTo>
                <a:cubicBezTo>
                  <a:pt x="13905" y="997963"/>
                  <a:pt x="-20636" y="900355"/>
                  <a:pt x="0" y="645737"/>
                </a:cubicBezTo>
                <a:cubicBezTo>
                  <a:pt x="20636" y="391119"/>
                  <a:pt x="7210" y="302863"/>
                  <a:pt x="0" y="0"/>
                </a:cubicBezTo>
                <a:close/>
              </a:path>
            </a:pathLst>
          </a:custGeom>
          <a:solidFill>
            <a:srgbClr val="E7ECF4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0" name="Afbeelding 129" descr="Afbeelding met tekenfilm, Graphics, Elektrisch blauw, clipart&#10;&#10;Automatisch gegenereerde beschrijving">
            <a:extLst>
              <a:ext uri="{FF2B5EF4-FFF2-40B4-BE49-F238E27FC236}">
                <a16:creationId xmlns:a16="http://schemas.microsoft.com/office/drawing/2014/main" id="{1EBE781A-4C49-CA83-5E27-EA7D587F55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3" y="1942636"/>
            <a:ext cx="761905" cy="761905"/>
          </a:xfrm>
          <a:prstGeom prst="rect">
            <a:avLst/>
          </a:prstGeom>
        </p:spPr>
      </p:pic>
      <p:sp>
        <p:nvSpPr>
          <p:cNvPr id="131" name="Rechthoek: afgeronde hoeken 130">
            <a:extLst>
              <a:ext uri="{FF2B5EF4-FFF2-40B4-BE49-F238E27FC236}">
                <a16:creationId xmlns:a16="http://schemas.microsoft.com/office/drawing/2014/main" id="{2E6FA046-07B6-764D-6AB8-8145D3CD5506}"/>
              </a:ext>
            </a:extLst>
          </p:cNvPr>
          <p:cNvSpPr/>
          <p:nvPr/>
        </p:nvSpPr>
        <p:spPr>
          <a:xfrm>
            <a:off x="1948524" y="3243611"/>
            <a:ext cx="2978614" cy="1335782"/>
          </a:xfrm>
          <a:custGeom>
            <a:avLst/>
            <a:gdLst>
              <a:gd name="connsiteX0" fmla="*/ 0 w 2978614"/>
              <a:gd name="connsiteY0" fmla="*/ 0 h 1335782"/>
              <a:gd name="connsiteX1" fmla="*/ 0 w 2978614"/>
              <a:gd name="connsiteY1" fmla="*/ 0 h 1335782"/>
              <a:gd name="connsiteX2" fmla="*/ 595723 w 2978614"/>
              <a:gd name="connsiteY2" fmla="*/ 0 h 1335782"/>
              <a:gd name="connsiteX3" fmla="*/ 1161659 w 2978614"/>
              <a:gd name="connsiteY3" fmla="*/ 0 h 1335782"/>
              <a:gd name="connsiteX4" fmla="*/ 1757382 w 2978614"/>
              <a:gd name="connsiteY4" fmla="*/ 0 h 1335782"/>
              <a:gd name="connsiteX5" fmla="*/ 2263747 w 2978614"/>
              <a:gd name="connsiteY5" fmla="*/ 0 h 1335782"/>
              <a:gd name="connsiteX6" fmla="*/ 2978614 w 2978614"/>
              <a:gd name="connsiteY6" fmla="*/ 0 h 1335782"/>
              <a:gd name="connsiteX7" fmla="*/ 2978614 w 2978614"/>
              <a:gd name="connsiteY7" fmla="*/ 0 h 1335782"/>
              <a:gd name="connsiteX8" fmla="*/ 2978614 w 2978614"/>
              <a:gd name="connsiteY8" fmla="*/ 654533 h 1335782"/>
              <a:gd name="connsiteX9" fmla="*/ 2978614 w 2978614"/>
              <a:gd name="connsiteY9" fmla="*/ 1335782 h 1335782"/>
              <a:gd name="connsiteX10" fmla="*/ 2978614 w 2978614"/>
              <a:gd name="connsiteY10" fmla="*/ 1335782 h 1335782"/>
              <a:gd name="connsiteX11" fmla="*/ 2412677 w 2978614"/>
              <a:gd name="connsiteY11" fmla="*/ 1335782 h 1335782"/>
              <a:gd name="connsiteX12" fmla="*/ 1787168 w 2978614"/>
              <a:gd name="connsiteY12" fmla="*/ 1335782 h 1335782"/>
              <a:gd name="connsiteX13" fmla="*/ 1161659 w 2978614"/>
              <a:gd name="connsiteY13" fmla="*/ 1335782 h 1335782"/>
              <a:gd name="connsiteX14" fmla="*/ 625509 w 2978614"/>
              <a:gd name="connsiteY14" fmla="*/ 1335782 h 1335782"/>
              <a:gd name="connsiteX15" fmla="*/ 0 w 2978614"/>
              <a:gd name="connsiteY15" fmla="*/ 1335782 h 1335782"/>
              <a:gd name="connsiteX16" fmla="*/ 0 w 2978614"/>
              <a:gd name="connsiteY16" fmla="*/ 1335782 h 1335782"/>
              <a:gd name="connsiteX17" fmla="*/ 0 w 2978614"/>
              <a:gd name="connsiteY17" fmla="*/ 667891 h 1335782"/>
              <a:gd name="connsiteX18" fmla="*/ 0 w 2978614"/>
              <a:gd name="connsiteY18" fmla="*/ 0 h 13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4" h="1335782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71" y="-17316"/>
                  <a:pt x="1161659" y="0"/>
                </a:cubicBezTo>
                <a:cubicBezTo>
                  <a:pt x="1287447" y="17316"/>
                  <a:pt x="1514308" y="21332"/>
                  <a:pt x="1757382" y="0"/>
                </a:cubicBezTo>
                <a:cubicBezTo>
                  <a:pt x="2000456" y="-21332"/>
                  <a:pt x="2021449" y="-3243"/>
                  <a:pt x="2263747" y="0"/>
                </a:cubicBezTo>
                <a:cubicBezTo>
                  <a:pt x="2506045" y="3243"/>
                  <a:pt x="2738862" y="-10806"/>
                  <a:pt x="2978614" y="0"/>
                </a:cubicBezTo>
                <a:lnTo>
                  <a:pt x="2978614" y="0"/>
                </a:lnTo>
                <a:cubicBezTo>
                  <a:pt x="2969439" y="205641"/>
                  <a:pt x="2955440" y="494206"/>
                  <a:pt x="2978614" y="654533"/>
                </a:cubicBezTo>
                <a:cubicBezTo>
                  <a:pt x="3001788" y="814860"/>
                  <a:pt x="3007957" y="1151039"/>
                  <a:pt x="2978614" y="1335782"/>
                </a:cubicBezTo>
                <a:lnTo>
                  <a:pt x="2978614" y="1335782"/>
                </a:lnTo>
                <a:cubicBezTo>
                  <a:pt x="2829078" y="1356273"/>
                  <a:pt x="2565236" y="1335544"/>
                  <a:pt x="2412677" y="1335782"/>
                </a:cubicBezTo>
                <a:cubicBezTo>
                  <a:pt x="2260118" y="1336020"/>
                  <a:pt x="2014197" y="1343018"/>
                  <a:pt x="1787168" y="1335782"/>
                </a:cubicBezTo>
                <a:cubicBezTo>
                  <a:pt x="1560139" y="1328546"/>
                  <a:pt x="1322739" y="1350092"/>
                  <a:pt x="1161659" y="1335782"/>
                </a:cubicBezTo>
                <a:cubicBezTo>
                  <a:pt x="1000579" y="1321472"/>
                  <a:pt x="767647" y="1328094"/>
                  <a:pt x="625509" y="1335782"/>
                </a:cubicBezTo>
                <a:cubicBezTo>
                  <a:pt x="483371" y="1343471"/>
                  <a:pt x="196928" y="1359172"/>
                  <a:pt x="0" y="1335782"/>
                </a:cubicBezTo>
                <a:lnTo>
                  <a:pt x="0" y="1335782"/>
                </a:lnTo>
                <a:cubicBezTo>
                  <a:pt x="9461" y="1154523"/>
                  <a:pt x="11271" y="817474"/>
                  <a:pt x="0" y="667891"/>
                </a:cubicBezTo>
                <a:cubicBezTo>
                  <a:pt x="-11271" y="518308"/>
                  <a:pt x="32379" y="308387"/>
                  <a:pt x="0" y="0"/>
                </a:cubicBezTo>
                <a:close/>
              </a:path>
              <a:path w="2978614" h="1335782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35602" y="-25827"/>
                  <a:pt x="1161659" y="0"/>
                </a:cubicBezTo>
                <a:cubicBezTo>
                  <a:pt x="1387716" y="25827"/>
                  <a:pt x="1519421" y="21998"/>
                  <a:pt x="1668024" y="0"/>
                </a:cubicBezTo>
                <a:cubicBezTo>
                  <a:pt x="1816627" y="-21998"/>
                  <a:pt x="1926662" y="25266"/>
                  <a:pt x="2174388" y="0"/>
                </a:cubicBezTo>
                <a:cubicBezTo>
                  <a:pt x="2422114" y="-25266"/>
                  <a:pt x="2578360" y="-925"/>
                  <a:pt x="2978614" y="0"/>
                </a:cubicBezTo>
                <a:lnTo>
                  <a:pt x="2978614" y="0"/>
                </a:lnTo>
                <a:cubicBezTo>
                  <a:pt x="2982918" y="204105"/>
                  <a:pt x="3009680" y="518386"/>
                  <a:pt x="2978614" y="654533"/>
                </a:cubicBezTo>
                <a:cubicBezTo>
                  <a:pt x="2947548" y="790680"/>
                  <a:pt x="2996325" y="1125851"/>
                  <a:pt x="2978614" y="1335782"/>
                </a:cubicBezTo>
                <a:lnTo>
                  <a:pt x="2978614" y="1335782"/>
                </a:lnTo>
                <a:cubicBezTo>
                  <a:pt x="2760989" y="1361431"/>
                  <a:pt x="2588106" y="1335093"/>
                  <a:pt x="2442463" y="1335782"/>
                </a:cubicBezTo>
                <a:cubicBezTo>
                  <a:pt x="2296820" y="1336471"/>
                  <a:pt x="2070298" y="1344683"/>
                  <a:pt x="1906313" y="1335782"/>
                </a:cubicBezTo>
                <a:cubicBezTo>
                  <a:pt x="1742328" y="1326882"/>
                  <a:pt x="1474083" y="1318835"/>
                  <a:pt x="1251018" y="1335782"/>
                </a:cubicBezTo>
                <a:cubicBezTo>
                  <a:pt x="1027953" y="1352729"/>
                  <a:pt x="913599" y="1334381"/>
                  <a:pt x="714867" y="1335782"/>
                </a:cubicBezTo>
                <a:cubicBezTo>
                  <a:pt x="516135" y="1337183"/>
                  <a:pt x="315075" y="1362169"/>
                  <a:pt x="0" y="1335782"/>
                </a:cubicBezTo>
                <a:lnTo>
                  <a:pt x="0" y="1335782"/>
                </a:lnTo>
                <a:cubicBezTo>
                  <a:pt x="15687" y="1034457"/>
                  <a:pt x="-12612" y="982768"/>
                  <a:pt x="0" y="667891"/>
                </a:cubicBezTo>
                <a:cubicBezTo>
                  <a:pt x="12612" y="353014"/>
                  <a:pt x="28125" y="141765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2" name="Afbeelding 131" descr="Afbeelding met tekenfilm, schets, clipart, kunst&#10;&#10;Automatisch gegenereerde beschrijving">
            <a:extLst>
              <a:ext uri="{FF2B5EF4-FFF2-40B4-BE49-F238E27FC236}">
                <a16:creationId xmlns:a16="http://schemas.microsoft.com/office/drawing/2014/main" id="{77DFB3AE-BFBD-DAD3-8FC4-C82E5437644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4" y="3362976"/>
            <a:ext cx="761905" cy="761905"/>
          </a:xfrm>
          <a:prstGeom prst="rect">
            <a:avLst/>
          </a:prstGeom>
        </p:spPr>
      </p:pic>
      <p:sp>
        <p:nvSpPr>
          <p:cNvPr id="133" name="Rechthoek: afgeronde hoeken 132">
            <a:extLst>
              <a:ext uri="{FF2B5EF4-FFF2-40B4-BE49-F238E27FC236}">
                <a16:creationId xmlns:a16="http://schemas.microsoft.com/office/drawing/2014/main" id="{5CC227B0-826A-64F6-8254-D916F74CD616}"/>
              </a:ext>
            </a:extLst>
          </p:cNvPr>
          <p:cNvSpPr/>
          <p:nvPr/>
        </p:nvSpPr>
        <p:spPr>
          <a:xfrm>
            <a:off x="3646026" y="2674145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HVAC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4" name="Rechthoek: afgeronde hoeken 133">
            <a:extLst>
              <a:ext uri="{FF2B5EF4-FFF2-40B4-BE49-F238E27FC236}">
                <a16:creationId xmlns:a16="http://schemas.microsoft.com/office/drawing/2014/main" id="{15E43CC7-E97A-FAF3-3618-6FF40AEE1EF9}"/>
              </a:ext>
            </a:extLst>
          </p:cNvPr>
          <p:cNvSpPr/>
          <p:nvPr/>
        </p:nvSpPr>
        <p:spPr>
          <a:xfrm>
            <a:off x="3667742" y="4079252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ARCHITECT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BC41B40E-6714-F316-1DAA-903141EA6619}"/>
              </a:ext>
            </a:extLst>
          </p:cNvPr>
          <p:cNvSpPr txBox="1"/>
          <p:nvPr/>
        </p:nvSpPr>
        <p:spPr>
          <a:xfrm>
            <a:off x="2170585" y="2208281"/>
            <a:ext cx="205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It’s a ventilation opening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77DD76BC-C5ED-4219-B9BB-0541842037EB}"/>
              </a:ext>
            </a:extLst>
          </p:cNvPr>
          <p:cNvSpPr txBox="1"/>
          <p:nvPr/>
        </p:nvSpPr>
        <p:spPr>
          <a:xfrm>
            <a:off x="1855689" y="3380635"/>
            <a:ext cx="242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it allows natural light to flood into the space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7" name="Rechthoek: afgeronde hoeken 136">
            <a:extLst>
              <a:ext uri="{FF2B5EF4-FFF2-40B4-BE49-F238E27FC236}">
                <a16:creationId xmlns:a16="http://schemas.microsoft.com/office/drawing/2014/main" id="{750DD3C9-6B98-192D-297E-584C7A65BAC4}"/>
              </a:ext>
            </a:extLst>
          </p:cNvPr>
          <p:cNvSpPr/>
          <p:nvPr/>
        </p:nvSpPr>
        <p:spPr>
          <a:xfrm>
            <a:off x="7491441" y="1833034"/>
            <a:ext cx="3124046" cy="1278344"/>
          </a:xfrm>
          <a:custGeom>
            <a:avLst/>
            <a:gdLst>
              <a:gd name="connsiteX0" fmla="*/ 0 w 3124046"/>
              <a:gd name="connsiteY0" fmla="*/ 0 h 1278344"/>
              <a:gd name="connsiteX1" fmla="*/ 0 w 3124046"/>
              <a:gd name="connsiteY1" fmla="*/ 0 h 1278344"/>
              <a:gd name="connsiteX2" fmla="*/ 593569 w 3124046"/>
              <a:gd name="connsiteY2" fmla="*/ 0 h 1278344"/>
              <a:gd name="connsiteX3" fmla="*/ 1155897 w 3124046"/>
              <a:gd name="connsiteY3" fmla="*/ 0 h 1278344"/>
              <a:gd name="connsiteX4" fmla="*/ 1718225 w 3124046"/>
              <a:gd name="connsiteY4" fmla="*/ 0 h 1278344"/>
              <a:gd name="connsiteX5" fmla="*/ 2374275 w 3124046"/>
              <a:gd name="connsiteY5" fmla="*/ 0 h 1278344"/>
              <a:gd name="connsiteX6" fmla="*/ 3124046 w 3124046"/>
              <a:gd name="connsiteY6" fmla="*/ 0 h 1278344"/>
              <a:gd name="connsiteX7" fmla="*/ 3124046 w 3124046"/>
              <a:gd name="connsiteY7" fmla="*/ 0 h 1278344"/>
              <a:gd name="connsiteX8" fmla="*/ 3124046 w 3124046"/>
              <a:gd name="connsiteY8" fmla="*/ 626389 h 1278344"/>
              <a:gd name="connsiteX9" fmla="*/ 3124046 w 3124046"/>
              <a:gd name="connsiteY9" fmla="*/ 1278344 h 1278344"/>
              <a:gd name="connsiteX10" fmla="*/ 3124046 w 3124046"/>
              <a:gd name="connsiteY10" fmla="*/ 1278344 h 1278344"/>
              <a:gd name="connsiteX11" fmla="*/ 2530477 w 3124046"/>
              <a:gd name="connsiteY11" fmla="*/ 1278344 h 1278344"/>
              <a:gd name="connsiteX12" fmla="*/ 1936909 w 3124046"/>
              <a:gd name="connsiteY12" fmla="*/ 1278344 h 1278344"/>
              <a:gd name="connsiteX13" fmla="*/ 1405821 w 3124046"/>
              <a:gd name="connsiteY13" fmla="*/ 1278344 h 1278344"/>
              <a:gd name="connsiteX14" fmla="*/ 718531 w 3124046"/>
              <a:gd name="connsiteY14" fmla="*/ 1278344 h 1278344"/>
              <a:gd name="connsiteX15" fmla="*/ 0 w 3124046"/>
              <a:gd name="connsiteY15" fmla="*/ 1278344 h 1278344"/>
              <a:gd name="connsiteX16" fmla="*/ 0 w 3124046"/>
              <a:gd name="connsiteY16" fmla="*/ 1278344 h 1278344"/>
              <a:gd name="connsiteX17" fmla="*/ 0 w 3124046"/>
              <a:gd name="connsiteY17" fmla="*/ 651955 h 1278344"/>
              <a:gd name="connsiteX18" fmla="*/ 0 w 3124046"/>
              <a:gd name="connsiteY18" fmla="*/ 0 h 12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278344" fill="none" extrusionOk="0">
                <a:moveTo>
                  <a:pt x="0" y="0"/>
                </a:moveTo>
                <a:lnTo>
                  <a:pt x="0" y="0"/>
                </a:lnTo>
                <a:cubicBezTo>
                  <a:pt x="253444" y="18880"/>
                  <a:pt x="360918" y="18075"/>
                  <a:pt x="593569" y="0"/>
                </a:cubicBezTo>
                <a:cubicBezTo>
                  <a:pt x="826220" y="-18075"/>
                  <a:pt x="880526" y="-23304"/>
                  <a:pt x="1155897" y="0"/>
                </a:cubicBezTo>
                <a:cubicBezTo>
                  <a:pt x="1431268" y="23304"/>
                  <a:pt x="1561023" y="2202"/>
                  <a:pt x="1718225" y="0"/>
                </a:cubicBezTo>
                <a:cubicBezTo>
                  <a:pt x="1875427" y="-2202"/>
                  <a:pt x="2204916" y="4375"/>
                  <a:pt x="2374275" y="0"/>
                </a:cubicBezTo>
                <a:cubicBezTo>
                  <a:pt x="2543634" y="-4375"/>
                  <a:pt x="2768478" y="26383"/>
                  <a:pt x="3124046" y="0"/>
                </a:cubicBezTo>
                <a:lnTo>
                  <a:pt x="3124046" y="0"/>
                </a:lnTo>
                <a:cubicBezTo>
                  <a:pt x="3104481" y="258636"/>
                  <a:pt x="3154891" y="359869"/>
                  <a:pt x="3124046" y="626389"/>
                </a:cubicBezTo>
                <a:cubicBezTo>
                  <a:pt x="3093201" y="892909"/>
                  <a:pt x="3130939" y="1024062"/>
                  <a:pt x="3124046" y="1278344"/>
                </a:cubicBezTo>
                <a:lnTo>
                  <a:pt x="3124046" y="1278344"/>
                </a:lnTo>
                <a:cubicBezTo>
                  <a:pt x="2895389" y="1287340"/>
                  <a:pt x="2659262" y="1290161"/>
                  <a:pt x="2530477" y="1278344"/>
                </a:cubicBezTo>
                <a:cubicBezTo>
                  <a:pt x="2401692" y="1266527"/>
                  <a:pt x="2151057" y="1297098"/>
                  <a:pt x="1936909" y="1278344"/>
                </a:cubicBezTo>
                <a:cubicBezTo>
                  <a:pt x="1722761" y="1259590"/>
                  <a:pt x="1628503" y="1263126"/>
                  <a:pt x="1405821" y="1278344"/>
                </a:cubicBezTo>
                <a:cubicBezTo>
                  <a:pt x="1183139" y="1293562"/>
                  <a:pt x="917444" y="1288218"/>
                  <a:pt x="718531" y="1278344"/>
                </a:cubicBezTo>
                <a:cubicBezTo>
                  <a:pt x="519618" y="1268471"/>
                  <a:pt x="209480" y="1244845"/>
                  <a:pt x="0" y="1278344"/>
                </a:cubicBezTo>
                <a:lnTo>
                  <a:pt x="0" y="1278344"/>
                </a:lnTo>
                <a:cubicBezTo>
                  <a:pt x="11541" y="1031925"/>
                  <a:pt x="10563" y="861068"/>
                  <a:pt x="0" y="651955"/>
                </a:cubicBezTo>
                <a:cubicBezTo>
                  <a:pt x="-10563" y="442842"/>
                  <a:pt x="4719" y="233309"/>
                  <a:pt x="0" y="0"/>
                </a:cubicBezTo>
                <a:close/>
              </a:path>
              <a:path w="3124046" h="1278344" stroke="0" extrusionOk="0">
                <a:moveTo>
                  <a:pt x="0" y="0"/>
                </a:moveTo>
                <a:lnTo>
                  <a:pt x="0" y="0"/>
                </a:lnTo>
                <a:cubicBezTo>
                  <a:pt x="177359" y="-11198"/>
                  <a:pt x="384037" y="-14575"/>
                  <a:pt x="624809" y="0"/>
                </a:cubicBezTo>
                <a:cubicBezTo>
                  <a:pt x="865581" y="14575"/>
                  <a:pt x="1007187" y="-6018"/>
                  <a:pt x="1218378" y="0"/>
                </a:cubicBezTo>
                <a:cubicBezTo>
                  <a:pt x="1429569" y="6018"/>
                  <a:pt x="1536196" y="22277"/>
                  <a:pt x="1780706" y="0"/>
                </a:cubicBezTo>
                <a:cubicBezTo>
                  <a:pt x="2025216" y="-22277"/>
                  <a:pt x="2238578" y="-845"/>
                  <a:pt x="2467996" y="0"/>
                </a:cubicBezTo>
                <a:cubicBezTo>
                  <a:pt x="2697414" y="845"/>
                  <a:pt x="2973155" y="-68"/>
                  <a:pt x="3124046" y="0"/>
                </a:cubicBezTo>
                <a:lnTo>
                  <a:pt x="3124046" y="0"/>
                </a:lnTo>
                <a:cubicBezTo>
                  <a:pt x="3144747" y="241310"/>
                  <a:pt x="3111642" y="364931"/>
                  <a:pt x="3124046" y="664739"/>
                </a:cubicBezTo>
                <a:cubicBezTo>
                  <a:pt x="3136450" y="964547"/>
                  <a:pt x="3127336" y="1102173"/>
                  <a:pt x="3124046" y="1278344"/>
                </a:cubicBezTo>
                <a:lnTo>
                  <a:pt x="3124046" y="1278344"/>
                </a:lnTo>
                <a:cubicBezTo>
                  <a:pt x="2874794" y="1265303"/>
                  <a:pt x="2727286" y="1255040"/>
                  <a:pt x="2592958" y="1278344"/>
                </a:cubicBezTo>
                <a:cubicBezTo>
                  <a:pt x="2458630" y="1301648"/>
                  <a:pt x="2241057" y="1246991"/>
                  <a:pt x="1905668" y="1278344"/>
                </a:cubicBezTo>
                <a:cubicBezTo>
                  <a:pt x="1570279" y="1309698"/>
                  <a:pt x="1428670" y="1290325"/>
                  <a:pt x="1280859" y="1278344"/>
                </a:cubicBezTo>
                <a:cubicBezTo>
                  <a:pt x="1133048" y="1266363"/>
                  <a:pt x="912091" y="1260270"/>
                  <a:pt x="624809" y="1278344"/>
                </a:cubicBezTo>
                <a:cubicBezTo>
                  <a:pt x="337527" y="1296419"/>
                  <a:pt x="296015" y="1276558"/>
                  <a:pt x="0" y="1278344"/>
                </a:cubicBezTo>
                <a:lnTo>
                  <a:pt x="0" y="1278344"/>
                </a:lnTo>
                <a:cubicBezTo>
                  <a:pt x="7561" y="1066266"/>
                  <a:pt x="14987" y="897382"/>
                  <a:pt x="0" y="664739"/>
                </a:cubicBezTo>
                <a:cubicBezTo>
                  <a:pt x="-14987" y="432096"/>
                  <a:pt x="-26920" y="135065"/>
                  <a:pt x="0" y="0"/>
                </a:cubicBezTo>
                <a:close/>
              </a:path>
            </a:pathLst>
          </a:custGeom>
          <a:solidFill>
            <a:srgbClr val="C9A4E4"/>
          </a:solidFill>
          <a:ln>
            <a:extLst>
              <a:ext uri="{C807C97D-BFC1-408E-A445-0C87EB9F89A2}">
                <ask:lineSketchStyleProps xmlns:ask="http://schemas.microsoft.com/office/drawing/2018/sketchyshapes" sd="1627529137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8" name="Afbeelding 137" descr="Afbeelding met clipart, tekenfilm, Graphics&#10;&#10;Automatisch gegenereerde beschrijving">
            <a:extLst>
              <a:ext uri="{FF2B5EF4-FFF2-40B4-BE49-F238E27FC236}">
                <a16:creationId xmlns:a16="http://schemas.microsoft.com/office/drawing/2014/main" id="{A3354319-E19F-8ABC-E62D-2565D838081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1930523"/>
            <a:ext cx="761905" cy="761905"/>
          </a:xfrm>
          <a:prstGeom prst="rect">
            <a:avLst/>
          </a:prstGeom>
        </p:spPr>
      </p:pic>
      <p:sp>
        <p:nvSpPr>
          <p:cNvPr id="139" name="Rechthoek: afgeronde hoeken 138">
            <a:extLst>
              <a:ext uri="{FF2B5EF4-FFF2-40B4-BE49-F238E27FC236}">
                <a16:creationId xmlns:a16="http://schemas.microsoft.com/office/drawing/2014/main" id="{042815A1-CD95-CAA5-0F31-2DF51FCBC8F1}"/>
              </a:ext>
            </a:extLst>
          </p:cNvPr>
          <p:cNvSpPr/>
          <p:nvPr/>
        </p:nvSpPr>
        <p:spPr>
          <a:xfrm>
            <a:off x="7607610" y="2647672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ENERGY CONSULTANT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E97AF5DF-309D-7F63-753D-343DDA033C4C}"/>
              </a:ext>
            </a:extLst>
          </p:cNvPr>
          <p:cNvSpPr txBox="1"/>
          <p:nvPr/>
        </p:nvSpPr>
        <p:spPr>
          <a:xfrm>
            <a:off x="8448085" y="1889569"/>
            <a:ext cx="272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it’s a part of the building </a:t>
            </a:r>
          </a:p>
          <a:p>
            <a:r>
              <a:rPr lang="en-GB" cap="all" dirty="0">
                <a:latin typeface="The Hand Extrablack" panose="03070A02030502020204" pitchFamily="66" charset="0"/>
              </a:rPr>
              <a:t>envelope with poor insulation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41" name="Rechthoek: afgeronde hoeken 140">
            <a:extLst>
              <a:ext uri="{FF2B5EF4-FFF2-40B4-BE49-F238E27FC236}">
                <a16:creationId xmlns:a16="http://schemas.microsoft.com/office/drawing/2014/main" id="{7E084C5C-634B-257C-2145-4E19190293E9}"/>
              </a:ext>
            </a:extLst>
          </p:cNvPr>
          <p:cNvSpPr/>
          <p:nvPr/>
        </p:nvSpPr>
        <p:spPr>
          <a:xfrm>
            <a:off x="7491441" y="3193744"/>
            <a:ext cx="3124046" cy="1350943"/>
          </a:xfrm>
          <a:custGeom>
            <a:avLst/>
            <a:gdLst>
              <a:gd name="connsiteX0" fmla="*/ 0 w 3124046"/>
              <a:gd name="connsiteY0" fmla="*/ 0 h 1350943"/>
              <a:gd name="connsiteX1" fmla="*/ 0 w 3124046"/>
              <a:gd name="connsiteY1" fmla="*/ 0 h 1350943"/>
              <a:gd name="connsiteX2" fmla="*/ 624809 w 3124046"/>
              <a:gd name="connsiteY2" fmla="*/ 0 h 1350943"/>
              <a:gd name="connsiteX3" fmla="*/ 1218378 w 3124046"/>
              <a:gd name="connsiteY3" fmla="*/ 0 h 1350943"/>
              <a:gd name="connsiteX4" fmla="*/ 1843187 w 3124046"/>
              <a:gd name="connsiteY4" fmla="*/ 0 h 1350943"/>
              <a:gd name="connsiteX5" fmla="*/ 2374275 w 3124046"/>
              <a:gd name="connsiteY5" fmla="*/ 0 h 1350943"/>
              <a:gd name="connsiteX6" fmla="*/ 3124046 w 3124046"/>
              <a:gd name="connsiteY6" fmla="*/ 0 h 1350943"/>
              <a:gd name="connsiteX7" fmla="*/ 3124046 w 3124046"/>
              <a:gd name="connsiteY7" fmla="*/ 0 h 1350943"/>
              <a:gd name="connsiteX8" fmla="*/ 3124046 w 3124046"/>
              <a:gd name="connsiteY8" fmla="*/ 661962 h 1350943"/>
              <a:gd name="connsiteX9" fmla="*/ 3124046 w 3124046"/>
              <a:gd name="connsiteY9" fmla="*/ 1350943 h 1350943"/>
              <a:gd name="connsiteX10" fmla="*/ 3124046 w 3124046"/>
              <a:gd name="connsiteY10" fmla="*/ 1350943 h 1350943"/>
              <a:gd name="connsiteX11" fmla="*/ 2530477 w 3124046"/>
              <a:gd name="connsiteY11" fmla="*/ 1350943 h 1350943"/>
              <a:gd name="connsiteX12" fmla="*/ 1874428 w 3124046"/>
              <a:gd name="connsiteY12" fmla="*/ 1350943 h 1350943"/>
              <a:gd name="connsiteX13" fmla="*/ 1218378 w 3124046"/>
              <a:gd name="connsiteY13" fmla="*/ 1350943 h 1350943"/>
              <a:gd name="connsiteX14" fmla="*/ 656050 w 3124046"/>
              <a:gd name="connsiteY14" fmla="*/ 1350943 h 1350943"/>
              <a:gd name="connsiteX15" fmla="*/ 0 w 3124046"/>
              <a:gd name="connsiteY15" fmla="*/ 1350943 h 1350943"/>
              <a:gd name="connsiteX16" fmla="*/ 0 w 3124046"/>
              <a:gd name="connsiteY16" fmla="*/ 1350943 h 1350943"/>
              <a:gd name="connsiteX17" fmla="*/ 0 w 3124046"/>
              <a:gd name="connsiteY17" fmla="*/ 675472 h 1350943"/>
              <a:gd name="connsiteX18" fmla="*/ 0 w 3124046"/>
              <a:gd name="connsiteY18" fmla="*/ 0 h 13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350943" fill="none" extrusionOk="0">
                <a:moveTo>
                  <a:pt x="0" y="0"/>
                </a:moveTo>
                <a:lnTo>
                  <a:pt x="0" y="0"/>
                </a:lnTo>
                <a:cubicBezTo>
                  <a:pt x="310969" y="-7843"/>
                  <a:pt x="321721" y="15401"/>
                  <a:pt x="624809" y="0"/>
                </a:cubicBezTo>
                <a:cubicBezTo>
                  <a:pt x="927897" y="-15401"/>
                  <a:pt x="1028390" y="1473"/>
                  <a:pt x="1218378" y="0"/>
                </a:cubicBezTo>
                <a:cubicBezTo>
                  <a:pt x="1408366" y="-1473"/>
                  <a:pt x="1539166" y="13735"/>
                  <a:pt x="1843187" y="0"/>
                </a:cubicBezTo>
                <a:cubicBezTo>
                  <a:pt x="2147208" y="-13735"/>
                  <a:pt x="2232524" y="20873"/>
                  <a:pt x="2374275" y="0"/>
                </a:cubicBezTo>
                <a:cubicBezTo>
                  <a:pt x="2516026" y="-20873"/>
                  <a:pt x="2797390" y="11807"/>
                  <a:pt x="3124046" y="0"/>
                </a:cubicBezTo>
                <a:lnTo>
                  <a:pt x="3124046" y="0"/>
                </a:lnTo>
                <a:cubicBezTo>
                  <a:pt x="3109358" y="238657"/>
                  <a:pt x="3152279" y="377859"/>
                  <a:pt x="3124046" y="661962"/>
                </a:cubicBezTo>
                <a:cubicBezTo>
                  <a:pt x="3095813" y="946065"/>
                  <a:pt x="3097834" y="1084097"/>
                  <a:pt x="3124046" y="1350943"/>
                </a:cubicBezTo>
                <a:lnTo>
                  <a:pt x="3124046" y="1350943"/>
                </a:lnTo>
                <a:cubicBezTo>
                  <a:pt x="2991485" y="1378028"/>
                  <a:pt x="2686484" y="1370751"/>
                  <a:pt x="2530477" y="1350943"/>
                </a:cubicBezTo>
                <a:cubicBezTo>
                  <a:pt x="2374470" y="1331135"/>
                  <a:pt x="2133085" y="1367486"/>
                  <a:pt x="1874428" y="1350943"/>
                </a:cubicBezTo>
                <a:cubicBezTo>
                  <a:pt x="1615771" y="1334400"/>
                  <a:pt x="1403074" y="1362903"/>
                  <a:pt x="1218378" y="1350943"/>
                </a:cubicBezTo>
                <a:cubicBezTo>
                  <a:pt x="1033682" y="1338984"/>
                  <a:pt x="899385" y="1377891"/>
                  <a:pt x="656050" y="1350943"/>
                </a:cubicBezTo>
                <a:cubicBezTo>
                  <a:pt x="412715" y="1323995"/>
                  <a:pt x="169590" y="1373372"/>
                  <a:pt x="0" y="1350943"/>
                </a:cubicBezTo>
                <a:lnTo>
                  <a:pt x="0" y="1350943"/>
                </a:lnTo>
                <a:cubicBezTo>
                  <a:pt x="-33052" y="1102887"/>
                  <a:pt x="-3509" y="989967"/>
                  <a:pt x="0" y="675472"/>
                </a:cubicBezTo>
                <a:cubicBezTo>
                  <a:pt x="3509" y="360977"/>
                  <a:pt x="23537" y="293177"/>
                  <a:pt x="0" y="0"/>
                </a:cubicBezTo>
                <a:close/>
              </a:path>
              <a:path w="3124046" h="1350943" stroke="0" extrusionOk="0">
                <a:moveTo>
                  <a:pt x="0" y="0"/>
                </a:moveTo>
                <a:lnTo>
                  <a:pt x="0" y="0"/>
                </a:lnTo>
                <a:cubicBezTo>
                  <a:pt x="221771" y="24095"/>
                  <a:pt x="323445" y="-17847"/>
                  <a:pt x="624809" y="0"/>
                </a:cubicBezTo>
                <a:cubicBezTo>
                  <a:pt x="926173" y="17847"/>
                  <a:pt x="1008925" y="20405"/>
                  <a:pt x="1218378" y="0"/>
                </a:cubicBezTo>
                <a:cubicBezTo>
                  <a:pt x="1427831" y="-20405"/>
                  <a:pt x="1531826" y="21838"/>
                  <a:pt x="1749466" y="0"/>
                </a:cubicBezTo>
                <a:cubicBezTo>
                  <a:pt x="1967106" y="-21838"/>
                  <a:pt x="2070975" y="-17318"/>
                  <a:pt x="2280554" y="0"/>
                </a:cubicBezTo>
                <a:cubicBezTo>
                  <a:pt x="2490133" y="17318"/>
                  <a:pt x="2776845" y="-20750"/>
                  <a:pt x="3124046" y="0"/>
                </a:cubicBezTo>
                <a:lnTo>
                  <a:pt x="3124046" y="0"/>
                </a:lnTo>
                <a:cubicBezTo>
                  <a:pt x="3113482" y="205009"/>
                  <a:pt x="3103739" y="443652"/>
                  <a:pt x="3124046" y="661962"/>
                </a:cubicBezTo>
                <a:cubicBezTo>
                  <a:pt x="3144353" y="880272"/>
                  <a:pt x="3089639" y="1098972"/>
                  <a:pt x="3124046" y="1350943"/>
                </a:cubicBezTo>
                <a:lnTo>
                  <a:pt x="3124046" y="1350943"/>
                </a:lnTo>
                <a:cubicBezTo>
                  <a:pt x="2920360" y="1372641"/>
                  <a:pt x="2807642" y="1344855"/>
                  <a:pt x="2561718" y="1350943"/>
                </a:cubicBezTo>
                <a:cubicBezTo>
                  <a:pt x="2315794" y="1357031"/>
                  <a:pt x="2267666" y="1360794"/>
                  <a:pt x="1999389" y="1350943"/>
                </a:cubicBezTo>
                <a:cubicBezTo>
                  <a:pt x="1731112" y="1341092"/>
                  <a:pt x="1469808" y="1367755"/>
                  <a:pt x="1312099" y="1350943"/>
                </a:cubicBezTo>
                <a:cubicBezTo>
                  <a:pt x="1154390" y="1334132"/>
                  <a:pt x="974530" y="1341420"/>
                  <a:pt x="749771" y="1350943"/>
                </a:cubicBezTo>
                <a:cubicBezTo>
                  <a:pt x="525012" y="1360466"/>
                  <a:pt x="155950" y="1343064"/>
                  <a:pt x="0" y="1350943"/>
                </a:cubicBezTo>
                <a:lnTo>
                  <a:pt x="0" y="1350943"/>
                </a:lnTo>
                <a:cubicBezTo>
                  <a:pt x="-10261" y="1170636"/>
                  <a:pt x="14642" y="832451"/>
                  <a:pt x="0" y="675472"/>
                </a:cubicBezTo>
                <a:cubicBezTo>
                  <a:pt x="-14642" y="518493"/>
                  <a:pt x="-31210" y="15827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42" name="Afbeelding 141" descr="Afbeelding met clipart&#10;&#10;Automatisch gegenereerde beschrijving">
            <a:extLst>
              <a:ext uri="{FF2B5EF4-FFF2-40B4-BE49-F238E27FC236}">
                <a16:creationId xmlns:a16="http://schemas.microsoft.com/office/drawing/2014/main" id="{C2DC077C-11E5-EC9E-CF5F-EB557AA3C2D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3319076"/>
            <a:ext cx="761905" cy="761905"/>
          </a:xfrm>
          <a:prstGeom prst="rect">
            <a:avLst/>
          </a:prstGeom>
        </p:spPr>
      </p:pic>
      <p:sp>
        <p:nvSpPr>
          <p:cNvPr id="143" name="Rechthoek: afgeronde hoeken 142">
            <a:extLst>
              <a:ext uri="{FF2B5EF4-FFF2-40B4-BE49-F238E27FC236}">
                <a16:creationId xmlns:a16="http://schemas.microsoft.com/office/drawing/2014/main" id="{A66A815D-A847-4658-CB0B-6C5F83F7B8AC}"/>
              </a:ext>
            </a:extLst>
          </p:cNvPr>
          <p:cNvSpPr/>
          <p:nvPr/>
        </p:nvSpPr>
        <p:spPr>
          <a:xfrm>
            <a:off x="7607610" y="4080981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STRUCTURAL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710B11C3-C391-D401-3279-8DBEDDFDF841}"/>
              </a:ext>
            </a:extLst>
          </p:cNvPr>
          <p:cNvSpPr txBox="1"/>
          <p:nvPr/>
        </p:nvSpPr>
        <p:spPr>
          <a:xfrm>
            <a:off x="8412206" y="3360132"/>
            <a:ext cx="22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The load of the mass above the window must be redirected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2" name="Vierkante haak rechts 1">
            <a:extLst>
              <a:ext uri="{FF2B5EF4-FFF2-40B4-BE49-F238E27FC236}">
                <a16:creationId xmlns:a16="http://schemas.microsoft.com/office/drawing/2014/main" id="{6EFDE762-C624-235F-D98B-A97F66B9F5D4}"/>
              </a:ext>
            </a:extLst>
          </p:cNvPr>
          <p:cNvSpPr/>
          <p:nvPr/>
        </p:nvSpPr>
        <p:spPr>
          <a:xfrm rot="5400000">
            <a:off x="6162400" y="716475"/>
            <a:ext cx="276999" cy="8666965"/>
          </a:xfrm>
          <a:custGeom>
            <a:avLst/>
            <a:gdLst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772429 h 8666965"/>
              <a:gd name="connsiteX3" fmla="*/ 276999 w 276999"/>
              <a:gd name="connsiteY3" fmla="*/ 1607983 h 8666965"/>
              <a:gd name="connsiteX4" fmla="*/ 276999 w 276999"/>
              <a:gd name="connsiteY4" fmla="*/ 2271122 h 8666965"/>
              <a:gd name="connsiteX5" fmla="*/ 276999 w 276999"/>
              <a:gd name="connsiteY5" fmla="*/ 3020468 h 8666965"/>
              <a:gd name="connsiteX6" fmla="*/ 276999 w 276999"/>
              <a:gd name="connsiteY6" fmla="*/ 3683607 h 8666965"/>
              <a:gd name="connsiteX7" fmla="*/ 276999 w 276999"/>
              <a:gd name="connsiteY7" fmla="*/ 4088121 h 8666965"/>
              <a:gd name="connsiteX8" fmla="*/ 276999 w 276999"/>
              <a:gd name="connsiteY8" fmla="*/ 4837468 h 8666965"/>
              <a:gd name="connsiteX9" fmla="*/ 276999 w 276999"/>
              <a:gd name="connsiteY9" fmla="*/ 5328190 h 8666965"/>
              <a:gd name="connsiteX10" fmla="*/ 276999 w 276999"/>
              <a:gd name="connsiteY10" fmla="*/ 6077537 h 8666965"/>
              <a:gd name="connsiteX11" fmla="*/ 276999 w 276999"/>
              <a:gd name="connsiteY11" fmla="*/ 6568259 h 8666965"/>
              <a:gd name="connsiteX12" fmla="*/ 276999 w 276999"/>
              <a:gd name="connsiteY12" fmla="*/ 7231398 h 8666965"/>
              <a:gd name="connsiteX13" fmla="*/ 276999 w 276999"/>
              <a:gd name="connsiteY13" fmla="*/ 7894536 h 8666965"/>
              <a:gd name="connsiteX14" fmla="*/ 276999 w 276999"/>
              <a:gd name="connsiteY14" fmla="*/ 8643883 h 8666965"/>
              <a:gd name="connsiteX15" fmla="*/ 0 w 276999"/>
              <a:gd name="connsiteY15" fmla="*/ 8666965 h 8666965"/>
              <a:gd name="connsiteX16" fmla="*/ 0 w 276999"/>
              <a:gd name="connsiteY16" fmla="*/ 8086945 h 8666965"/>
              <a:gd name="connsiteX17" fmla="*/ 0 w 276999"/>
              <a:gd name="connsiteY17" fmla="*/ 7680264 h 8666965"/>
              <a:gd name="connsiteX18" fmla="*/ 0 w 276999"/>
              <a:gd name="connsiteY18" fmla="*/ 7186914 h 8666965"/>
              <a:gd name="connsiteX19" fmla="*/ 0 w 276999"/>
              <a:gd name="connsiteY19" fmla="*/ 6433555 h 8666965"/>
              <a:gd name="connsiteX20" fmla="*/ 0 w 276999"/>
              <a:gd name="connsiteY20" fmla="*/ 5853535 h 8666965"/>
              <a:gd name="connsiteX21" fmla="*/ 0 w 276999"/>
              <a:gd name="connsiteY21" fmla="*/ 5273515 h 8666965"/>
              <a:gd name="connsiteX22" fmla="*/ 0 w 276999"/>
              <a:gd name="connsiteY22" fmla="*/ 4433486 h 8666965"/>
              <a:gd name="connsiteX23" fmla="*/ 0 w 276999"/>
              <a:gd name="connsiteY23" fmla="*/ 4026805 h 8666965"/>
              <a:gd name="connsiteX24" fmla="*/ 0 w 276999"/>
              <a:gd name="connsiteY24" fmla="*/ 3446785 h 8666965"/>
              <a:gd name="connsiteX25" fmla="*/ 0 w 276999"/>
              <a:gd name="connsiteY25" fmla="*/ 3040105 h 8666965"/>
              <a:gd name="connsiteX26" fmla="*/ 0 w 276999"/>
              <a:gd name="connsiteY26" fmla="*/ 2546754 h 8666965"/>
              <a:gd name="connsiteX27" fmla="*/ 0 w 276999"/>
              <a:gd name="connsiteY27" fmla="*/ 1793395 h 8666965"/>
              <a:gd name="connsiteX28" fmla="*/ 0 w 276999"/>
              <a:gd name="connsiteY28" fmla="*/ 1300045 h 8666965"/>
              <a:gd name="connsiteX29" fmla="*/ 0 w 276999"/>
              <a:gd name="connsiteY29" fmla="*/ 806694 h 8666965"/>
              <a:gd name="connsiteX30" fmla="*/ 0 w 276999"/>
              <a:gd name="connsiteY30" fmla="*/ 0 h 8666965"/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686221 h 8666965"/>
              <a:gd name="connsiteX3" fmla="*/ 276999 w 276999"/>
              <a:gd name="connsiteY3" fmla="*/ 1176943 h 8666965"/>
              <a:gd name="connsiteX4" fmla="*/ 276999 w 276999"/>
              <a:gd name="connsiteY4" fmla="*/ 1753874 h 8666965"/>
              <a:gd name="connsiteX5" fmla="*/ 276999 w 276999"/>
              <a:gd name="connsiteY5" fmla="*/ 2244596 h 8666965"/>
              <a:gd name="connsiteX6" fmla="*/ 276999 w 276999"/>
              <a:gd name="connsiteY6" fmla="*/ 2735319 h 8666965"/>
              <a:gd name="connsiteX7" fmla="*/ 276999 w 276999"/>
              <a:gd name="connsiteY7" fmla="*/ 3484665 h 8666965"/>
              <a:gd name="connsiteX8" fmla="*/ 276999 w 276999"/>
              <a:gd name="connsiteY8" fmla="*/ 3889180 h 8666965"/>
              <a:gd name="connsiteX9" fmla="*/ 276999 w 276999"/>
              <a:gd name="connsiteY9" fmla="*/ 4724734 h 8666965"/>
              <a:gd name="connsiteX10" fmla="*/ 276999 w 276999"/>
              <a:gd name="connsiteY10" fmla="*/ 5474081 h 8666965"/>
              <a:gd name="connsiteX11" fmla="*/ 276999 w 276999"/>
              <a:gd name="connsiteY11" fmla="*/ 6137219 h 8666965"/>
              <a:gd name="connsiteX12" fmla="*/ 276999 w 276999"/>
              <a:gd name="connsiteY12" fmla="*/ 6886566 h 8666965"/>
              <a:gd name="connsiteX13" fmla="*/ 276999 w 276999"/>
              <a:gd name="connsiteY13" fmla="*/ 7291080 h 8666965"/>
              <a:gd name="connsiteX14" fmla="*/ 276999 w 276999"/>
              <a:gd name="connsiteY14" fmla="*/ 7695595 h 8666965"/>
              <a:gd name="connsiteX15" fmla="*/ 276999 w 276999"/>
              <a:gd name="connsiteY15" fmla="*/ 8643883 h 8666965"/>
              <a:gd name="connsiteX16" fmla="*/ 0 w 276999"/>
              <a:gd name="connsiteY16" fmla="*/ 8666965 h 866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999" h="8666965" stroke="0" extrusionOk="0">
                <a:moveTo>
                  <a:pt x="0" y="0"/>
                </a:moveTo>
                <a:cubicBezTo>
                  <a:pt x="155325" y="-215"/>
                  <a:pt x="276337" y="11435"/>
                  <a:pt x="276999" y="23082"/>
                </a:cubicBezTo>
                <a:cubicBezTo>
                  <a:pt x="256122" y="218448"/>
                  <a:pt x="292173" y="404439"/>
                  <a:pt x="276999" y="772429"/>
                </a:cubicBezTo>
                <a:cubicBezTo>
                  <a:pt x="261825" y="1140419"/>
                  <a:pt x="259811" y="1422713"/>
                  <a:pt x="276999" y="1607983"/>
                </a:cubicBezTo>
                <a:cubicBezTo>
                  <a:pt x="294187" y="1793253"/>
                  <a:pt x="301898" y="1944890"/>
                  <a:pt x="276999" y="2271122"/>
                </a:cubicBezTo>
                <a:cubicBezTo>
                  <a:pt x="252100" y="2597354"/>
                  <a:pt x="273819" y="2718454"/>
                  <a:pt x="276999" y="3020468"/>
                </a:cubicBezTo>
                <a:cubicBezTo>
                  <a:pt x="280179" y="3322482"/>
                  <a:pt x="299052" y="3525596"/>
                  <a:pt x="276999" y="3683607"/>
                </a:cubicBezTo>
                <a:cubicBezTo>
                  <a:pt x="254946" y="3841618"/>
                  <a:pt x="273235" y="3929305"/>
                  <a:pt x="276999" y="4088121"/>
                </a:cubicBezTo>
                <a:cubicBezTo>
                  <a:pt x="280763" y="4246937"/>
                  <a:pt x="243270" y="4561779"/>
                  <a:pt x="276999" y="4837468"/>
                </a:cubicBezTo>
                <a:cubicBezTo>
                  <a:pt x="310728" y="5113157"/>
                  <a:pt x="289489" y="5135846"/>
                  <a:pt x="276999" y="5328190"/>
                </a:cubicBezTo>
                <a:cubicBezTo>
                  <a:pt x="264509" y="5520534"/>
                  <a:pt x="289470" y="5922177"/>
                  <a:pt x="276999" y="6077537"/>
                </a:cubicBezTo>
                <a:cubicBezTo>
                  <a:pt x="264528" y="6232897"/>
                  <a:pt x="290092" y="6357558"/>
                  <a:pt x="276999" y="6568259"/>
                </a:cubicBezTo>
                <a:cubicBezTo>
                  <a:pt x="263906" y="6778960"/>
                  <a:pt x="287079" y="7065200"/>
                  <a:pt x="276999" y="7231398"/>
                </a:cubicBezTo>
                <a:cubicBezTo>
                  <a:pt x="266919" y="7397596"/>
                  <a:pt x="277354" y="7655252"/>
                  <a:pt x="276999" y="7894536"/>
                </a:cubicBezTo>
                <a:cubicBezTo>
                  <a:pt x="276644" y="8133820"/>
                  <a:pt x="282280" y="8362859"/>
                  <a:pt x="276999" y="8643883"/>
                </a:cubicBezTo>
                <a:cubicBezTo>
                  <a:pt x="271241" y="8665937"/>
                  <a:pt x="163949" y="8663044"/>
                  <a:pt x="0" y="8666965"/>
                </a:cubicBezTo>
                <a:cubicBezTo>
                  <a:pt x="10507" y="8388181"/>
                  <a:pt x="-5514" y="8298283"/>
                  <a:pt x="0" y="8086945"/>
                </a:cubicBezTo>
                <a:cubicBezTo>
                  <a:pt x="5514" y="7875607"/>
                  <a:pt x="-7099" y="7829070"/>
                  <a:pt x="0" y="7680264"/>
                </a:cubicBezTo>
                <a:cubicBezTo>
                  <a:pt x="7099" y="7531458"/>
                  <a:pt x="18488" y="7416281"/>
                  <a:pt x="0" y="7186914"/>
                </a:cubicBezTo>
                <a:cubicBezTo>
                  <a:pt x="-18488" y="6957547"/>
                  <a:pt x="-2750" y="6788703"/>
                  <a:pt x="0" y="6433555"/>
                </a:cubicBezTo>
                <a:cubicBezTo>
                  <a:pt x="2750" y="6078407"/>
                  <a:pt x="13023" y="6010348"/>
                  <a:pt x="0" y="5853535"/>
                </a:cubicBezTo>
                <a:cubicBezTo>
                  <a:pt x="-13023" y="5696722"/>
                  <a:pt x="16018" y="5563450"/>
                  <a:pt x="0" y="5273515"/>
                </a:cubicBezTo>
                <a:cubicBezTo>
                  <a:pt x="-16018" y="4983580"/>
                  <a:pt x="-30347" y="4606634"/>
                  <a:pt x="0" y="4433486"/>
                </a:cubicBezTo>
                <a:cubicBezTo>
                  <a:pt x="30347" y="4260338"/>
                  <a:pt x="-500" y="4228227"/>
                  <a:pt x="0" y="4026805"/>
                </a:cubicBezTo>
                <a:cubicBezTo>
                  <a:pt x="500" y="3825383"/>
                  <a:pt x="23465" y="3651386"/>
                  <a:pt x="0" y="3446785"/>
                </a:cubicBezTo>
                <a:cubicBezTo>
                  <a:pt x="-23465" y="3242184"/>
                  <a:pt x="-1132" y="3169357"/>
                  <a:pt x="0" y="3040105"/>
                </a:cubicBezTo>
                <a:cubicBezTo>
                  <a:pt x="1132" y="2910853"/>
                  <a:pt x="7952" y="2719846"/>
                  <a:pt x="0" y="2546754"/>
                </a:cubicBezTo>
                <a:cubicBezTo>
                  <a:pt x="-7952" y="2373662"/>
                  <a:pt x="5015" y="1950398"/>
                  <a:pt x="0" y="1793395"/>
                </a:cubicBezTo>
                <a:cubicBezTo>
                  <a:pt x="-5015" y="1636392"/>
                  <a:pt x="9176" y="1500525"/>
                  <a:pt x="0" y="1300045"/>
                </a:cubicBezTo>
                <a:cubicBezTo>
                  <a:pt x="-9176" y="1099565"/>
                  <a:pt x="18483" y="1010470"/>
                  <a:pt x="0" y="806694"/>
                </a:cubicBezTo>
                <a:cubicBezTo>
                  <a:pt x="-18483" y="602918"/>
                  <a:pt x="-28847" y="187823"/>
                  <a:pt x="0" y="0"/>
                </a:cubicBezTo>
                <a:close/>
              </a:path>
              <a:path w="276999" h="8666965" fill="none" extrusionOk="0">
                <a:moveTo>
                  <a:pt x="0" y="0"/>
                </a:moveTo>
                <a:cubicBezTo>
                  <a:pt x="151120" y="448"/>
                  <a:pt x="277318" y="13063"/>
                  <a:pt x="276999" y="23082"/>
                </a:cubicBezTo>
                <a:cubicBezTo>
                  <a:pt x="266323" y="328791"/>
                  <a:pt x="293011" y="355831"/>
                  <a:pt x="276999" y="686221"/>
                </a:cubicBezTo>
                <a:cubicBezTo>
                  <a:pt x="260987" y="1016611"/>
                  <a:pt x="263744" y="934489"/>
                  <a:pt x="276999" y="1176943"/>
                </a:cubicBezTo>
                <a:cubicBezTo>
                  <a:pt x="290254" y="1419397"/>
                  <a:pt x="250446" y="1554839"/>
                  <a:pt x="276999" y="1753874"/>
                </a:cubicBezTo>
                <a:cubicBezTo>
                  <a:pt x="303552" y="1952909"/>
                  <a:pt x="258551" y="2124514"/>
                  <a:pt x="276999" y="2244596"/>
                </a:cubicBezTo>
                <a:cubicBezTo>
                  <a:pt x="295447" y="2364678"/>
                  <a:pt x="294252" y="2498976"/>
                  <a:pt x="276999" y="2735319"/>
                </a:cubicBezTo>
                <a:cubicBezTo>
                  <a:pt x="259746" y="2971662"/>
                  <a:pt x="297761" y="3195105"/>
                  <a:pt x="276999" y="3484665"/>
                </a:cubicBezTo>
                <a:cubicBezTo>
                  <a:pt x="256237" y="3774225"/>
                  <a:pt x="266978" y="3800540"/>
                  <a:pt x="276999" y="3889180"/>
                </a:cubicBezTo>
                <a:cubicBezTo>
                  <a:pt x="287020" y="3977820"/>
                  <a:pt x="240110" y="4528349"/>
                  <a:pt x="276999" y="4724734"/>
                </a:cubicBezTo>
                <a:cubicBezTo>
                  <a:pt x="313888" y="4921119"/>
                  <a:pt x="294387" y="5141080"/>
                  <a:pt x="276999" y="5474081"/>
                </a:cubicBezTo>
                <a:cubicBezTo>
                  <a:pt x="259611" y="5807082"/>
                  <a:pt x="246854" y="6003882"/>
                  <a:pt x="276999" y="6137219"/>
                </a:cubicBezTo>
                <a:cubicBezTo>
                  <a:pt x="307144" y="6270556"/>
                  <a:pt x="293947" y="6591119"/>
                  <a:pt x="276999" y="6886566"/>
                </a:cubicBezTo>
                <a:cubicBezTo>
                  <a:pt x="260051" y="7182013"/>
                  <a:pt x="268145" y="7111361"/>
                  <a:pt x="276999" y="7291080"/>
                </a:cubicBezTo>
                <a:cubicBezTo>
                  <a:pt x="285853" y="7470799"/>
                  <a:pt x="279146" y="7500481"/>
                  <a:pt x="276999" y="7695595"/>
                </a:cubicBezTo>
                <a:cubicBezTo>
                  <a:pt x="274852" y="7890710"/>
                  <a:pt x="270459" y="8285376"/>
                  <a:pt x="276999" y="8643883"/>
                </a:cubicBezTo>
                <a:cubicBezTo>
                  <a:pt x="272179" y="8654484"/>
                  <a:pt x="158988" y="8666298"/>
                  <a:pt x="0" y="8666965"/>
                </a:cubicBezTo>
              </a:path>
              <a:path w="276999" h="8666965" fill="none" stroke="0" extrusionOk="0">
                <a:moveTo>
                  <a:pt x="0" y="0"/>
                </a:moveTo>
                <a:cubicBezTo>
                  <a:pt x="155369" y="848"/>
                  <a:pt x="278813" y="10089"/>
                  <a:pt x="276999" y="23082"/>
                </a:cubicBezTo>
                <a:cubicBezTo>
                  <a:pt x="275745" y="131049"/>
                  <a:pt x="291075" y="366519"/>
                  <a:pt x="276999" y="513805"/>
                </a:cubicBezTo>
                <a:cubicBezTo>
                  <a:pt x="262923" y="661091"/>
                  <a:pt x="281701" y="996891"/>
                  <a:pt x="276999" y="1263151"/>
                </a:cubicBezTo>
                <a:cubicBezTo>
                  <a:pt x="272297" y="1529411"/>
                  <a:pt x="266602" y="1505619"/>
                  <a:pt x="276999" y="1667666"/>
                </a:cubicBezTo>
                <a:cubicBezTo>
                  <a:pt x="287396" y="1829714"/>
                  <a:pt x="303521" y="2264638"/>
                  <a:pt x="276999" y="2417012"/>
                </a:cubicBezTo>
                <a:cubicBezTo>
                  <a:pt x="250477" y="2569386"/>
                  <a:pt x="275594" y="2784849"/>
                  <a:pt x="276999" y="2907735"/>
                </a:cubicBezTo>
                <a:cubicBezTo>
                  <a:pt x="278404" y="3030621"/>
                  <a:pt x="305031" y="3199518"/>
                  <a:pt x="276999" y="3484665"/>
                </a:cubicBezTo>
                <a:cubicBezTo>
                  <a:pt x="248968" y="3769812"/>
                  <a:pt x="269188" y="3809741"/>
                  <a:pt x="276999" y="4061596"/>
                </a:cubicBezTo>
                <a:cubicBezTo>
                  <a:pt x="284810" y="4313451"/>
                  <a:pt x="290625" y="4348149"/>
                  <a:pt x="276999" y="4552318"/>
                </a:cubicBezTo>
                <a:cubicBezTo>
                  <a:pt x="263373" y="4756487"/>
                  <a:pt x="240005" y="5018827"/>
                  <a:pt x="276999" y="5387873"/>
                </a:cubicBezTo>
                <a:cubicBezTo>
                  <a:pt x="313993" y="5756920"/>
                  <a:pt x="262648" y="5903326"/>
                  <a:pt x="276999" y="6051011"/>
                </a:cubicBezTo>
                <a:cubicBezTo>
                  <a:pt x="291350" y="6198696"/>
                  <a:pt x="277731" y="6336804"/>
                  <a:pt x="276999" y="6455526"/>
                </a:cubicBezTo>
                <a:cubicBezTo>
                  <a:pt x="276267" y="6574249"/>
                  <a:pt x="302202" y="6830579"/>
                  <a:pt x="276999" y="7118664"/>
                </a:cubicBezTo>
                <a:cubicBezTo>
                  <a:pt x="251796" y="7406749"/>
                  <a:pt x="272885" y="7497043"/>
                  <a:pt x="276999" y="7695595"/>
                </a:cubicBezTo>
                <a:cubicBezTo>
                  <a:pt x="281113" y="7894147"/>
                  <a:pt x="321532" y="8262828"/>
                  <a:pt x="276999" y="8643883"/>
                </a:cubicBezTo>
                <a:cubicBezTo>
                  <a:pt x="271700" y="8660302"/>
                  <a:pt x="149036" y="8650600"/>
                  <a:pt x="0" y="8666965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22942405">
                  <a:prstGeom prst="righ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C87C009-AF8A-0AA2-B46B-CC2506F4F295}"/>
              </a:ext>
            </a:extLst>
          </p:cNvPr>
          <p:cNvSpPr txBox="1"/>
          <p:nvPr/>
        </p:nvSpPr>
        <p:spPr>
          <a:xfrm>
            <a:off x="1967417" y="5343525"/>
            <a:ext cx="86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he Hand Extrablack" panose="03070A02030502020204" pitchFamily="66" charset="0"/>
              </a:rPr>
              <a:t>The AEC Industries: Architecture, Engineering and Construction</a:t>
            </a:r>
            <a:endParaRPr lang="en-BE" sz="2800" dirty="0">
              <a:latin typeface="The Hand Extrablack" panose="03070A02030502020204" pitchFamily="66" charset="0"/>
            </a:endParaRP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8E1E768-D4EB-734A-2E53-8DB783F2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7</a:t>
            </a:fld>
            <a:endParaRPr lang="en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175C70-BD48-4B62-5B44-475CBB16B99C}"/>
              </a:ext>
            </a:extLst>
          </p:cNvPr>
          <p:cNvSpPr txBox="1"/>
          <p:nvPr/>
        </p:nvSpPr>
        <p:spPr>
          <a:xfrm>
            <a:off x="0" y="641566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GB" sz="1200" dirty="0">
              <a:latin typeface="Abadi Extra Light" panose="020B0204020104020204" pitchFamily="34" charset="0"/>
            </a:endParaRPr>
          </a:p>
          <a:p>
            <a:r>
              <a:rPr lang="en-GB" sz="1200" dirty="0">
                <a:latin typeface="Abadi Extra Light" panose="020B0204020104020204" pitchFamily="34" charset="0"/>
              </a:rPr>
              <a:t>© icons by Vitaly Gorbachev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65BCD5-2F5A-5BB3-C667-EC9D1F4D73BC}"/>
              </a:ext>
            </a:extLst>
          </p:cNvPr>
          <p:cNvSpPr/>
          <p:nvPr/>
        </p:nvSpPr>
        <p:spPr>
          <a:xfrm>
            <a:off x="0" y="0"/>
            <a:ext cx="12192000" cy="6845494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24ED7C2-BA41-4E85-77E6-9EAF04EAB6D1}"/>
              </a:ext>
            </a:extLst>
          </p:cNvPr>
          <p:cNvSpPr txBox="1"/>
          <p:nvPr/>
        </p:nvSpPr>
        <p:spPr>
          <a:xfrm>
            <a:off x="4603522" y="168201"/>
            <a:ext cx="3394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/>
              <a:t>BIM?</a:t>
            </a:r>
            <a:endParaRPr lang="en-BE" sz="96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F248720-123D-AF85-241F-2C584D3B1303}"/>
              </a:ext>
            </a:extLst>
          </p:cNvPr>
          <p:cNvSpPr txBox="1"/>
          <p:nvPr/>
        </p:nvSpPr>
        <p:spPr>
          <a:xfrm>
            <a:off x="834567" y="1737861"/>
            <a:ext cx="111284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badi Extra Light" panose="020B0204020104020204" pitchFamily="34" charset="0"/>
              </a:rPr>
              <a:t>BIM is the creation and use of </a:t>
            </a:r>
            <a:r>
              <a:rPr lang="en-US" sz="3200" b="1" dirty="0">
                <a:solidFill>
                  <a:srgbClr val="C00000"/>
                </a:solidFill>
                <a:latin typeface="Abadi Extra Light" panose="020B0204020104020204" pitchFamily="34" charset="0"/>
              </a:rPr>
              <a:t>coordinated</a:t>
            </a:r>
            <a:r>
              <a:rPr lang="en-US" sz="3200" b="1" dirty="0">
                <a:latin typeface="Abadi Extra Light" panose="020B0204020104020204" pitchFamily="34" charset="0"/>
              </a:rPr>
              <a:t>, </a:t>
            </a:r>
            <a:r>
              <a:rPr lang="en-US" sz="3200" b="1" dirty="0">
                <a:solidFill>
                  <a:srgbClr val="C00000"/>
                </a:solidFill>
                <a:latin typeface="Abadi Extra Light" panose="020B0204020104020204" pitchFamily="34" charset="0"/>
              </a:rPr>
              <a:t>consistent</a:t>
            </a:r>
            <a:r>
              <a:rPr lang="en-US" sz="3200" b="1" dirty="0">
                <a:latin typeface="Abadi Extra Light" panose="020B0204020104020204" pitchFamily="34" charset="0"/>
              </a:rPr>
              <a:t>, and </a:t>
            </a:r>
            <a:r>
              <a:rPr lang="en-US" sz="3200" b="1" dirty="0">
                <a:solidFill>
                  <a:srgbClr val="C00000"/>
                </a:solidFill>
                <a:latin typeface="Abadi Extra Light" panose="020B0204020104020204" pitchFamily="34" charset="0"/>
              </a:rPr>
              <a:t>computable information</a:t>
            </a:r>
            <a:r>
              <a:rPr lang="en-US" sz="3200" b="1" dirty="0">
                <a:latin typeface="Abadi Extra Light" panose="020B0204020104020204" pitchFamily="34" charset="0"/>
              </a:rPr>
              <a:t> about a building project in design, in construction and in building operation and management.</a:t>
            </a:r>
          </a:p>
          <a:p>
            <a:endParaRPr lang="en-US" sz="3200" b="1" dirty="0">
              <a:latin typeface="Abadi Extra Light" panose="020B0204020104020204" pitchFamily="34" charset="0"/>
            </a:endParaRPr>
          </a:p>
          <a:p>
            <a:r>
              <a:rPr lang="en-GB" sz="3200" b="1" dirty="0">
                <a:latin typeface="Abadi Extra Light" panose="020B0204020104020204" pitchFamily="34" charset="0"/>
              </a:rPr>
              <a:t>BIM provides a digital representation of the </a:t>
            </a:r>
            <a:r>
              <a:rPr lang="en-GB" sz="3200" b="1" dirty="0">
                <a:solidFill>
                  <a:srgbClr val="C00000"/>
                </a:solidFill>
                <a:latin typeface="Abadi Extra Light" panose="020B0204020104020204" pitchFamily="34" charset="0"/>
              </a:rPr>
              <a:t>physical</a:t>
            </a:r>
            <a:r>
              <a:rPr lang="en-GB" sz="3200" b="1" dirty="0">
                <a:latin typeface="Abadi Extra Light" panose="020B0204020104020204" pitchFamily="34" charset="0"/>
              </a:rPr>
              <a:t> and </a:t>
            </a:r>
            <a:r>
              <a:rPr lang="en-GB" sz="3200" b="1" dirty="0">
                <a:solidFill>
                  <a:srgbClr val="C00000"/>
                </a:solidFill>
                <a:latin typeface="Abadi Extra Light" panose="020B0204020104020204" pitchFamily="34" charset="0"/>
              </a:rPr>
              <a:t>functional characteristics of a facility</a:t>
            </a:r>
            <a:r>
              <a:rPr lang="en-GB" sz="3200" b="1" dirty="0">
                <a:latin typeface="Abadi Extra Light" panose="020B0204020104020204" pitchFamily="34" charset="0"/>
              </a:rPr>
              <a:t>.</a:t>
            </a:r>
          </a:p>
          <a:p>
            <a:endParaRPr lang="en-GB" sz="3200" b="1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30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gebouw, eigendom, Gieten, armatuur&#10;&#10;Automatisch gegenereerde beschrijving">
            <a:extLst>
              <a:ext uri="{FF2B5EF4-FFF2-40B4-BE49-F238E27FC236}">
                <a16:creationId xmlns:a16="http://schemas.microsoft.com/office/drawing/2014/main" id="{7EAED919-CCE9-E948-E8F6-AE968E3B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73" y="1829268"/>
            <a:ext cx="2310927" cy="275931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976806B-9A92-6AD7-CD43-FB741DE1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297" y="2637528"/>
            <a:ext cx="1257337" cy="1621651"/>
          </a:xfrm>
          <a:prstGeom prst="rect">
            <a:avLst/>
          </a:prstGeom>
        </p:spPr>
      </p:pic>
      <p:sp>
        <p:nvSpPr>
          <p:cNvPr id="129" name="Rechthoek: afgeronde hoeken 128">
            <a:extLst>
              <a:ext uri="{FF2B5EF4-FFF2-40B4-BE49-F238E27FC236}">
                <a16:creationId xmlns:a16="http://schemas.microsoft.com/office/drawing/2014/main" id="{CDA69F60-48D1-367B-61AC-310BC284BCF1}"/>
              </a:ext>
            </a:extLst>
          </p:cNvPr>
          <p:cNvSpPr/>
          <p:nvPr/>
        </p:nvSpPr>
        <p:spPr>
          <a:xfrm>
            <a:off x="1967417" y="1844726"/>
            <a:ext cx="2978615" cy="1291473"/>
          </a:xfrm>
          <a:custGeom>
            <a:avLst/>
            <a:gdLst>
              <a:gd name="connsiteX0" fmla="*/ 0 w 2978615"/>
              <a:gd name="connsiteY0" fmla="*/ 0 h 1291473"/>
              <a:gd name="connsiteX1" fmla="*/ 0 w 2978615"/>
              <a:gd name="connsiteY1" fmla="*/ 0 h 1291473"/>
              <a:gd name="connsiteX2" fmla="*/ 595723 w 2978615"/>
              <a:gd name="connsiteY2" fmla="*/ 0 h 1291473"/>
              <a:gd name="connsiteX3" fmla="*/ 1161660 w 2978615"/>
              <a:gd name="connsiteY3" fmla="*/ 0 h 1291473"/>
              <a:gd name="connsiteX4" fmla="*/ 1757383 w 2978615"/>
              <a:gd name="connsiteY4" fmla="*/ 0 h 1291473"/>
              <a:gd name="connsiteX5" fmla="*/ 2263747 w 2978615"/>
              <a:gd name="connsiteY5" fmla="*/ 0 h 1291473"/>
              <a:gd name="connsiteX6" fmla="*/ 2978615 w 2978615"/>
              <a:gd name="connsiteY6" fmla="*/ 0 h 1291473"/>
              <a:gd name="connsiteX7" fmla="*/ 2978615 w 2978615"/>
              <a:gd name="connsiteY7" fmla="*/ 0 h 1291473"/>
              <a:gd name="connsiteX8" fmla="*/ 2978615 w 2978615"/>
              <a:gd name="connsiteY8" fmla="*/ 632822 h 1291473"/>
              <a:gd name="connsiteX9" fmla="*/ 2978615 w 2978615"/>
              <a:gd name="connsiteY9" fmla="*/ 1291473 h 1291473"/>
              <a:gd name="connsiteX10" fmla="*/ 2978615 w 2978615"/>
              <a:gd name="connsiteY10" fmla="*/ 1291473 h 1291473"/>
              <a:gd name="connsiteX11" fmla="*/ 2412678 w 2978615"/>
              <a:gd name="connsiteY11" fmla="*/ 1291473 h 1291473"/>
              <a:gd name="connsiteX12" fmla="*/ 1787169 w 2978615"/>
              <a:gd name="connsiteY12" fmla="*/ 1291473 h 1291473"/>
              <a:gd name="connsiteX13" fmla="*/ 1161660 w 2978615"/>
              <a:gd name="connsiteY13" fmla="*/ 1291473 h 1291473"/>
              <a:gd name="connsiteX14" fmla="*/ 625509 w 2978615"/>
              <a:gd name="connsiteY14" fmla="*/ 1291473 h 1291473"/>
              <a:gd name="connsiteX15" fmla="*/ 0 w 2978615"/>
              <a:gd name="connsiteY15" fmla="*/ 1291473 h 1291473"/>
              <a:gd name="connsiteX16" fmla="*/ 0 w 2978615"/>
              <a:gd name="connsiteY16" fmla="*/ 1291473 h 1291473"/>
              <a:gd name="connsiteX17" fmla="*/ 0 w 2978615"/>
              <a:gd name="connsiteY17" fmla="*/ 645737 h 1291473"/>
              <a:gd name="connsiteX18" fmla="*/ 0 w 2978615"/>
              <a:gd name="connsiteY18" fmla="*/ 0 h 129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5" h="1291473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44" y="-19753"/>
                  <a:pt x="1161660" y="0"/>
                </a:cubicBezTo>
                <a:cubicBezTo>
                  <a:pt x="1287476" y="19753"/>
                  <a:pt x="1514309" y="21332"/>
                  <a:pt x="1757383" y="0"/>
                </a:cubicBezTo>
                <a:cubicBezTo>
                  <a:pt x="2000457" y="-21332"/>
                  <a:pt x="2024003" y="3939"/>
                  <a:pt x="2263747" y="0"/>
                </a:cubicBezTo>
                <a:cubicBezTo>
                  <a:pt x="2503491" y="-3939"/>
                  <a:pt x="2738815" y="-14021"/>
                  <a:pt x="2978615" y="0"/>
                </a:cubicBezTo>
                <a:lnTo>
                  <a:pt x="2978615" y="0"/>
                </a:lnTo>
                <a:cubicBezTo>
                  <a:pt x="2963356" y="231246"/>
                  <a:pt x="2957729" y="339091"/>
                  <a:pt x="2978615" y="632822"/>
                </a:cubicBezTo>
                <a:cubicBezTo>
                  <a:pt x="2999501" y="926553"/>
                  <a:pt x="2947695" y="991430"/>
                  <a:pt x="2978615" y="1291473"/>
                </a:cubicBezTo>
                <a:lnTo>
                  <a:pt x="2978615" y="1291473"/>
                </a:lnTo>
                <a:cubicBezTo>
                  <a:pt x="2829079" y="1311964"/>
                  <a:pt x="2565237" y="1291235"/>
                  <a:pt x="2412678" y="1291473"/>
                </a:cubicBezTo>
                <a:cubicBezTo>
                  <a:pt x="2260119" y="1291711"/>
                  <a:pt x="2014198" y="1298709"/>
                  <a:pt x="1787169" y="1291473"/>
                </a:cubicBezTo>
                <a:cubicBezTo>
                  <a:pt x="1560140" y="1284237"/>
                  <a:pt x="1322740" y="1305783"/>
                  <a:pt x="1161660" y="1291473"/>
                </a:cubicBezTo>
                <a:cubicBezTo>
                  <a:pt x="1000580" y="1277163"/>
                  <a:pt x="773341" y="1291362"/>
                  <a:pt x="625509" y="1291473"/>
                </a:cubicBezTo>
                <a:cubicBezTo>
                  <a:pt x="477677" y="1291584"/>
                  <a:pt x="196928" y="1314863"/>
                  <a:pt x="0" y="1291473"/>
                </a:cubicBezTo>
                <a:lnTo>
                  <a:pt x="0" y="1291473"/>
                </a:lnTo>
                <a:cubicBezTo>
                  <a:pt x="6644" y="1023725"/>
                  <a:pt x="29684" y="847296"/>
                  <a:pt x="0" y="645737"/>
                </a:cubicBezTo>
                <a:cubicBezTo>
                  <a:pt x="-29684" y="444178"/>
                  <a:pt x="-18278" y="144426"/>
                  <a:pt x="0" y="0"/>
                </a:cubicBezTo>
                <a:close/>
              </a:path>
              <a:path w="2978615" h="1291473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28367" y="27883"/>
                  <a:pt x="1161660" y="0"/>
                </a:cubicBezTo>
                <a:cubicBezTo>
                  <a:pt x="1394953" y="-27883"/>
                  <a:pt x="1522814" y="23111"/>
                  <a:pt x="1668024" y="0"/>
                </a:cubicBezTo>
                <a:cubicBezTo>
                  <a:pt x="1813234" y="-23111"/>
                  <a:pt x="2070456" y="18573"/>
                  <a:pt x="2174389" y="0"/>
                </a:cubicBezTo>
                <a:cubicBezTo>
                  <a:pt x="2278323" y="-18573"/>
                  <a:pt x="2578361" y="-925"/>
                  <a:pt x="2978615" y="0"/>
                </a:cubicBezTo>
                <a:lnTo>
                  <a:pt x="2978615" y="0"/>
                </a:lnTo>
                <a:cubicBezTo>
                  <a:pt x="2981825" y="277262"/>
                  <a:pt x="2959677" y="367231"/>
                  <a:pt x="2978615" y="632822"/>
                </a:cubicBezTo>
                <a:cubicBezTo>
                  <a:pt x="2997553" y="898413"/>
                  <a:pt x="2999193" y="1086683"/>
                  <a:pt x="2978615" y="1291473"/>
                </a:cubicBezTo>
                <a:lnTo>
                  <a:pt x="2978615" y="1291473"/>
                </a:lnTo>
                <a:cubicBezTo>
                  <a:pt x="2760990" y="1317122"/>
                  <a:pt x="2588107" y="1290784"/>
                  <a:pt x="2442464" y="1291473"/>
                </a:cubicBezTo>
                <a:cubicBezTo>
                  <a:pt x="2296821" y="1292162"/>
                  <a:pt x="2070299" y="1300374"/>
                  <a:pt x="1906314" y="1291473"/>
                </a:cubicBezTo>
                <a:cubicBezTo>
                  <a:pt x="1742329" y="1282573"/>
                  <a:pt x="1474261" y="1278697"/>
                  <a:pt x="1251018" y="1291473"/>
                </a:cubicBezTo>
                <a:cubicBezTo>
                  <a:pt x="1027775" y="1304249"/>
                  <a:pt x="910345" y="1288848"/>
                  <a:pt x="714868" y="1291473"/>
                </a:cubicBezTo>
                <a:cubicBezTo>
                  <a:pt x="519391" y="1294099"/>
                  <a:pt x="320896" y="1318669"/>
                  <a:pt x="0" y="1291473"/>
                </a:cubicBezTo>
                <a:lnTo>
                  <a:pt x="0" y="1291473"/>
                </a:lnTo>
                <a:cubicBezTo>
                  <a:pt x="13905" y="997963"/>
                  <a:pt x="-20636" y="900355"/>
                  <a:pt x="0" y="645737"/>
                </a:cubicBezTo>
                <a:cubicBezTo>
                  <a:pt x="20636" y="391119"/>
                  <a:pt x="7210" y="302863"/>
                  <a:pt x="0" y="0"/>
                </a:cubicBezTo>
                <a:close/>
              </a:path>
            </a:pathLst>
          </a:custGeom>
          <a:solidFill>
            <a:srgbClr val="E7ECF4"/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0" name="Afbeelding 129" descr="Afbeelding met tekenfilm, Graphics, Elektrisch blauw, clipart&#10;&#10;Automatisch gegenereerde beschrijving">
            <a:extLst>
              <a:ext uri="{FF2B5EF4-FFF2-40B4-BE49-F238E27FC236}">
                <a16:creationId xmlns:a16="http://schemas.microsoft.com/office/drawing/2014/main" id="{1EBE781A-4C49-CA83-5E27-EA7D587F55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3" y="1942636"/>
            <a:ext cx="761905" cy="761905"/>
          </a:xfrm>
          <a:prstGeom prst="rect">
            <a:avLst/>
          </a:prstGeom>
        </p:spPr>
      </p:pic>
      <p:sp>
        <p:nvSpPr>
          <p:cNvPr id="131" name="Rechthoek: afgeronde hoeken 130">
            <a:extLst>
              <a:ext uri="{FF2B5EF4-FFF2-40B4-BE49-F238E27FC236}">
                <a16:creationId xmlns:a16="http://schemas.microsoft.com/office/drawing/2014/main" id="{2E6FA046-07B6-764D-6AB8-8145D3CD5506}"/>
              </a:ext>
            </a:extLst>
          </p:cNvPr>
          <p:cNvSpPr/>
          <p:nvPr/>
        </p:nvSpPr>
        <p:spPr>
          <a:xfrm>
            <a:off x="1948524" y="3243611"/>
            <a:ext cx="2978614" cy="1335782"/>
          </a:xfrm>
          <a:custGeom>
            <a:avLst/>
            <a:gdLst>
              <a:gd name="connsiteX0" fmla="*/ 0 w 2978614"/>
              <a:gd name="connsiteY0" fmla="*/ 0 h 1335782"/>
              <a:gd name="connsiteX1" fmla="*/ 0 w 2978614"/>
              <a:gd name="connsiteY1" fmla="*/ 0 h 1335782"/>
              <a:gd name="connsiteX2" fmla="*/ 595723 w 2978614"/>
              <a:gd name="connsiteY2" fmla="*/ 0 h 1335782"/>
              <a:gd name="connsiteX3" fmla="*/ 1161659 w 2978614"/>
              <a:gd name="connsiteY3" fmla="*/ 0 h 1335782"/>
              <a:gd name="connsiteX4" fmla="*/ 1757382 w 2978614"/>
              <a:gd name="connsiteY4" fmla="*/ 0 h 1335782"/>
              <a:gd name="connsiteX5" fmla="*/ 2263747 w 2978614"/>
              <a:gd name="connsiteY5" fmla="*/ 0 h 1335782"/>
              <a:gd name="connsiteX6" fmla="*/ 2978614 w 2978614"/>
              <a:gd name="connsiteY6" fmla="*/ 0 h 1335782"/>
              <a:gd name="connsiteX7" fmla="*/ 2978614 w 2978614"/>
              <a:gd name="connsiteY7" fmla="*/ 0 h 1335782"/>
              <a:gd name="connsiteX8" fmla="*/ 2978614 w 2978614"/>
              <a:gd name="connsiteY8" fmla="*/ 654533 h 1335782"/>
              <a:gd name="connsiteX9" fmla="*/ 2978614 w 2978614"/>
              <a:gd name="connsiteY9" fmla="*/ 1335782 h 1335782"/>
              <a:gd name="connsiteX10" fmla="*/ 2978614 w 2978614"/>
              <a:gd name="connsiteY10" fmla="*/ 1335782 h 1335782"/>
              <a:gd name="connsiteX11" fmla="*/ 2412677 w 2978614"/>
              <a:gd name="connsiteY11" fmla="*/ 1335782 h 1335782"/>
              <a:gd name="connsiteX12" fmla="*/ 1787168 w 2978614"/>
              <a:gd name="connsiteY12" fmla="*/ 1335782 h 1335782"/>
              <a:gd name="connsiteX13" fmla="*/ 1161659 w 2978614"/>
              <a:gd name="connsiteY13" fmla="*/ 1335782 h 1335782"/>
              <a:gd name="connsiteX14" fmla="*/ 625509 w 2978614"/>
              <a:gd name="connsiteY14" fmla="*/ 1335782 h 1335782"/>
              <a:gd name="connsiteX15" fmla="*/ 0 w 2978614"/>
              <a:gd name="connsiteY15" fmla="*/ 1335782 h 1335782"/>
              <a:gd name="connsiteX16" fmla="*/ 0 w 2978614"/>
              <a:gd name="connsiteY16" fmla="*/ 1335782 h 1335782"/>
              <a:gd name="connsiteX17" fmla="*/ 0 w 2978614"/>
              <a:gd name="connsiteY17" fmla="*/ 667891 h 1335782"/>
              <a:gd name="connsiteX18" fmla="*/ 0 w 2978614"/>
              <a:gd name="connsiteY18" fmla="*/ 0 h 13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8614" h="1335782" fill="none" extrusionOk="0">
                <a:moveTo>
                  <a:pt x="0" y="0"/>
                </a:moveTo>
                <a:lnTo>
                  <a:pt x="0" y="0"/>
                </a:lnTo>
                <a:cubicBezTo>
                  <a:pt x="244882" y="6066"/>
                  <a:pt x="413402" y="10490"/>
                  <a:pt x="595723" y="0"/>
                </a:cubicBezTo>
                <a:cubicBezTo>
                  <a:pt x="778044" y="-10490"/>
                  <a:pt x="1035871" y="-17316"/>
                  <a:pt x="1161659" y="0"/>
                </a:cubicBezTo>
                <a:cubicBezTo>
                  <a:pt x="1287447" y="17316"/>
                  <a:pt x="1514308" y="21332"/>
                  <a:pt x="1757382" y="0"/>
                </a:cubicBezTo>
                <a:cubicBezTo>
                  <a:pt x="2000456" y="-21332"/>
                  <a:pt x="2021449" y="-3243"/>
                  <a:pt x="2263747" y="0"/>
                </a:cubicBezTo>
                <a:cubicBezTo>
                  <a:pt x="2506045" y="3243"/>
                  <a:pt x="2738862" y="-10806"/>
                  <a:pt x="2978614" y="0"/>
                </a:cubicBezTo>
                <a:lnTo>
                  <a:pt x="2978614" y="0"/>
                </a:lnTo>
                <a:cubicBezTo>
                  <a:pt x="2969439" y="205641"/>
                  <a:pt x="2955440" y="494206"/>
                  <a:pt x="2978614" y="654533"/>
                </a:cubicBezTo>
                <a:cubicBezTo>
                  <a:pt x="3001788" y="814860"/>
                  <a:pt x="3007957" y="1151039"/>
                  <a:pt x="2978614" y="1335782"/>
                </a:cubicBezTo>
                <a:lnTo>
                  <a:pt x="2978614" y="1335782"/>
                </a:lnTo>
                <a:cubicBezTo>
                  <a:pt x="2829078" y="1356273"/>
                  <a:pt x="2565236" y="1335544"/>
                  <a:pt x="2412677" y="1335782"/>
                </a:cubicBezTo>
                <a:cubicBezTo>
                  <a:pt x="2260118" y="1336020"/>
                  <a:pt x="2014197" y="1343018"/>
                  <a:pt x="1787168" y="1335782"/>
                </a:cubicBezTo>
                <a:cubicBezTo>
                  <a:pt x="1560139" y="1328546"/>
                  <a:pt x="1322739" y="1350092"/>
                  <a:pt x="1161659" y="1335782"/>
                </a:cubicBezTo>
                <a:cubicBezTo>
                  <a:pt x="1000579" y="1321472"/>
                  <a:pt x="767647" y="1328094"/>
                  <a:pt x="625509" y="1335782"/>
                </a:cubicBezTo>
                <a:cubicBezTo>
                  <a:pt x="483371" y="1343471"/>
                  <a:pt x="196928" y="1359172"/>
                  <a:pt x="0" y="1335782"/>
                </a:cubicBezTo>
                <a:lnTo>
                  <a:pt x="0" y="1335782"/>
                </a:lnTo>
                <a:cubicBezTo>
                  <a:pt x="9461" y="1154523"/>
                  <a:pt x="11271" y="817474"/>
                  <a:pt x="0" y="667891"/>
                </a:cubicBezTo>
                <a:cubicBezTo>
                  <a:pt x="-11271" y="518308"/>
                  <a:pt x="32379" y="308387"/>
                  <a:pt x="0" y="0"/>
                </a:cubicBezTo>
                <a:close/>
              </a:path>
              <a:path w="2978614" h="1335782" stroke="0" extrusionOk="0">
                <a:moveTo>
                  <a:pt x="0" y="0"/>
                </a:moveTo>
                <a:lnTo>
                  <a:pt x="0" y="0"/>
                </a:lnTo>
                <a:cubicBezTo>
                  <a:pt x="138137" y="25731"/>
                  <a:pt x="352571" y="3657"/>
                  <a:pt x="595723" y="0"/>
                </a:cubicBezTo>
                <a:cubicBezTo>
                  <a:pt x="838875" y="-3657"/>
                  <a:pt x="935602" y="-25827"/>
                  <a:pt x="1161659" y="0"/>
                </a:cubicBezTo>
                <a:cubicBezTo>
                  <a:pt x="1387716" y="25827"/>
                  <a:pt x="1519421" y="21998"/>
                  <a:pt x="1668024" y="0"/>
                </a:cubicBezTo>
                <a:cubicBezTo>
                  <a:pt x="1816627" y="-21998"/>
                  <a:pt x="1926662" y="25266"/>
                  <a:pt x="2174388" y="0"/>
                </a:cubicBezTo>
                <a:cubicBezTo>
                  <a:pt x="2422114" y="-25266"/>
                  <a:pt x="2578360" y="-925"/>
                  <a:pt x="2978614" y="0"/>
                </a:cubicBezTo>
                <a:lnTo>
                  <a:pt x="2978614" y="0"/>
                </a:lnTo>
                <a:cubicBezTo>
                  <a:pt x="2982918" y="204105"/>
                  <a:pt x="3009680" y="518386"/>
                  <a:pt x="2978614" y="654533"/>
                </a:cubicBezTo>
                <a:cubicBezTo>
                  <a:pt x="2947548" y="790680"/>
                  <a:pt x="2996325" y="1125851"/>
                  <a:pt x="2978614" y="1335782"/>
                </a:cubicBezTo>
                <a:lnTo>
                  <a:pt x="2978614" y="1335782"/>
                </a:lnTo>
                <a:cubicBezTo>
                  <a:pt x="2760989" y="1361431"/>
                  <a:pt x="2588106" y="1335093"/>
                  <a:pt x="2442463" y="1335782"/>
                </a:cubicBezTo>
                <a:cubicBezTo>
                  <a:pt x="2296820" y="1336471"/>
                  <a:pt x="2070298" y="1344683"/>
                  <a:pt x="1906313" y="1335782"/>
                </a:cubicBezTo>
                <a:cubicBezTo>
                  <a:pt x="1742328" y="1326882"/>
                  <a:pt x="1474083" y="1318835"/>
                  <a:pt x="1251018" y="1335782"/>
                </a:cubicBezTo>
                <a:cubicBezTo>
                  <a:pt x="1027953" y="1352729"/>
                  <a:pt x="913599" y="1334381"/>
                  <a:pt x="714867" y="1335782"/>
                </a:cubicBezTo>
                <a:cubicBezTo>
                  <a:pt x="516135" y="1337183"/>
                  <a:pt x="315075" y="1362169"/>
                  <a:pt x="0" y="1335782"/>
                </a:cubicBezTo>
                <a:lnTo>
                  <a:pt x="0" y="1335782"/>
                </a:lnTo>
                <a:cubicBezTo>
                  <a:pt x="15687" y="1034457"/>
                  <a:pt x="-12612" y="982768"/>
                  <a:pt x="0" y="667891"/>
                </a:cubicBezTo>
                <a:cubicBezTo>
                  <a:pt x="12612" y="353014"/>
                  <a:pt x="28125" y="141765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2" name="Afbeelding 131" descr="Afbeelding met tekenfilm, schets, clipart, kunst&#10;&#10;Automatisch gegenereerde beschrijving">
            <a:extLst>
              <a:ext uri="{FF2B5EF4-FFF2-40B4-BE49-F238E27FC236}">
                <a16:creationId xmlns:a16="http://schemas.microsoft.com/office/drawing/2014/main" id="{77DFB3AE-BFBD-DAD3-8FC4-C82E5437644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54" y="3362976"/>
            <a:ext cx="761905" cy="761905"/>
          </a:xfrm>
          <a:prstGeom prst="rect">
            <a:avLst/>
          </a:prstGeom>
        </p:spPr>
      </p:pic>
      <p:sp>
        <p:nvSpPr>
          <p:cNvPr id="133" name="Rechthoek: afgeronde hoeken 132">
            <a:extLst>
              <a:ext uri="{FF2B5EF4-FFF2-40B4-BE49-F238E27FC236}">
                <a16:creationId xmlns:a16="http://schemas.microsoft.com/office/drawing/2014/main" id="{5CC227B0-826A-64F6-8254-D916F74CD616}"/>
              </a:ext>
            </a:extLst>
          </p:cNvPr>
          <p:cNvSpPr/>
          <p:nvPr/>
        </p:nvSpPr>
        <p:spPr>
          <a:xfrm>
            <a:off x="3646026" y="2674145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HVAC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4" name="Rechthoek: afgeronde hoeken 133">
            <a:extLst>
              <a:ext uri="{FF2B5EF4-FFF2-40B4-BE49-F238E27FC236}">
                <a16:creationId xmlns:a16="http://schemas.microsoft.com/office/drawing/2014/main" id="{15E43CC7-E97A-FAF3-3618-6FF40AEE1EF9}"/>
              </a:ext>
            </a:extLst>
          </p:cNvPr>
          <p:cNvSpPr/>
          <p:nvPr/>
        </p:nvSpPr>
        <p:spPr>
          <a:xfrm>
            <a:off x="3667742" y="4079252"/>
            <a:ext cx="1154976" cy="384701"/>
          </a:xfrm>
          <a:custGeom>
            <a:avLst/>
            <a:gdLst>
              <a:gd name="connsiteX0" fmla="*/ 0 w 1154976"/>
              <a:gd name="connsiteY0" fmla="*/ 64118 h 384701"/>
              <a:gd name="connsiteX1" fmla="*/ 64118 w 1154976"/>
              <a:gd name="connsiteY1" fmla="*/ 0 h 384701"/>
              <a:gd name="connsiteX2" fmla="*/ 577488 w 1154976"/>
              <a:gd name="connsiteY2" fmla="*/ 0 h 384701"/>
              <a:gd name="connsiteX3" fmla="*/ 1090858 w 1154976"/>
              <a:gd name="connsiteY3" fmla="*/ 0 h 384701"/>
              <a:gd name="connsiteX4" fmla="*/ 1154976 w 1154976"/>
              <a:gd name="connsiteY4" fmla="*/ 64118 h 384701"/>
              <a:gd name="connsiteX5" fmla="*/ 1154976 w 1154976"/>
              <a:gd name="connsiteY5" fmla="*/ 320583 h 384701"/>
              <a:gd name="connsiteX6" fmla="*/ 1090858 w 1154976"/>
              <a:gd name="connsiteY6" fmla="*/ 384701 h 384701"/>
              <a:gd name="connsiteX7" fmla="*/ 567221 w 1154976"/>
              <a:gd name="connsiteY7" fmla="*/ 384701 h 384701"/>
              <a:gd name="connsiteX8" fmla="*/ 64118 w 1154976"/>
              <a:gd name="connsiteY8" fmla="*/ 384701 h 384701"/>
              <a:gd name="connsiteX9" fmla="*/ 0 w 1154976"/>
              <a:gd name="connsiteY9" fmla="*/ 320583 h 384701"/>
              <a:gd name="connsiteX10" fmla="*/ 0 w 1154976"/>
              <a:gd name="connsiteY10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4976" h="384701" fill="none" extrusionOk="0">
                <a:moveTo>
                  <a:pt x="0" y="64118"/>
                </a:moveTo>
                <a:cubicBezTo>
                  <a:pt x="-3332" y="23420"/>
                  <a:pt x="22718" y="-170"/>
                  <a:pt x="64118" y="0"/>
                </a:cubicBezTo>
                <a:cubicBezTo>
                  <a:pt x="314908" y="-24729"/>
                  <a:pt x="394630" y="150"/>
                  <a:pt x="577488" y="0"/>
                </a:cubicBezTo>
                <a:cubicBezTo>
                  <a:pt x="760346" y="-150"/>
                  <a:pt x="835198" y="14860"/>
                  <a:pt x="1090858" y="0"/>
                </a:cubicBezTo>
                <a:cubicBezTo>
                  <a:pt x="1126717" y="1069"/>
                  <a:pt x="1159035" y="27277"/>
                  <a:pt x="1154976" y="64118"/>
                </a:cubicBezTo>
                <a:cubicBezTo>
                  <a:pt x="1164996" y="154015"/>
                  <a:pt x="1156983" y="213536"/>
                  <a:pt x="1154976" y="320583"/>
                </a:cubicBezTo>
                <a:cubicBezTo>
                  <a:pt x="1162174" y="360887"/>
                  <a:pt x="1129250" y="378674"/>
                  <a:pt x="1090858" y="384701"/>
                </a:cubicBezTo>
                <a:cubicBezTo>
                  <a:pt x="964138" y="409101"/>
                  <a:pt x="694407" y="363179"/>
                  <a:pt x="567221" y="384701"/>
                </a:cubicBezTo>
                <a:cubicBezTo>
                  <a:pt x="440035" y="406223"/>
                  <a:pt x="197438" y="409657"/>
                  <a:pt x="64118" y="384701"/>
                </a:cubicBezTo>
                <a:cubicBezTo>
                  <a:pt x="27407" y="392255"/>
                  <a:pt x="-2325" y="358058"/>
                  <a:pt x="0" y="320583"/>
                </a:cubicBezTo>
                <a:cubicBezTo>
                  <a:pt x="-6629" y="266134"/>
                  <a:pt x="-3666" y="130659"/>
                  <a:pt x="0" y="64118"/>
                </a:cubicBezTo>
                <a:close/>
              </a:path>
              <a:path w="1154976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35377" y="-20348"/>
                  <a:pt x="404381" y="-15053"/>
                  <a:pt x="556953" y="0"/>
                </a:cubicBezTo>
                <a:cubicBezTo>
                  <a:pt x="709525" y="15053"/>
                  <a:pt x="944486" y="-20081"/>
                  <a:pt x="1090858" y="0"/>
                </a:cubicBezTo>
                <a:cubicBezTo>
                  <a:pt x="1127144" y="-182"/>
                  <a:pt x="1154927" y="30032"/>
                  <a:pt x="1154976" y="64118"/>
                </a:cubicBezTo>
                <a:cubicBezTo>
                  <a:pt x="1142185" y="148916"/>
                  <a:pt x="1150999" y="202063"/>
                  <a:pt x="1154976" y="320583"/>
                </a:cubicBezTo>
                <a:cubicBezTo>
                  <a:pt x="1160521" y="357021"/>
                  <a:pt x="1126839" y="386728"/>
                  <a:pt x="1090858" y="384701"/>
                </a:cubicBezTo>
                <a:cubicBezTo>
                  <a:pt x="980519" y="399538"/>
                  <a:pt x="727161" y="369416"/>
                  <a:pt x="577488" y="384701"/>
                </a:cubicBezTo>
                <a:cubicBezTo>
                  <a:pt x="427815" y="399987"/>
                  <a:pt x="207946" y="383966"/>
                  <a:pt x="64118" y="384701"/>
                </a:cubicBezTo>
                <a:cubicBezTo>
                  <a:pt x="31614" y="381983"/>
                  <a:pt x="-2399" y="357150"/>
                  <a:pt x="0" y="320583"/>
                </a:cubicBezTo>
                <a:cubicBezTo>
                  <a:pt x="-1988" y="208791"/>
                  <a:pt x="-8040" y="149728"/>
                  <a:pt x="0" y="6411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ARCHITECT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BC41B40E-6714-F316-1DAA-903141EA6619}"/>
              </a:ext>
            </a:extLst>
          </p:cNvPr>
          <p:cNvSpPr txBox="1"/>
          <p:nvPr/>
        </p:nvSpPr>
        <p:spPr>
          <a:xfrm>
            <a:off x="2170585" y="2208281"/>
            <a:ext cx="205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cap="all" dirty="0">
                <a:latin typeface="The Hand Extrablack" panose="03070A02030502020204" pitchFamily="66" charset="0"/>
              </a:rPr>
              <a:t>It’s a ventilation opening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77DD76BC-C5ED-4219-B9BB-0541842037EB}"/>
              </a:ext>
            </a:extLst>
          </p:cNvPr>
          <p:cNvSpPr txBox="1"/>
          <p:nvPr/>
        </p:nvSpPr>
        <p:spPr>
          <a:xfrm>
            <a:off x="1855689" y="3380635"/>
            <a:ext cx="242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cap="all" dirty="0">
                <a:latin typeface="The Hand Extrablack" panose="03070A02030502020204" pitchFamily="66" charset="0"/>
              </a:rPr>
              <a:t>it allows natural light to flood into the space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37" name="Rechthoek: afgeronde hoeken 136">
            <a:extLst>
              <a:ext uri="{FF2B5EF4-FFF2-40B4-BE49-F238E27FC236}">
                <a16:creationId xmlns:a16="http://schemas.microsoft.com/office/drawing/2014/main" id="{750DD3C9-6B98-192D-297E-584C7A65BAC4}"/>
              </a:ext>
            </a:extLst>
          </p:cNvPr>
          <p:cNvSpPr/>
          <p:nvPr/>
        </p:nvSpPr>
        <p:spPr>
          <a:xfrm>
            <a:off x="7491441" y="1833034"/>
            <a:ext cx="3124046" cy="1278344"/>
          </a:xfrm>
          <a:custGeom>
            <a:avLst/>
            <a:gdLst>
              <a:gd name="connsiteX0" fmla="*/ 0 w 3124046"/>
              <a:gd name="connsiteY0" fmla="*/ 0 h 1278344"/>
              <a:gd name="connsiteX1" fmla="*/ 0 w 3124046"/>
              <a:gd name="connsiteY1" fmla="*/ 0 h 1278344"/>
              <a:gd name="connsiteX2" fmla="*/ 593569 w 3124046"/>
              <a:gd name="connsiteY2" fmla="*/ 0 h 1278344"/>
              <a:gd name="connsiteX3" fmla="*/ 1155897 w 3124046"/>
              <a:gd name="connsiteY3" fmla="*/ 0 h 1278344"/>
              <a:gd name="connsiteX4" fmla="*/ 1718225 w 3124046"/>
              <a:gd name="connsiteY4" fmla="*/ 0 h 1278344"/>
              <a:gd name="connsiteX5" fmla="*/ 2374275 w 3124046"/>
              <a:gd name="connsiteY5" fmla="*/ 0 h 1278344"/>
              <a:gd name="connsiteX6" fmla="*/ 3124046 w 3124046"/>
              <a:gd name="connsiteY6" fmla="*/ 0 h 1278344"/>
              <a:gd name="connsiteX7" fmla="*/ 3124046 w 3124046"/>
              <a:gd name="connsiteY7" fmla="*/ 0 h 1278344"/>
              <a:gd name="connsiteX8" fmla="*/ 3124046 w 3124046"/>
              <a:gd name="connsiteY8" fmla="*/ 626389 h 1278344"/>
              <a:gd name="connsiteX9" fmla="*/ 3124046 w 3124046"/>
              <a:gd name="connsiteY9" fmla="*/ 1278344 h 1278344"/>
              <a:gd name="connsiteX10" fmla="*/ 3124046 w 3124046"/>
              <a:gd name="connsiteY10" fmla="*/ 1278344 h 1278344"/>
              <a:gd name="connsiteX11" fmla="*/ 2530477 w 3124046"/>
              <a:gd name="connsiteY11" fmla="*/ 1278344 h 1278344"/>
              <a:gd name="connsiteX12" fmla="*/ 1936909 w 3124046"/>
              <a:gd name="connsiteY12" fmla="*/ 1278344 h 1278344"/>
              <a:gd name="connsiteX13" fmla="*/ 1405821 w 3124046"/>
              <a:gd name="connsiteY13" fmla="*/ 1278344 h 1278344"/>
              <a:gd name="connsiteX14" fmla="*/ 718531 w 3124046"/>
              <a:gd name="connsiteY14" fmla="*/ 1278344 h 1278344"/>
              <a:gd name="connsiteX15" fmla="*/ 0 w 3124046"/>
              <a:gd name="connsiteY15" fmla="*/ 1278344 h 1278344"/>
              <a:gd name="connsiteX16" fmla="*/ 0 w 3124046"/>
              <a:gd name="connsiteY16" fmla="*/ 1278344 h 1278344"/>
              <a:gd name="connsiteX17" fmla="*/ 0 w 3124046"/>
              <a:gd name="connsiteY17" fmla="*/ 651955 h 1278344"/>
              <a:gd name="connsiteX18" fmla="*/ 0 w 3124046"/>
              <a:gd name="connsiteY18" fmla="*/ 0 h 12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278344" fill="none" extrusionOk="0">
                <a:moveTo>
                  <a:pt x="0" y="0"/>
                </a:moveTo>
                <a:lnTo>
                  <a:pt x="0" y="0"/>
                </a:lnTo>
                <a:cubicBezTo>
                  <a:pt x="253444" y="18880"/>
                  <a:pt x="360918" y="18075"/>
                  <a:pt x="593569" y="0"/>
                </a:cubicBezTo>
                <a:cubicBezTo>
                  <a:pt x="826220" y="-18075"/>
                  <a:pt x="880526" y="-23304"/>
                  <a:pt x="1155897" y="0"/>
                </a:cubicBezTo>
                <a:cubicBezTo>
                  <a:pt x="1431268" y="23304"/>
                  <a:pt x="1561023" y="2202"/>
                  <a:pt x="1718225" y="0"/>
                </a:cubicBezTo>
                <a:cubicBezTo>
                  <a:pt x="1875427" y="-2202"/>
                  <a:pt x="2204916" y="4375"/>
                  <a:pt x="2374275" y="0"/>
                </a:cubicBezTo>
                <a:cubicBezTo>
                  <a:pt x="2543634" y="-4375"/>
                  <a:pt x="2768478" y="26383"/>
                  <a:pt x="3124046" y="0"/>
                </a:cubicBezTo>
                <a:lnTo>
                  <a:pt x="3124046" y="0"/>
                </a:lnTo>
                <a:cubicBezTo>
                  <a:pt x="3104481" y="258636"/>
                  <a:pt x="3154891" y="359869"/>
                  <a:pt x="3124046" y="626389"/>
                </a:cubicBezTo>
                <a:cubicBezTo>
                  <a:pt x="3093201" y="892909"/>
                  <a:pt x="3130939" y="1024062"/>
                  <a:pt x="3124046" y="1278344"/>
                </a:cubicBezTo>
                <a:lnTo>
                  <a:pt x="3124046" y="1278344"/>
                </a:lnTo>
                <a:cubicBezTo>
                  <a:pt x="2895389" y="1287340"/>
                  <a:pt x="2659262" y="1290161"/>
                  <a:pt x="2530477" y="1278344"/>
                </a:cubicBezTo>
                <a:cubicBezTo>
                  <a:pt x="2401692" y="1266527"/>
                  <a:pt x="2151057" y="1297098"/>
                  <a:pt x="1936909" y="1278344"/>
                </a:cubicBezTo>
                <a:cubicBezTo>
                  <a:pt x="1722761" y="1259590"/>
                  <a:pt x="1628503" y="1263126"/>
                  <a:pt x="1405821" y="1278344"/>
                </a:cubicBezTo>
                <a:cubicBezTo>
                  <a:pt x="1183139" y="1293562"/>
                  <a:pt x="917444" y="1288218"/>
                  <a:pt x="718531" y="1278344"/>
                </a:cubicBezTo>
                <a:cubicBezTo>
                  <a:pt x="519618" y="1268471"/>
                  <a:pt x="209480" y="1244845"/>
                  <a:pt x="0" y="1278344"/>
                </a:cubicBezTo>
                <a:lnTo>
                  <a:pt x="0" y="1278344"/>
                </a:lnTo>
                <a:cubicBezTo>
                  <a:pt x="11541" y="1031925"/>
                  <a:pt x="10563" y="861068"/>
                  <a:pt x="0" y="651955"/>
                </a:cubicBezTo>
                <a:cubicBezTo>
                  <a:pt x="-10563" y="442842"/>
                  <a:pt x="4719" y="233309"/>
                  <a:pt x="0" y="0"/>
                </a:cubicBezTo>
                <a:close/>
              </a:path>
              <a:path w="3124046" h="1278344" stroke="0" extrusionOk="0">
                <a:moveTo>
                  <a:pt x="0" y="0"/>
                </a:moveTo>
                <a:lnTo>
                  <a:pt x="0" y="0"/>
                </a:lnTo>
                <a:cubicBezTo>
                  <a:pt x="177359" y="-11198"/>
                  <a:pt x="384037" y="-14575"/>
                  <a:pt x="624809" y="0"/>
                </a:cubicBezTo>
                <a:cubicBezTo>
                  <a:pt x="865581" y="14575"/>
                  <a:pt x="1007187" y="-6018"/>
                  <a:pt x="1218378" y="0"/>
                </a:cubicBezTo>
                <a:cubicBezTo>
                  <a:pt x="1429569" y="6018"/>
                  <a:pt x="1536196" y="22277"/>
                  <a:pt x="1780706" y="0"/>
                </a:cubicBezTo>
                <a:cubicBezTo>
                  <a:pt x="2025216" y="-22277"/>
                  <a:pt x="2238578" y="-845"/>
                  <a:pt x="2467996" y="0"/>
                </a:cubicBezTo>
                <a:cubicBezTo>
                  <a:pt x="2697414" y="845"/>
                  <a:pt x="2973155" y="-68"/>
                  <a:pt x="3124046" y="0"/>
                </a:cubicBezTo>
                <a:lnTo>
                  <a:pt x="3124046" y="0"/>
                </a:lnTo>
                <a:cubicBezTo>
                  <a:pt x="3144747" y="241310"/>
                  <a:pt x="3111642" y="364931"/>
                  <a:pt x="3124046" y="664739"/>
                </a:cubicBezTo>
                <a:cubicBezTo>
                  <a:pt x="3136450" y="964547"/>
                  <a:pt x="3127336" y="1102173"/>
                  <a:pt x="3124046" y="1278344"/>
                </a:cubicBezTo>
                <a:lnTo>
                  <a:pt x="3124046" y="1278344"/>
                </a:lnTo>
                <a:cubicBezTo>
                  <a:pt x="2874794" y="1265303"/>
                  <a:pt x="2727286" y="1255040"/>
                  <a:pt x="2592958" y="1278344"/>
                </a:cubicBezTo>
                <a:cubicBezTo>
                  <a:pt x="2458630" y="1301648"/>
                  <a:pt x="2241057" y="1246991"/>
                  <a:pt x="1905668" y="1278344"/>
                </a:cubicBezTo>
                <a:cubicBezTo>
                  <a:pt x="1570279" y="1309698"/>
                  <a:pt x="1428670" y="1290325"/>
                  <a:pt x="1280859" y="1278344"/>
                </a:cubicBezTo>
                <a:cubicBezTo>
                  <a:pt x="1133048" y="1266363"/>
                  <a:pt x="912091" y="1260270"/>
                  <a:pt x="624809" y="1278344"/>
                </a:cubicBezTo>
                <a:cubicBezTo>
                  <a:pt x="337527" y="1296419"/>
                  <a:pt x="296015" y="1276558"/>
                  <a:pt x="0" y="1278344"/>
                </a:cubicBezTo>
                <a:lnTo>
                  <a:pt x="0" y="1278344"/>
                </a:lnTo>
                <a:cubicBezTo>
                  <a:pt x="7561" y="1066266"/>
                  <a:pt x="14987" y="897382"/>
                  <a:pt x="0" y="664739"/>
                </a:cubicBezTo>
                <a:cubicBezTo>
                  <a:pt x="-14987" y="432096"/>
                  <a:pt x="-26920" y="135065"/>
                  <a:pt x="0" y="0"/>
                </a:cubicBezTo>
                <a:close/>
              </a:path>
            </a:pathLst>
          </a:custGeom>
          <a:solidFill>
            <a:srgbClr val="C9A4E4"/>
          </a:solidFill>
          <a:ln>
            <a:extLst>
              <a:ext uri="{C807C97D-BFC1-408E-A445-0C87EB9F89A2}">
                <ask:lineSketchStyleProps xmlns:ask="http://schemas.microsoft.com/office/drawing/2018/sketchyshapes" sd="1627529137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38" name="Afbeelding 137" descr="Afbeelding met clipart, tekenfilm, Graphics&#10;&#10;Automatisch gegenereerde beschrijving">
            <a:extLst>
              <a:ext uri="{FF2B5EF4-FFF2-40B4-BE49-F238E27FC236}">
                <a16:creationId xmlns:a16="http://schemas.microsoft.com/office/drawing/2014/main" id="{A3354319-E19F-8ABC-E62D-2565D838081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1930523"/>
            <a:ext cx="761905" cy="761905"/>
          </a:xfrm>
          <a:prstGeom prst="rect">
            <a:avLst/>
          </a:prstGeom>
        </p:spPr>
      </p:pic>
      <p:sp>
        <p:nvSpPr>
          <p:cNvPr id="139" name="Rechthoek: afgeronde hoeken 138">
            <a:extLst>
              <a:ext uri="{FF2B5EF4-FFF2-40B4-BE49-F238E27FC236}">
                <a16:creationId xmlns:a16="http://schemas.microsoft.com/office/drawing/2014/main" id="{042815A1-CD95-CAA5-0F31-2DF51FCBC8F1}"/>
              </a:ext>
            </a:extLst>
          </p:cNvPr>
          <p:cNvSpPr/>
          <p:nvPr/>
        </p:nvSpPr>
        <p:spPr>
          <a:xfrm>
            <a:off x="7607610" y="2647672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ENERGY CONSULTANT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E97AF5DF-309D-7F63-753D-343DDA033C4C}"/>
              </a:ext>
            </a:extLst>
          </p:cNvPr>
          <p:cNvSpPr txBox="1"/>
          <p:nvPr/>
        </p:nvSpPr>
        <p:spPr>
          <a:xfrm>
            <a:off x="8448085" y="1889569"/>
            <a:ext cx="272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it’s a part of the building </a:t>
            </a:r>
          </a:p>
          <a:p>
            <a:r>
              <a:rPr lang="en-GB" cap="all" dirty="0">
                <a:latin typeface="The Hand Extrablack" panose="03070A02030502020204" pitchFamily="66" charset="0"/>
              </a:rPr>
              <a:t>envelope with poor insulation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141" name="Rechthoek: afgeronde hoeken 140">
            <a:extLst>
              <a:ext uri="{FF2B5EF4-FFF2-40B4-BE49-F238E27FC236}">
                <a16:creationId xmlns:a16="http://schemas.microsoft.com/office/drawing/2014/main" id="{7E084C5C-634B-257C-2145-4E19190293E9}"/>
              </a:ext>
            </a:extLst>
          </p:cNvPr>
          <p:cNvSpPr/>
          <p:nvPr/>
        </p:nvSpPr>
        <p:spPr>
          <a:xfrm>
            <a:off x="7491441" y="3193744"/>
            <a:ext cx="3124046" cy="1350943"/>
          </a:xfrm>
          <a:custGeom>
            <a:avLst/>
            <a:gdLst>
              <a:gd name="connsiteX0" fmla="*/ 0 w 3124046"/>
              <a:gd name="connsiteY0" fmla="*/ 0 h 1350943"/>
              <a:gd name="connsiteX1" fmla="*/ 0 w 3124046"/>
              <a:gd name="connsiteY1" fmla="*/ 0 h 1350943"/>
              <a:gd name="connsiteX2" fmla="*/ 624809 w 3124046"/>
              <a:gd name="connsiteY2" fmla="*/ 0 h 1350943"/>
              <a:gd name="connsiteX3" fmla="*/ 1218378 w 3124046"/>
              <a:gd name="connsiteY3" fmla="*/ 0 h 1350943"/>
              <a:gd name="connsiteX4" fmla="*/ 1843187 w 3124046"/>
              <a:gd name="connsiteY4" fmla="*/ 0 h 1350943"/>
              <a:gd name="connsiteX5" fmla="*/ 2374275 w 3124046"/>
              <a:gd name="connsiteY5" fmla="*/ 0 h 1350943"/>
              <a:gd name="connsiteX6" fmla="*/ 3124046 w 3124046"/>
              <a:gd name="connsiteY6" fmla="*/ 0 h 1350943"/>
              <a:gd name="connsiteX7" fmla="*/ 3124046 w 3124046"/>
              <a:gd name="connsiteY7" fmla="*/ 0 h 1350943"/>
              <a:gd name="connsiteX8" fmla="*/ 3124046 w 3124046"/>
              <a:gd name="connsiteY8" fmla="*/ 661962 h 1350943"/>
              <a:gd name="connsiteX9" fmla="*/ 3124046 w 3124046"/>
              <a:gd name="connsiteY9" fmla="*/ 1350943 h 1350943"/>
              <a:gd name="connsiteX10" fmla="*/ 3124046 w 3124046"/>
              <a:gd name="connsiteY10" fmla="*/ 1350943 h 1350943"/>
              <a:gd name="connsiteX11" fmla="*/ 2530477 w 3124046"/>
              <a:gd name="connsiteY11" fmla="*/ 1350943 h 1350943"/>
              <a:gd name="connsiteX12" fmla="*/ 1874428 w 3124046"/>
              <a:gd name="connsiteY12" fmla="*/ 1350943 h 1350943"/>
              <a:gd name="connsiteX13" fmla="*/ 1218378 w 3124046"/>
              <a:gd name="connsiteY13" fmla="*/ 1350943 h 1350943"/>
              <a:gd name="connsiteX14" fmla="*/ 656050 w 3124046"/>
              <a:gd name="connsiteY14" fmla="*/ 1350943 h 1350943"/>
              <a:gd name="connsiteX15" fmla="*/ 0 w 3124046"/>
              <a:gd name="connsiteY15" fmla="*/ 1350943 h 1350943"/>
              <a:gd name="connsiteX16" fmla="*/ 0 w 3124046"/>
              <a:gd name="connsiteY16" fmla="*/ 1350943 h 1350943"/>
              <a:gd name="connsiteX17" fmla="*/ 0 w 3124046"/>
              <a:gd name="connsiteY17" fmla="*/ 675472 h 1350943"/>
              <a:gd name="connsiteX18" fmla="*/ 0 w 3124046"/>
              <a:gd name="connsiteY18" fmla="*/ 0 h 13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4046" h="1350943" fill="none" extrusionOk="0">
                <a:moveTo>
                  <a:pt x="0" y="0"/>
                </a:moveTo>
                <a:lnTo>
                  <a:pt x="0" y="0"/>
                </a:lnTo>
                <a:cubicBezTo>
                  <a:pt x="310969" y="-7843"/>
                  <a:pt x="321721" y="15401"/>
                  <a:pt x="624809" y="0"/>
                </a:cubicBezTo>
                <a:cubicBezTo>
                  <a:pt x="927897" y="-15401"/>
                  <a:pt x="1028390" y="1473"/>
                  <a:pt x="1218378" y="0"/>
                </a:cubicBezTo>
                <a:cubicBezTo>
                  <a:pt x="1408366" y="-1473"/>
                  <a:pt x="1539166" y="13735"/>
                  <a:pt x="1843187" y="0"/>
                </a:cubicBezTo>
                <a:cubicBezTo>
                  <a:pt x="2147208" y="-13735"/>
                  <a:pt x="2232524" y="20873"/>
                  <a:pt x="2374275" y="0"/>
                </a:cubicBezTo>
                <a:cubicBezTo>
                  <a:pt x="2516026" y="-20873"/>
                  <a:pt x="2797390" y="11807"/>
                  <a:pt x="3124046" y="0"/>
                </a:cubicBezTo>
                <a:lnTo>
                  <a:pt x="3124046" y="0"/>
                </a:lnTo>
                <a:cubicBezTo>
                  <a:pt x="3109358" y="238657"/>
                  <a:pt x="3152279" y="377859"/>
                  <a:pt x="3124046" y="661962"/>
                </a:cubicBezTo>
                <a:cubicBezTo>
                  <a:pt x="3095813" y="946065"/>
                  <a:pt x="3097834" y="1084097"/>
                  <a:pt x="3124046" y="1350943"/>
                </a:cubicBezTo>
                <a:lnTo>
                  <a:pt x="3124046" y="1350943"/>
                </a:lnTo>
                <a:cubicBezTo>
                  <a:pt x="2991485" y="1378028"/>
                  <a:pt x="2686484" y="1370751"/>
                  <a:pt x="2530477" y="1350943"/>
                </a:cubicBezTo>
                <a:cubicBezTo>
                  <a:pt x="2374470" y="1331135"/>
                  <a:pt x="2133085" y="1367486"/>
                  <a:pt x="1874428" y="1350943"/>
                </a:cubicBezTo>
                <a:cubicBezTo>
                  <a:pt x="1615771" y="1334400"/>
                  <a:pt x="1403074" y="1362903"/>
                  <a:pt x="1218378" y="1350943"/>
                </a:cubicBezTo>
                <a:cubicBezTo>
                  <a:pt x="1033682" y="1338984"/>
                  <a:pt x="899385" y="1377891"/>
                  <a:pt x="656050" y="1350943"/>
                </a:cubicBezTo>
                <a:cubicBezTo>
                  <a:pt x="412715" y="1323995"/>
                  <a:pt x="169590" y="1373372"/>
                  <a:pt x="0" y="1350943"/>
                </a:cubicBezTo>
                <a:lnTo>
                  <a:pt x="0" y="1350943"/>
                </a:lnTo>
                <a:cubicBezTo>
                  <a:pt x="-33052" y="1102887"/>
                  <a:pt x="-3509" y="989967"/>
                  <a:pt x="0" y="675472"/>
                </a:cubicBezTo>
                <a:cubicBezTo>
                  <a:pt x="3509" y="360977"/>
                  <a:pt x="23537" y="293177"/>
                  <a:pt x="0" y="0"/>
                </a:cubicBezTo>
                <a:close/>
              </a:path>
              <a:path w="3124046" h="1350943" stroke="0" extrusionOk="0">
                <a:moveTo>
                  <a:pt x="0" y="0"/>
                </a:moveTo>
                <a:lnTo>
                  <a:pt x="0" y="0"/>
                </a:lnTo>
                <a:cubicBezTo>
                  <a:pt x="221771" y="24095"/>
                  <a:pt x="323445" y="-17847"/>
                  <a:pt x="624809" y="0"/>
                </a:cubicBezTo>
                <a:cubicBezTo>
                  <a:pt x="926173" y="17847"/>
                  <a:pt x="1008925" y="20405"/>
                  <a:pt x="1218378" y="0"/>
                </a:cubicBezTo>
                <a:cubicBezTo>
                  <a:pt x="1427831" y="-20405"/>
                  <a:pt x="1531826" y="21838"/>
                  <a:pt x="1749466" y="0"/>
                </a:cubicBezTo>
                <a:cubicBezTo>
                  <a:pt x="1967106" y="-21838"/>
                  <a:pt x="2070975" y="-17318"/>
                  <a:pt x="2280554" y="0"/>
                </a:cubicBezTo>
                <a:cubicBezTo>
                  <a:pt x="2490133" y="17318"/>
                  <a:pt x="2776845" y="-20750"/>
                  <a:pt x="3124046" y="0"/>
                </a:cubicBezTo>
                <a:lnTo>
                  <a:pt x="3124046" y="0"/>
                </a:lnTo>
                <a:cubicBezTo>
                  <a:pt x="3113482" y="205009"/>
                  <a:pt x="3103739" y="443652"/>
                  <a:pt x="3124046" y="661962"/>
                </a:cubicBezTo>
                <a:cubicBezTo>
                  <a:pt x="3144353" y="880272"/>
                  <a:pt x="3089639" y="1098972"/>
                  <a:pt x="3124046" y="1350943"/>
                </a:cubicBezTo>
                <a:lnTo>
                  <a:pt x="3124046" y="1350943"/>
                </a:lnTo>
                <a:cubicBezTo>
                  <a:pt x="2920360" y="1372641"/>
                  <a:pt x="2807642" y="1344855"/>
                  <a:pt x="2561718" y="1350943"/>
                </a:cubicBezTo>
                <a:cubicBezTo>
                  <a:pt x="2315794" y="1357031"/>
                  <a:pt x="2267666" y="1360794"/>
                  <a:pt x="1999389" y="1350943"/>
                </a:cubicBezTo>
                <a:cubicBezTo>
                  <a:pt x="1731112" y="1341092"/>
                  <a:pt x="1469808" y="1367755"/>
                  <a:pt x="1312099" y="1350943"/>
                </a:cubicBezTo>
                <a:cubicBezTo>
                  <a:pt x="1154390" y="1334132"/>
                  <a:pt x="974530" y="1341420"/>
                  <a:pt x="749771" y="1350943"/>
                </a:cubicBezTo>
                <a:cubicBezTo>
                  <a:pt x="525012" y="1360466"/>
                  <a:pt x="155950" y="1343064"/>
                  <a:pt x="0" y="1350943"/>
                </a:cubicBezTo>
                <a:lnTo>
                  <a:pt x="0" y="1350943"/>
                </a:lnTo>
                <a:cubicBezTo>
                  <a:pt x="-10261" y="1170636"/>
                  <a:pt x="14642" y="832451"/>
                  <a:pt x="0" y="675472"/>
                </a:cubicBezTo>
                <a:cubicBezTo>
                  <a:pt x="-14642" y="518493"/>
                  <a:pt x="-31210" y="15827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20306403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142" name="Afbeelding 141" descr="Afbeelding met clipart&#10;&#10;Automatisch gegenereerde beschrijving">
            <a:extLst>
              <a:ext uri="{FF2B5EF4-FFF2-40B4-BE49-F238E27FC236}">
                <a16:creationId xmlns:a16="http://schemas.microsoft.com/office/drawing/2014/main" id="{C2DC077C-11E5-EC9E-CF5F-EB557AA3C2D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30" y="3319076"/>
            <a:ext cx="761905" cy="761905"/>
          </a:xfrm>
          <a:prstGeom prst="rect">
            <a:avLst/>
          </a:prstGeom>
        </p:spPr>
      </p:pic>
      <p:sp>
        <p:nvSpPr>
          <p:cNvPr id="143" name="Rechthoek: afgeronde hoeken 142">
            <a:extLst>
              <a:ext uri="{FF2B5EF4-FFF2-40B4-BE49-F238E27FC236}">
                <a16:creationId xmlns:a16="http://schemas.microsoft.com/office/drawing/2014/main" id="{A66A815D-A847-4658-CB0B-6C5F83F7B8AC}"/>
              </a:ext>
            </a:extLst>
          </p:cNvPr>
          <p:cNvSpPr/>
          <p:nvPr/>
        </p:nvSpPr>
        <p:spPr>
          <a:xfrm>
            <a:off x="7607610" y="4080981"/>
            <a:ext cx="1646068" cy="384701"/>
          </a:xfrm>
          <a:custGeom>
            <a:avLst/>
            <a:gdLst>
              <a:gd name="connsiteX0" fmla="*/ 0 w 1646068"/>
              <a:gd name="connsiteY0" fmla="*/ 64118 h 384701"/>
              <a:gd name="connsiteX1" fmla="*/ 64118 w 1646068"/>
              <a:gd name="connsiteY1" fmla="*/ 0 h 384701"/>
              <a:gd name="connsiteX2" fmla="*/ 570062 w 1646068"/>
              <a:gd name="connsiteY2" fmla="*/ 0 h 384701"/>
              <a:gd name="connsiteX3" fmla="*/ 1060828 w 1646068"/>
              <a:gd name="connsiteY3" fmla="*/ 0 h 384701"/>
              <a:gd name="connsiteX4" fmla="*/ 1581950 w 1646068"/>
              <a:gd name="connsiteY4" fmla="*/ 0 h 384701"/>
              <a:gd name="connsiteX5" fmla="*/ 1646068 w 1646068"/>
              <a:gd name="connsiteY5" fmla="*/ 64118 h 384701"/>
              <a:gd name="connsiteX6" fmla="*/ 1646068 w 1646068"/>
              <a:gd name="connsiteY6" fmla="*/ 320583 h 384701"/>
              <a:gd name="connsiteX7" fmla="*/ 1581950 w 1646068"/>
              <a:gd name="connsiteY7" fmla="*/ 384701 h 384701"/>
              <a:gd name="connsiteX8" fmla="*/ 1045649 w 1646068"/>
              <a:gd name="connsiteY8" fmla="*/ 384701 h 384701"/>
              <a:gd name="connsiteX9" fmla="*/ 554884 w 1646068"/>
              <a:gd name="connsiteY9" fmla="*/ 384701 h 384701"/>
              <a:gd name="connsiteX10" fmla="*/ 64118 w 1646068"/>
              <a:gd name="connsiteY10" fmla="*/ 384701 h 384701"/>
              <a:gd name="connsiteX11" fmla="*/ 0 w 1646068"/>
              <a:gd name="connsiteY11" fmla="*/ 320583 h 384701"/>
              <a:gd name="connsiteX12" fmla="*/ 0 w 1646068"/>
              <a:gd name="connsiteY12" fmla="*/ 64118 h 3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68" h="384701" fill="none" extrusionOk="0">
                <a:moveTo>
                  <a:pt x="0" y="64118"/>
                </a:moveTo>
                <a:cubicBezTo>
                  <a:pt x="-1183" y="24526"/>
                  <a:pt x="32451" y="-2850"/>
                  <a:pt x="64118" y="0"/>
                </a:cubicBezTo>
                <a:cubicBezTo>
                  <a:pt x="239418" y="-4314"/>
                  <a:pt x="368284" y="1832"/>
                  <a:pt x="570062" y="0"/>
                </a:cubicBezTo>
                <a:cubicBezTo>
                  <a:pt x="771840" y="-1832"/>
                  <a:pt x="845589" y="-14053"/>
                  <a:pt x="1060828" y="0"/>
                </a:cubicBezTo>
                <a:cubicBezTo>
                  <a:pt x="1276067" y="14053"/>
                  <a:pt x="1381892" y="11334"/>
                  <a:pt x="1581950" y="0"/>
                </a:cubicBezTo>
                <a:cubicBezTo>
                  <a:pt x="1624559" y="4893"/>
                  <a:pt x="1649049" y="22680"/>
                  <a:pt x="1646068" y="64118"/>
                </a:cubicBezTo>
                <a:cubicBezTo>
                  <a:pt x="1635122" y="144433"/>
                  <a:pt x="1654384" y="247202"/>
                  <a:pt x="1646068" y="320583"/>
                </a:cubicBezTo>
                <a:cubicBezTo>
                  <a:pt x="1647772" y="353700"/>
                  <a:pt x="1616060" y="381889"/>
                  <a:pt x="1581950" y="384701"/>
                </a:cubicBezTo>
                <a:cubicBezTo>
                  <a:pt x="1456240" y="394505"/>
                  <a:pt x="1257427" y="403081"/>
                  <a:pt x="1045649" y="384701"/>
                </a:cubicBezTo>
                <a:cubicBezTo>
                  <a:pt x="833871" y="366321"/>
                  <a:pt x="696879" y="405302"/>
                  <a:pt x="554884" y="384701"/>
                </a:cubicBezTo>
                <a:cubicBezTo>
                  <a:pt x="412889" y="364100"/>
                  <a:pt x="240171" y="392000"/>
                  <a:pt x="64118" y="384701"/>
                </a:cubicBezTo>
                <a:cubicBezTo>
                  <a:pt x="33537" y="388004"/>
                  <a:pt x="584" y="356877"/>
                  <a:pt x="0" y="320583"/>
                </a:cubicBezTo>
                <a:cubicBezTo>
                  <a:pt x="-11616" y="267905"/>
                  <a:pt x="-4516" y="168206"/>
                  <a:pt x="0" y="64118"/>
                </a:cubicBezTo>
                <a:close/>
              </a:path>
              <a:path w="1646068" h="384701" stroke="0" extrusionOk="0">
                <a:moveTo>
                  <a:pt x="0" y="64118"/>
                </a:moveTo>
                <a:cubicBezTo>
                  <a:pt x="-2600" y="30868"/>
                  <a:pt x="27291" y="-422"/>
                  <a:pt x="64118" y="0"/>
                </a:cubicBezTo>
                <a:cubicBezTo>
                  <a:pt x="207408" y="-13242"/>
                  <a:pt x="406080" y="-15413"/>
                  <a:pt x="539705" y="0"/>
                </a:cubicBezTo>
                <a:cubicBezTo>
                  <a:pt x="673330" y="15413"/>
                  <a:pt x="874519" y="10901"/>
                  <a:pt x="1076006" y="0"/>
                </a:cubicBezTo>
                <a:cubicBezTo>
                  <a:pt x="1277493" y="-10901"/>
                  <a:pt x="1375862" y="-23005"/>
                  <a:pt x="1581950" y="0"/>
                </a:cubicBezTo>
                <a:cubicBezTo>
                  <a:pt x="1614140" y="3836"/>
                  <a:pt x="1651562" y="33999"/>
                  <a:pt x="1646068" y="64118"/>
                </a:cubicBezTo>
                <a:cubicBezTo>
                  <a:pt x="1650387" y="149591"/>
                  <a:pt x="1639660" y="218142"/>
                  <a:pt x="1646068" y="320583"/>
                </a:cubicBezTo>
                <a:cubicBezTo>
                  <a:pt x="1642438" y="358745"/>
                  <a:pt x="1619598" y="380029"/>
                  <a:pt x="1581950" y="384701"/>
                </a:cubicBezTo>
                <a:cubicBezTo>
                  <a:pt x="1403926" y="368147"/>
                  <a:pt x="1219690" y="362477"/>
                  <a:pt x="1121541" y="384701"/>
                </a:cubicBezTo>
                <a:cubicBezTo>
                  <a:pt x="1023392" y="406925"/>
                  <a:pt x="827915" y="365793"/>
                  <a:pt x="645954" y="384701"/>
                </a:cubicBezTo>
                <a:cubicBezTo>
                  <a:pt x="463993" y="403609"/>
                  <a:pt x="227688" y="362216"/>
                  <a:pt x="64118" y="384701"/>
                </a:cubicBezTo>
                <a:cubicBezTo>
                  <a:pt x="28408" y="383154"/>
                  <a:pt x="-3109" y="350967"/>
                  <a:pt x="0" y="320583"/>
                </a:cubicBezTo>
                <a:cubicBezTo>
                  <a:pt x="-6873" y="253825"/>
                  <a:pt x="-9103" y="181414"/>
                  <a:pt x="0" y="641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80800326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he Hand Extrablack" panose="03070A02030502020204" pitchFamily="66" charset="0"/>
              </a:rPr>
              <a:t>STRUCTURAL ENGINEER</a:t>
            </a:r>
            <a:endParaRPr lang="en-BE" dirty="0">
              <a:latin typeface="The Hand Extrablack" panose="03070A02030502020204" pitchFamily="66" charset="0"/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710B11C3-C391-D401-3279-8DBEDDFDF841}"/>
              </a:ext>
            </a:extLst>
          </p:cNvPr>
          <p:cNvSpPr txBox="1"/>
          <p:nvPr/>
        </p:nvSpPr>
        <p:spPr>
          <a:xfrm>
            <a:off x="8412206" y="3360132"/>
            <a:ext cx="22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latin typeface="The Hand Extrablack" panose="03070A02030502020204" pitchFamily="66" charset="0"/>
              </a:rPr>
              <a:t>The load of the mass above the window must be redirected</a:t>
            </a:r>
            <a:endParaRPr lang="en-BE" cap="all" dirty="0">
              <a:latin typeface="The Hand Extrablack" panose="03070A02030502020204" pitchFamily="66" charset="0"/>
            </a:endParaRPr>
          </a:p>
        </p:txBody>
      </p:sp>
      <p:sp>
        <p:nvSpPr>
          <p:cNvPr id="2" name="Vierkante haak rechts 1">
            <a:extLst>
              <a:ext uri="{FF2B5EF4-FFF2-40B4-BE49-F238E27FC236}">
                <a16:creationId xmlns:a16="http://schemas.microsoft.com/office/drawing/2014/main" id="{6EFDE762-C624-235F-D98B-A97F66B9F5D4}"/>
              </a:ext>
            </a:extLst>
          </p:cNvPr>
          <p:cNvSpPr/>
          <p:nvPr/>
        </p:nvSpPr>
        <p:spPr>
          <a:xfrm rot="5400000">
            <a:off x="6162400" y="716475"/>
            <a:ext cx="276999" cy="8666965"/>
          </a:xfrm>
          <a:custGeom>
            <a:avLst/>
            <a:gdLst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772429 h 8666965"/>
              <a:gd name="connsiteX3" fmla="*/ 276999 w 276999"/>
              <a:gd name="connsiteY3" fmla="*/ 1607983 h 8666965"/>
              <a:gd name="connsiteX4" fmla="*/ 276999 w 276999"/>
              <a:gd name="connsiteY4" fmla="*/ 2271122 h 8666965"/>
              <a:gd name="connsiteX5" fmla="*/ 276999 w 276999"/>
              <a:gd name="connsiteY5" fmla="*/ 3020468 h 8666965"/>
              <a:gd name="connsiteX6" fmla="*/ 276999 w 276999"/>
              <a:gd name="connsiteY6" fmla="*/ 3683607 h 8666965"/>
              <a:gd name="connsiteX7" fmla="*/ 276999 w 276999"/>
              <a:gd name="connsiteY7" fmla="*/ 4088121 h 8666965"/>
              <a:gd name="connsiteX8" fmla="*/ 276999 w 276999"/>
              <a:gd name="connsiteY8" fmla="*/ 4837468 h 8666965"/>
              <a:gd name="connsiteX9" fmla="*/ 276999 w 276999"/>
              <a:gd name="connsiteY9" fmla="*/ 5328190 h 8666965"/>
              <a:gd name="connsiteX10" fmla="*/ 276999 w 276999"/>
              <a:gd name="connsiteY10" fmla="*/ 6077537 h 8666965"/>
              <a:gd name="connsiteX11" fmla="*/ 276999 w 276999"/>
              <a:gd name="connsiteY11" fmla="*/ 6568259 h 8666965"/>
              <a:gd name="connsiteX12" fmla="*/ 276999 w 276999"/>
              <a:gd name="connsiteY12" fmla="*/ 7231398 h 8666965"/>
              <a:gd name="connsiteX13" fmla="*/ 276999 w 276999"/>
              <a:gd name="connsiteY13" fmla="*/ 7894536 h 8666965"/>
              <a:gd name="connsiteX14" fmla="*/ 276999 w 276999"/>
              <a:gd name="connsiteY14" fmla="*/ 8643883 h 8666965"/>
              <a:gd name="connsiteX15" fmla="*/ 0 w 276999"/>
              <a:gd name="connsiteY15" fmla="*/ 8666965 h 8666965"/>
              <a:gd name="connsiteX16" fmla="*/ 0 w 276999"/>
              <a:gd name="connsiteY16" fmla="*/ 8086945 h 8666965"/>
              <a:gd name="connsiteX17" fmla="*/ 0 w 276999"/>
              <a:gd name="connsiteY17" fmla="*/ 7680264 h 8666965"/>
              <a:gd name="connsiteX18" fmla="*/ 0 w 276999"/>
              <a:gd name="connsiteY18" fmla="*/ 7186914 h 8666965"/>
              <a:gd name="connsiteX19" fmla="*/ 0 w 276999"/>
              <a:gd name="connsiteY19" fmla="*/ 6433555 h 8666965"/>
              <a:gd name="connsiteX20" fmla="*/ 0 w 276999"/>
              <a:gd name="connsiteY20" fmla="*/ 5853535 h 8666965"/>
              <a:gd name="connsiteX21" fmla="*/ 0 w 276999"/>
              <a:gd name="connsiteY21" fmla="*/ 5273515 h 8666965"/>
              <a:gd name="connsiteX22" fmla="*/ 0 w 276999"/>
              <a:gd name="connsiteY22" fmla="*/ 4433486 h 8666965"/>
              <a:gd name="connsiteX23" fmla="*/ 0 w 276999"/>
              <a:gd name="connsiteY23" fmla="*/ 4026805 h 8666965"/>
              <a:gd name="connsiteX24" fmla="*/ 0 w 276999"/>
              <a:gd name="connsiteY24" fmla="*/ 3446785 h 8666965"/>
              <a:gd name="connsiteX25" fmla="*/ 0 w 276999"/>
              <a:gd name="connsiteY25" fmla="*/ 3040105 h 8666965"/>
              <a:gd name="connsiteX26" fmla="*/ 0 w 276999"/>
              <a:gd name="connsiteY26" fmla="*/ 2546754 h 8666965"/>
              <a:gd name="connsiteX27" fmla="*/ 0 w 276999"/>
              <a:gd name="connsiteY27" fmla="*/ 1793395 h 8666965"/>
              <a:gd name="connsiteX28" fmla="*/ 0 w 276999"/>
              <a:gd name="connsiteY28" fmla="*/ 1300045 h 8666965"/>
              <a:gd name="connsiteX29" fmla="*/ 0 w 276999"/>
              <a:gd name="connsiteY29" fmla="*/ 806694 h 8666965"/>
              <a:gd name="connsiteX30" fmla="*/ 0 w 276999"/>
              <a:gd name="connsiteY30" fmla="*/ 0 h 8666965"/>
              <a:gd name="connsiteX0" fmla="*/ 0 w 276999"/>
              <a:gd name="connsiteY0" fmla="*/ 0 h 8666965"/>
              <a:gd name="connsiteX1" fmla="*/ 276999 w 276999"/>
              <a:gd name="connsiteY1" fmla="*/ 23082 h 8666965"/>
              <a:gd name="connsiteX2" fmla="*/ 276999 w 276999"/>
              <a:gd name="connsiteY2" fmla="*/ 686221 h 8666965"/>
              <a:gd name="connsiteX3" fmla="*/ 276999 w 276999"/>
              <a:gd name="connsiteY3" fmla="*/ 1176943 h 8666965"/>
              <a:gd name="connsiteX4" fmla="*/ 276999 w 276999"/>
              <a:gd name="connsiteY4" fmla="*/ 1753874 h 8666965"/>
              <a:gd name="connsiteX5" fmla="*/ 276999 w 276999"/>
              <a:gd name="connsiteY5" fmla="*/ 2244596 h 8666965"/>
              <a:gd name="connsiteX6" fmla="*/ 276999 w 276999"/>
              <a:gd name="connsiteY6" fmla="*/ 2735319 h 8666965"/>
              <a:gd name="connsiteX7" fmla="*/ 276999 w 276999"/>
              <a:gd name="connsiteY7" fmla="*/ 3484665 h 8666965"/>
              <a:gd name="connsiteX8" fmla="*/ 276999 w 276999"/>
              <a:gd name="connsiteY8" fmla="*/ 3889180 h 8666965"/>
              <a:gd name="connsiteX9" fmla="*/ 276999 w 276999"/>
              <a:gd name="connsiteY9" fmla="*/ 4724734 h 8666965"/>
              <a:gd name="connsiteX10" fmla="*/ 276999 w 276999"/>
              <a:gd name="connsiteY10" fmla="*/ 5474081 h 8666965"/>
              <a:gd name="connsiteX11" fmla="*/ 276999 w 276999"/>
              <a:gd name="connsiteY11" fmla="*/ 6137219 h 8666965"/>
              <a:gd name="connsiteX12" fmla="*/ 276999 w 276999"/>
              <a:gd name="connsiteY12" fmla="*/ 6886566 h 8666965"/>
              <a:gd name="connsiteX13" fmla="*/ 276999 w 276999"/>
              <a:gd name="connsiteY13" fmla="*/ 7291080 h 8666965"/>
              <a:gd name="connsiteX14" fmla="*/ 276999 w 276999"/>
              <a:gd name="connsiteY14" fmla="*/ 7695595 h 8666965"/>
              <a:gd name="connsiteX15" fmla="*/ 276999 w 276999"/>
              <a:gd name="connsiteY15" fmla="*/ 8643883 h 8666965"/>
              <a:gd name="connsiteX16" fmla="*/ 0 w 276999"/>
              <a:gd name="connsiteY16" fmla="*/ 8666965 h 866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999" h="8666965" stroke="0" extrusionOk="0">
                <a:moveTo>
                  <a:pt x="0" y="0"/>
                </a:moveTo>
                <a:cubicBezTo>
                  <a:pt x="155325" y="-215"/>
                  <a:pt x="276337" y="11435"/>
                  <a:pt x="276999" y="23082"/>
                </a:cubicBezTo>
                <a:cubicBezTo>
                  <a:pt x="256122" y="218448"/>
                  <a:pt x="292173" y="404439"/>
                  <a:pt x="276999" y="772429"/>
                </a:cubicBezTo>
                <a:cubicBezTo>
                  <a:pt x="261825" y="1140419"/>
                  <a:pt x="259811" y="1422713"/>
                  <a:pt x="276999" y="1607983"/>
                </a:cubicBezTo>
                <a:cubicBezTo>
                  <a:pt x="294187" y="1793253"/>
                  <a:pt x="301898" y="1944890"/>
                  <a:pt x="276999" y="2271122"/>
                </a:cubicBezTo>
                <a:cubicBezTo>
                  <a:pt x="252100" y="2597354"/>
                  <a:pt x="273819" y="2718454"/>
                  <a:pt x="276999" y="3020468"/>
                </a:cubicBezTo>
                <a:cubicBezTo>
                  <a:pt x="280179" y="3322482"/>
                  <a:pt x="299052" y="3525596"/>
                  <a:pt x="276999" y="3683607"/>
                </a:cubicBezTo>
                <a:cubicBezTo>
                  <a:pt x="254946" y="3841618"/>
                  <a:pt x="273235" y="3929305"/>
                  <a:pt x="276999" y="4088121"/>
                </a:cubicBezTo>
                <a:cubicBezTo>
                  <a:pt x="280763" y="4246937"/>
                  <a:pt x="243270" y="4561779"/>
                  <a:pt x="276999" y="4837468"/>
                </a:cubicBezTo>
                <a:cubicBezTo>
                  <a:pt x="310728" y="5113157"/>
                  <a:pt x="289489" y="5135846"/>
                  <a:pt x="276999" y="5328190"/>
                </a:cubicBezTo>
                <a:cubicBezTo>
                  <a:pt x="264509" y="5520534"/>
                  <a:pt x="289470" y="5922177"/>
                  <a:pt x="276999" y="6077537"/>
                </a:cubicBezTo>
                <a:cubicBezTo>
                  <a:pt x="264528" y="6232897"/>
                  <a:pt x="290092" y="6357558"/>
                  <a:pt x="276999" y="6568259"/>
                </a:cubicBezTo>
                <a:cubicBezTo>
                  <a:pt x="263906" y="6778960"/>
                  <a:pt x="287079" y="7065200"/>
                  <a:pt x="276999" y="7231398"/>
                </a:cubicBezTo>
                <a:cubicBezTo>
                  <a:pt x="266919" y="7397596"/>
                  <a:pt x="277354" y="7655252"/>
                  <a:pt x="276999" y="7894536"/>
                </a:cubicBezTo>
                <a:cubicBezTo>
                  <a:pt x="276644" y="8133820"/>
                  <a:pt x="282280" y="8362859"/>
                  <a:pt x="276999" y="8643883"/>
                </a:cubicBezTo>
                <a:cubicBezTo>
                  <a:pt x="271241" y="8665937"/>
                  <a:pt x="163949" y="8663044"/>
                  <a:pt x="0" y="8666965"/>
                </a:cubicBezTo>
                <a:cubicBezTo>
                  <a:pt x="10507" y="8388181"/>
                  <a:pt x="-5514" y="8298283"/>
                  <a:pt x="0" y="8086945"/>
                </a:cubicBezTo>
                <a:cubicBezTo>
                  <a:pt x="5514" y="7875607"/>
                  <a:pt x="-7099" y="7829070"/>
                  <a:pt x="0" y="7680264"/>
                </a:cubicBezTo>
                <a:cubicBezTo>
                  <a:pt x="7099" y="7531458"/>
                  <a:pt x="18488" y="7416281"/>
                  <a:pt x="0" y="7186914"/>
                </a:cubicBezTo>
                <a:cubicBezTo>
                  <a:pt x="-18488" y="6957547"/>
                  <a:pt x="-2750" y="6788703"/>
                  <a:pt x="0" y="6433555"/>
                </a:cubicBezTo>
                <a:cubicBezTo>
                  <a:pt x="2750" y="6078407"/>
                  <a:pt x="13023" y="6010348"/>
                  <a:pt x="0" y="5853535"/>
                </a:cubicBezTo>
                <a:cubicBezTo>
                  <a:pt x="-13023" y="5696722"/>
                  <a:pt x="16018" y="5563450"/>
                  <a:pt x="0" y="5273515"/>
                </a:cubicBezTo>
                <a:cubicBezTo>
                  <a:pt x="-16018" y="4983580"/>
                  <a:pt x="-30347" y="4606634"/>
                  <a:pt x="0" y="4433486"/>
                </a:cubicBezTo>
                <a:cubicBezTo>
                  <a:pt x="30347" y="4260338"/>
                  <a:pt x="-500" y="4228227"/>
                  <a:pt x="0" y="4026805"/>
                </a:cubicBezTo>
                <a:cubicBezTo>
                  <a:pt x="500" y="3825383"/>
                  <a:pt x="23465" y="3651386"/>
                  <a:pt x="0" y="3446785"/>
                </a:cubicBezTo>
                <a:cubicBezTo>
                  <a:pt x="-23465" y="3242184"/>
                  <a:pt x="-1132" y="3169357"/>
                  <a:pt x="0" y="3040105"/>
                </a:cubicBezTo>
                <a:cubicBezTo>
                  <a:pt x="1132" y="2910853"/>
                  <a:pt x="7952" y="2719846"/>
                  <a:pt x="0" y="2546754"/>
                </a:cubicBezTo>
                <a:cubicBezTo>
                  <a:pt x="-7952" y="2373662"/>
                  <a:pt x="5015" y="1950398"/>
                  <a:pt x="0" y="1793395"/>
                </a:cubicBezTo>
                <a:cubicBezTo>
                  <a:pt x="-5015" y="1636392"/>
                  <a:pt x="9176" y="1500525"/>
                  <a:pt x="0" y="1300045"/>
                </a:cubicBezTo>
                <a:cubicBezTo>
                  <a:pt x="-9176" y="1099565"/>
                  <a:pt x="18483" y="1010470"/>
                  <a:pt x="0" y="806694"/>
                </a:cubicBezTo>
                <a:cubicBezTo>
                  <a:pt x="-18483" y="602918"/>
                  <a:pt x="-28847" y="187823"/>
                  <a:pt x="0" y="0"/>
                </a:cubicBezTo>
                <a:close/>
              </a:path>
              <a:path w="276999" h="8666965" fill="none" extrusionOk="0">
                <a:moveTo>
                  <a:pt x="0" y="0"/>
                </a:moveTo>
                <a:cubicBezTo>
                  <a:pt x="151120" y="448"/>
                  <a:pt x="277318" y="13063"/>
                  <a:pt x="276999" y="23082"/>
                </a:cubicBezTo>
                <a:cubicBezTo>
                  <a:pt x="266323" y="328791"/>
                  <a:pt x="293011" y="355831"/>
                  <a:pt x="276999" y="686221"/>
                </a:cubicBezTo>
                <a:cubicBezTo>
                  <a:pt x="260987" y="1016611"/>
                  <a:pt x="263744" y="934489"/>
                  <a:pt x="276999" y="1176943"/>
                </a:cubicBezTo>
                <a:cubicBezTo>
                  <a:pt x="290254" y="1419397"/>
                  <a:pt x="250446" y="1554839"/>
                  <a:pt x="276999" y="1753874"/>
                </a:cubicBezTo>
                <a:cubicBezTo>
                  <a:pt x="303552" y="1952909"/>
                  <a:pt x="258551" y="2124514"/>
                  <a:pt x="276999" y="2244596"/>
                </a:cubicBezTo>
                <a:cubicBezTo>
                  <a:pt x="295447" y="2364678"/>
                  <a:pt x="294252" y="2498976"/>
                  <a:pt x="276999" y="2735319"/>
                </a:cubicBezTo>
                <a:cubicBezTo>
                  <a:pt x="259746" y="2971662"/>
                  <a:pt x="297761" y="3195105"/>
                  <a:pt x="276999" y="3484665"/>
                </a:cubicBezTo>
                <a:cubicBezTo>
                  <a:pt x="256237" y="3774225"/>
                  <a:pt x="266978" y="3800540"/>
                  <a:pt x="276999" y="3889180"/>
                </a:cubicBezTo>
                <a:cubicBezTo>
                  <a:pt x="287020" y="3977820"/>
                  <a:pt x="240110" y="4528349"/>
                  <a:pt x="276999" y="4724734"/>
                </a:cubicBezTo>
                <a:cubicBezTo>
                  <a:pt x="313888" y="4921119"/>
                  <a:pt x="294387" y="5141080"/>
                  <a:pt x="276999" y="5474081"/>
                </a:cubicBezTo>
                <a:cubicBezTo>
                  <a:pt x="259611" y="5807082"/>
                  <a:pt x="246854" y="6003882"/>
                  <a:pt x="276999" y="6137219"/>
                </a:cubicBezTo>
                <a:cubicBezTo>
                  <a:pt x="307144" y="6270556"/>
                  <a:pt x="293947" y="6591119"/>
                  <a:pt x="276999" y="6886566"/>
                </a:cubicBezTo>
                <a:cubicBezTo>
                  <a:pt x="260051" y="7182013"/>
                  <a:pt x="268145" y="7111361"/>
                  <a:pt x="276999" y="7291080"/>
                </a:cubicBezTo>
                <a:cubicBezTo>
                  <a:pt x="285853" y="7470799"/>
                  <a:pt x="279146" y="7500481"/>
                  <a:pt x="276999" y="7695595"/>
                </a:cubicBezTo>
                <a:cubicBezTo>
                  <a:pt x="274852" y="7890710"/>
                  <a:pt x="270459" y="8285376"/>
                  <a:pt x="276999" y="8643883"/>
                </a:cubicBezTo>
                <a:cubicBezTo>
                  <a:pt x="272179" y="8654484"/>
                  <a:pt x="158988" y="8666298"/>
                  <a:pt x="0" y="8666965"/>
                </a:cubicBezTo>
              </a:path>
              <a:path w="276999" h="8666965" fill="none" stroke="0" extrusionOk="0">
                <a:moveTo>
                  <a:pt x="0" y="0"/>
                </a:moveTo>
                <a:cubicBezTo>
                  <a:pt x="155369" y="848"/>
                  <a:pt x="278813" y="10089"/>
                  <a:pt x="276999" y="23082"/>
                </a:cubicBezTo>
                <a:cubicBezTo>
                  <a:pt x="275745" y="131049"/>
                  <a:pt x="291075" y="366519"/>
                  <a:pt x="276999" y="513805"/>
                </a:cubicBezTo>
                <a:cubicBezTo>
                  <a:pt x="262923" y="661091"/>
                  <a:pt x="281701" y="996891"/>
                  <a:pt x="276999" y="1263151"/>
                </a:cubicBezTo>
                <a:cubicBezTo>
                  <a:pt x="272297" y="1529411"/>
                  <a:pt x="266602" y="1505619"/>
                  <a:pt x="276999" y="1667666"/>
                </a:cubicBezTo>
                <a:cubicBezTo>
                  <a:pt x="287396" y="1829714"/>
                  <a:pt x="303521" y="2264638"/>
                  <a:pt x="276999" y="2417012"/>
                </a:cubicBezTo>
                <a:cubicBezTo>
                  <a:pt x="250477" y="2569386"/>
                  <a:pt x="275594" y="2784849"/>
                  <a:pt x="276999" y="2907735"/>
                </a:cubicBezTo>
                <a:cubicBezTo>
                  <a:pt x="278404" y="3030621"/>
                  <a:pt x="305031" y="3199518"/>
                  <a:pt x="276999" y="3484665"/>
                </a:cubicBezTo>
                <a:cubicBezTo>
                  <a:pt x="248968" y="3769812"/>
                  <a:pt x="269188" y="3809741"/>
                  <a:pt x="276999" y="4061596"/>
                </a:cubicBezTo>
                <a:cubicBezTo>
                  <a:pt x="284810" y="4313451"/>
                  <a:pt x="290625" y="4348149"/>
                  <a:pt x="276999" y="4552318"/>
                </a:cubicBezTo>
                <a:cubicBezTo>
                  <a:pt x="263373" y="4756487"/>
                  <a:pt x="240005" y="5018827"/>
                  <a:pt x="276999" y="5387873"/>
                </a:cubicBezTo>
                <a:cubicBezTo>
                  <a:pt x="313993" y="5756920"/>
                  <a:pt x="262648" y="5903326"/>
                  <a:pt x="276999" y="6051011"/>
                </a:cubicBezTo>
                <a:cubicBezTo>
                  <a:pt x="291350" y="6198696"/>
                  <a:pt x="277731" y="6336804"/>
                  <a:pt x="276999" y="6455526"/>
                </a:cubicBezTo>
                <a:cubicBezTo>
                  <a:pt x="276267" y="6574249"/>
                  <a:pt x="302202" y="6830579"/>
                  <a:pt x="276999" y="7118664"/>
                </a:cubicBezTo>
                <a:cubicBezTo>
                  <a:pt x="251796" y="7406749"/>
                  <a:pt x="272885" y="7497043"/>
                  <a:pt x="276999" y="7695595"/>
                </a:cubicBezTo>
                <a:cubicBezTo>
                  <a:pt x="281113" y="7894147"/>
                  <a:pt x="321532" y="8262828"/>
                  <a:pt x="276999" y="8643883"/>
                </a:cubicBezTo>
                <a:cubicBezTo>
                  <a:pt x="271700" y="8660302"/>
                  <a:pt x="149036" y="8650600"/>
                  <a:pt x="0" y="8666965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22942405">
                  <a:prstGeom prst="rightBracke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C87C009-AF8A-0AA2-B46B-CC2506F4F295}"/>
              </a:ext>
            </a:extLst>
          </p:cNvPr>
          <p:cNvSpPr txBox="1"/>
          <p:nvPr/>
        </p:nvSpPr>
        <p:spPr>
          <a:xfrm>
            <a:off x="1967417" y="5343525"/>
            <a:ext cx="86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The Hand Extrablack" panose="03070A02030502020204" pitchFamily="66" charset="0"/>
              </a:rPr>
              <a:t>The AEC Industries: Architecture, Engineering and Construction</a:t>
            </a:r>
            <a:endParaRPr lang="en-BE" sz="2800" dirty="0">
              <a:latin typeface="The Hand Extrablack" panose="03070A02030502020204" pitchFamily="66" charset="0"/>
            </a:endParaRP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8E1E768-D4EB-734A-2E53-8DB783F2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8</a:t>
            </a:fld>
            <a:endParaRPr lang="en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175C70-BD48-4B62-5B44-475CBB16B99C}"/>
              </a:ext>
            </a:extLst>
          </p:cNvPr>
          <p:cNvSpPr txBox="1"/>
          <p:nvPr/>
        </p:nvSpPr>
        <p:spPr>
          <a:xfrm>
            <a:off x="0" y="641566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badi Extra Light" panose="020B0204020104020204" pitchFamily="34" charset="0"/>
              </a:rPr>
              <a:t>Painting: </a:t>
            </a:r>
            <a:r>
              <a:rPr lang="en-BE" sz="1200" dirty="0">
                <a:latin typeface="Abadi Extra Light" panose="020B0204020104020204" pitchFamily="34" charset="0"/>
              </a:rPr>
              <a:t>In Praise of Dialectics</a:t>
            </a:r>
            <a:r>
              <a:rPr lang="en-GB" sz="1200" dirty="0">
                <a:latin typeface="Abadi Extra Light" panose="020B0204020104020204" pitchFamily="34" charset="0"/>
              </a:rPr>
              <a:t> (1</a:t>
            </a:r>
            <a:r>
              <a:rPr lang="en-BE" sz="1200" dirty="0">
                <a:latin typeface="Abadi Extra Light" panose="020B0204020104020204" pitchFamily="34" charset="0"/>
              </a:rPr>
              <a:t>936</a:t>
            </a:r>
            <a:r>
              <a:rPr lang="en-GB" sz="1200" dirty="0">
                <a:latin typeface="Abadi Extra Light" panose="020B0204020104020204" pitchFamily="34" charset="0"/>
              </a:rPr>
              <a:t>) R. M</a:t>
            </a:r>
            <a:r>
              <a:rPr lang="en-BE" sz="1200" dirty="0" err="1">
                <a:latin typeface="Abadi Extra Light" panose="020B0204020104020204" pitchFamily="34" charset="0"/>
              </a:rPr>
              <a:t>agritte</a:t>
            </a:r>
            <a:endParaRPr lang="en-GB" sz="1200" dirty="0">
              <a:latin typeface="Abadi Extra Light" panose="020B0204020104020204" pitchFamily="34" charset="0"/>
            </a:endParaRPr>
          </a:p>
          <a:p>
            <a:r>
              <a:rPr lang="en-GB" sz="1200" dirty="0">
                <a:latin typeface="Abadi Extra Light" panose="020B0204020104020204" pitchFamily="34" charset="0"/>
              </a:rPr>
              <a:t>© icons by Vitaly Gorbachev</a:t>
            </a:r>
            <a:endParaRPr lang="en-BE" sz="1200" dirty="0">
              <a:latin typeface="Abadi Extra Light" panose="020B0204020104020204" pitchFamily="34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A65BCD5-2F5A-5BB3-C667-EC9D1F4D73BC}"/>
              </a:ext>
            </a:extLst>
          </p:cNvPr>
          <p:cNvSpPr/>
          <p:nvPr/>
        </p:nvSpPr>
        <p:spPr>
          <a:xfrm>
            <a:off x="0" y="0"/>
            <a:ext cx="12192000" cy="6845494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24ED7C2-BA41-4E85-77E6-9EAF04EAB6D1}"/>
              </a:ext>
            </a:extLst>
          </p:cNvPr>
          <p:cNvSpPr txBox="1"/>
          <p:nvPr/>
        </p:nvSpPr>
        <p:spPr>
          <a:xfrm>
            <a:off x="4603522" y="168201"/>
            <a:ext cx="3394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/>
              <a:t>BIM?</a:t>
            </a:r>
            <a:endParaRPr lang="en-BE" sz="96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F248720-123D-AF85-241F-2C584D3B1303}"/>
              </a:ext>
            </a:extLst>
          </p:cNvPr>
          <p:cNvSpPr txBox="1"/>
          <p:nvPr/>
        </p:nvSpPr>
        <p:spPr>
          <a:xfrm>
            <a:off x="834567" y="1889569"/>
            <a:ext cx="1112848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A basic premise of BIM is </a:t>
            </a:r>
            <a:r>
              <a:rPr lang="en-GB" sz="2800" b="1" dirty="0">
                <a:solidFill>
                  <a:srgbClr val="C00000"/>
                </a:solidFill>
              </a:rPr>
              <a:t>collaboration</a:t>
            </a:r>
            <a:r>
              <a:rPr lang="en-GB" sz="2800" dirty="0"/>
              <a:t> 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800" dirty="0"/>
              <a:t>by different stakeholders 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800" dirty="0"/>
              <a:t>at different phases of the life cycle of a facility 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800" dirty="0"/>
              <a:t>to insert, extract, update or modify information in the BIM </a:t>
            </a:r>
          </a:p>
          <a:p>
            <a:pPr marL="702900" lvl="3" indent="-342900">
              <a:buFont typeface="Arial" panose="020B0604020202020204" pitchFamily="34" charset="0"/>
              <a:buChar char="•"/>
            </a:pPr>
            <a:r>
              <a:rPr lang="en-GB" sz="2800" dirty="0"/>
              <a:t>to support and reflect the roles of that stakeholder. </a:t>
            </a:r>
          </a:p>
          <a:p>
            <a:endParaRPr lang="en-GB" sz="4000" b="1" dirty="0">
              <a:latin typeface="Abadi Extra Light" panose="020B0204020104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7323B01-2FBA-EB0E-34EE-6C7887C35BAF}"/>
              </a:ext>
            </a:extLst>
          </p:cNvPr>
          <p:cNvSpPr txBox="1"/>
          <p:nvPr/>
        </p:nvSpPr>
        <p:spPr>
          <a:xfrm>
            <a:off x="0" y="473091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cap="all" dirty="0">
                <a:solidFill>
                  <a:srgbClr val="C00000"/>
                </a:solidFill>
                <a:latin typeface="Abadi Extra Light" panose="020B0204020104020204" pitchFamily="34" charset="0"/>
              </a:rPr>
              <a:t>INTEROPERABILITY? = Need for standardisation!</a:t>
            </a:r>
            <a:endParaRPr lang="en-BE" sz="3600" b="1" cap="all" dirty="0">
              <a:solidFill>
                <a:srgbClr val="C00000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57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2DA-AFC4-46A1-F4D9-AA94E2BC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Collaboration in AEC: CDEs</a:t>
            </a:r>
            <a:endParaRPr lang="en-BE" sz="40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DB08DEB-7AB9-B3A0-734E-A131D379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1" y="2464515"/>
            <a:ext cx="6860718" cy="3466385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5BE8304-4602-8934-9966-32672A51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267-74BF-4D9D-9554-3B269AB9EB03}" type="slidenum">
              <a:rPr lang="en-BE" smtClean="0"/>
              <a:t>9</a:t>
            </a:fld>
            <a:endParaRPr lang="en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A7B038E-FD8C-513F-BC4D-8F6A3E7F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355" y="2464515"/>
            <a:ext cx="1421420" cy="114185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6FE6D7C-DAA4-FC01-4B4C-60840D2CA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2344" y="4450429"/>
            <a:ext cx="1262067" cy="116802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86906D8-3241-09B2-FC0F-E34CC034A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002" y="2566115"/>
            <a:ext cx="1199409" cy="104025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ECAF175-4C4B-5A03-539F-598F00AA4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125" y="4371661"/>
            <a:ext cx="1501302" cy="132556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052723C-F7BC-BE0D-5E49-86CFA952D97B}"/>
              </a:ext>
            </a:extLst>
          </p:cNvPr>
          <p:cNvSpPr txBox="1"/>
          <p:nvPr/>
        </p:nvSpPr>
        <p:spPr>
          <a:xfrm>
            <a:off x="9352370" y="4189411"/>
            <a:ext cx="140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badi Extra Light" panose="020B0204020104020204" pitchFamily="34" charset="0"/>
              </a:rPr>
              <a:t>CDE</a:t>
            </a:r>
            <a:endParaRPr lang="en-BE" sz="3200" dirty="0">
              <a:latin typeface="Abadi Extra Light" panose="020B0204020104020204" pitchFamily="34" charset="0"/>
            </a:endParaRPr>
          </a:p>
        </p:txBody>
      </p:sp>
      <p:pic>
        <p:nvPicPr>
          <p:cNvPr id="11" name="Graphic 10" descr="Cloud voor synchronisatie silhouet">
            <a:extLst>
              <a:ext uri="{FF2B5EF4-FFF2-40B4-BE49-F238E27FC236}">
                <a16:creationId xmlns:a16="http://schemas.microsoft.com/office/drawing/2014/main" id="{BA4A886A-9CC7-66FA-A482-74006376D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9600" y="3347731"/>
            <a:ext cx="1112054" cy="111205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DFD26232-DFA0-1AB3-3441-C707D7868D4B}"/>
              </a:ext>
            </a:extLst>
          </p:cNvPr>
          <p:cNvSpPr txBox="1"/>
          <p:nvPr/>
        </p:nvSpPr>
        <p:spPr>
          <a:xfrm>
            <a:off x="8581755" y="6093182"/>
            <a:ext cx="381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he Hand Extrablack" panose="03070A02030502020204" pitchFamily="66" charset="0"/>
              </a:rPr>
              <a:t>Building Information Model (“BIM”)</a:t>
            </a:r>
            <a:endParaRPr lang="en-BE" sz="2000" dirty="0">
              <a:latin typeface="The Hand Extrablack" panose="03070A02030502020204" pitchFamily="66" charset="0"/>
            </a:endParaRPr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108628AC-B485-7CFA-452B-6DC180657E7F}"/>
              </a:ext>
            </a:extLst>
          </p:cNvPr>
          <p:cNvSpPr/>
          <p:nvPr/>
        </p:nvSpPr>
        <p:spPr>
          <a:xfrm>
            <a:off x="8521638" y="5727700"/>
            <a:ext cx="114362" cy="546100"/>
          </a:xfrm>
          <a:custGeom>
            <a:avLst/>
            <a:gdLst>
              <a:gd name="connsiteX0" fmla="*/ 101662 w 114362"/>
              <a:gd name="connsiteY0" fmla="*/ 546100 h 546100"/>
              <a:gd name="connsiteX1" fmla="*/ 62 w 114362"/>
              <a:gd name="connsiteY1" fmla="*/ 292100 h 546100"/>
              <a:gd name="connsiteX2" fmla="*/ 114362 w 114362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62" h="546100">
                <a:moveTo>
                  <a:pt x="101662" y="546100"/>
                </a:moveTo>
                <a:cubicBezTo>
                  <a:pt x="49803" y="464608"/>
                  <a:pt x="-2055" y="383117"/>
                  <a:pt x="62" y="292100"/>
                </a:cubicBezTo>
                <a:cubicBezTo>
                  <a:pt x="2179" y="201083"/>
                  <a:pt x="58270" y="100541"/>
                  <a:pt x="11436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11F428AE-AA7D-0885-7D1E-470A508CA850}"/>
              </a:ext>
            </a:extLst>
          </p:cNvPr>
          <p:cNvSpPr/>
          <p:nvPr/>
        </p:nvSpPr>
        <p:spPr>
          <a:xfrm>
            <a:off x="4051005" y="2407571"/>
            <a:ext cx="1421420" cy="352333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423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669b691-7ff2-406d-ae89-27550ce6aa7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2F4C6F71B2A54F825DAE3726AE79A0" ma:contentTypeVersion="17" ma:contentTypeDescription="Een nieuw document maken." ma:contentTypeScope="" ma:versionID="64e6fbdac0e6ff0ad54dafe60d09f9e0">
  <xsd:schema xmlns:xsd="http://www.w3.org/2001/XMLSchema" xmlns:xs="http://www.w3.org/2001/XMLSchema" xmlns:p="http://schemas.microsoft.com/office/2006/metadata/properties" xmlns:ns3="f669b691-7ff2-406d-ae89-27550ce6aa7d" xmlns:ns4="6a261a2e-c55b-44c7-9ce3-b5ec4f8209b3" targetNamespace="http://schemas.microsoft.com/office/2006/metadata/properties" ma:root="true" ma:fieldsID="1a35ca932d90b1831f5f1928ebb0eced" ns3:_="" ns4:_="">
    <xsd:import namespace="f669b691-7ff2-406d-ae89-27550ce6aa7d"/>
    <xsd:import namespace="6a261a2e-c55b-44c7-9ce3-b5ec4f8209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9b691-7ff2-406d-ae89-27550ce6aa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261a2e-c55b-44c7-9ce3-b5ec4f8209b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8AEB8F-F9DE-4DE3-92BB-7E01B4739329}">
  <ds:schemaRefs>
    <ds:schemaRef ds:uri="http://purl.org/dc/terms/"/>
    <ds:schemaRef ds:uri="http://schemas.microsoft.com/office/2006/documentManagement/types"/>
    <ds:schemaRef ds:uri="f669b691-7ff2-406d-ae89-27550ce6aa7d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6a261a2e-c55b-44c7-9ce3-b5ec4f8209b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9286F5A-272B-436C-B5B4-8DEA41FED8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69b691-7ff2-406d-ae89-27550ce6aa7d"/>
    <ds:schemaRef ds:uri="6a261a2e-c55b-44c7-9ce3-b5ec4f8209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26334D-14D9-4847-A471-EE280A9358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11114</TotalTime>
  <Words>2782</Words>
  <Application>Microsoft Office PowerPoint</Application>
  <PresentationFormat>Widescreen</PresentationFormat>
  <Paragraphs>580</Paragraphs>
  <Slides>66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Abadi Extra Light</vt:lpstr>
      <vt:lpstr>Aptos</vt:lpstr>
      <vt:lpstr>Arial</vt:lpstr>
      <vt:lpstr>The Hand Extrablack</vt:lpstr>
      <vt:lpstr>Kantoorthema</vt:lpstr>
      <vt:lpstr>BASICS OF LINKED (BUILDING) DATA</vt:lpstr>
      <vt:lpstr>Who am I?</vt:lpstr>
      <vt:lpstr>Presentation outline</vt:lpstr>
      <vt:lpstr>THE DIGITAL BUILT ENVIRONMENT</vt:lpstr>
      <vt:lpstr>The digital built environment</vt:lpstr>
      <vt:lpstr>PowerPoint Presentation</vt:lpstr>
      <vt:lpstr>PowerPoint Presentation</vt:lpstr>
      <vt:lpstr>PowerPoint Presentation</vt:lpstr>
      <vt:lpstr>Collaboration in AEC: CDEs</vt:lpstr>
      <vt:lpstr>Standardisation in AEC</vt:lpstr>
      <vt:lpstr>Industry Foundation Classes</vt:lpstr>
      <vt:lpstr>IFC Technical Roadmap – move to the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AECO(OHHGGQSDFXYZ🍕) Industry?</vt:lpstr>
      <vt:lpstr>PowerPoint Presentation</vt:lpstr>
      <vt:lpstr>Data Federation</vt:lpstr>
      <vt:lpstr>Data Federation</vt:lpstr>
      <vt:lpstr>Web-based Building Data</vt:lpstr>
      <vt:lpstr>THE EVOLUTION OF THE WEB</vt:lpstr>
      <vt:lpstr>The World Wide Web</vt:lpstr>
      <vt:lpstr>PowerPoint Presentation</vt:lpstr>
      <vt:lpstr>PowerPoint Presentation</vt:lpstr>
      <vt:lpstr>PowerPoint Presentation</vt:lpstr>
      <vt:lpstr>Information on the Web</vt:lpstr>
      <vt:lpstr>Web services: Fetching Data (GET)</vt:lpstr>
      <vt:lpstr>Web services: Posting Data (POST)</vt:lpstr>
      <vt:lpstr>Content Negotiation</vt:lpstr>
      <vt:lpstr>Web of documents</vt:lpstr>
      <vt:lpstr>Web of Data</vt:lpstr>
      <vt:lpstr>The Semantic Web is needed: a Web of Data</vt:lpstr>
      <vt:lpstr>KNOWLEDGE GRAPHS</vt:lpstr>
      <vt:lpstr>Graph Theory and Graph Thinking</vt:lpstr>
      <vt:lpstr>What is a Ggraph?</vt:lpstr>
      <vt:lpstr>Graph Data Example: a social network</vt:lpstr>
      <vt:lpstr>PowerPoint Presentation</vt:lpstr>
      <vt:lpstr>Knowledge Graphs</vt:lpstr>
      <vt:lpstr>Knowledge Graphs</vt:lpstr>
      <vt:lpstr>A knowledge graph</vt:lpstr>
      <vt:lpstr>Federated Knowledge Graphs</vt:lpstr>
      <vt:lpstr>linked open data</vt:lpstr>
      <vt:lpstr>PowerPoint Presentation</vt:lpstr>
      <vt:lpstr>Linked Open Data Cloud</vt:lpstr>
      <vt:lpstr>Knowledge Graphs: RDF</vt:lpstr>
      <vt:lpstr>Knowledge Graphs: RDF</vt:lpstr>
      <vt:lpstr>Knowledge Graphs: RDF</vt:lpstr>
      <vt:lpstr>Knowledge Graphs: RDF</vt:lpstr>
      <vt:lpstr>Knowledge Graphs: RDF</vt:lpstr>
      <vt:lpstr>Notation: Turtle (.ttl)</vt:lpstr>
      <vt:lpstr>Querying: SPARQL</vt:lpstr>
      <vt:lpstr>PowerPoint Presentation</vt:lpstr>
      <vt:lpstr>Linked Building Data</vt:lpstr>
      <vt:lpstr>Knowledge graphs in AECO</vt:lpstr>
      <vt:lpstr>ifcOWL</vt:lpstr>
      <vt:lpstr>Building Topology Ontology</vt:lpstr>
      <vt:lpstr>BuildingElement Ontology: product taxonomy</vt:lpstr>
      <vt:lpstr>Semantic graph with sensors and building topology</vt:lpstr>
      <vt:lpstr>Reference ontologies</vt:lpstr>
      <vt:lpstr>PowerPoint Presentation</vt:lpstr>
      <vt:lpstr>“Hybrid” Knowledge graphs</vt:lpstr>
      <vt:lpstr>“Hybrid” Knowledge graphs</vt:lpstr>
      <vt:lpstr>Multi-models: ICDD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LDAC_1</dc:title>
  <dc:creator>Jeroen Werbrouck</dc:creator>
  <cp:lastModifiedBy>Jeroen Werbrouck</cp:lastModifiedBy>
  <cp:revision>93</cp:revision>
  <dcterms:created xsi:type="dcterms:W3CDTF">2024-03-31T13:04:24Z</dcterms:created>
  <dcterms:modified xsi:type="dcterms:W3CDTF">2024-06-11T13:28:23Z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0x010100092F4C6F71B2A54F825DAE3726AE79A0</vt:lpwstr>
  </property>
</Properties>
</file>